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339" r:id="rId4"/>
    <p:sldId id="282" r:id="rId5"/>
    <p:sldId id="260" r:id="rId6"/>
    <p:sldId id="261" r:id="rId7"/>
    <p:sldId id="262" r:id="rId8"/>
    <p:sldId id="263" r:id="rId9"/>
    <p:sldId id="266" r:id="rId10"/>
    <p:sldId id="272" r:id="rId11"/>
    <p:sldId id="273" r:id="rId12"/>
    <p:sldId id="350" r:id="rId13"/>
    <p:sldId id="349" r:id="rId14"/>
    <p:sldId id="276" r:id="rId15"/>
    <p:sldId id="289" r:id="rId16"/>
    <p:sldId id="290" r:id="rId17"/>
    <p:sldId id="291" r:id="rId18"/>
    <p:sldId id="293" r:id="rId19"/>
    <p:sldId id="340" r:id="rId20"/>
    <p:sldId id="341" r:id="rId21"/>
    <p:sldId id="301" r:id="rId22"/>
    <p:sldId id="302" r:id="rId23"/>
    <p:sldId id="300" r:id="rId24"/>
    <p:sldId id="304" r:id="rId25"/>
    <p:sldId id="346" r:id="rId26"/>
    <p:sldId id="294" r:id="rId27"/>
    <p:sldId id="295" r:id="rId28"/>
    <p:sldId id="275" r:id="rId29"/>
    <p:sldId id="277" r:id="rId30"/>
    <p:sldId id="345" r:id="rId31"/>
    <p:sldId id="284" r:id="rId32"/>
    <p:sldId id="298" r:id="rId33"/>
    <p:sldId id="342" r:id="rId34"/>
    <p:sldId id="343" r:id="rId35"/>
    <p:sldId id="297" r:id="rId36"/>
    <p:sldId id="288" r:id="rId37"/>
    <p:sldId id="296" r:id="rId38"/>
    <p:sldId id="305" r:id="rId39"/>
    <p:sldId id="308" r:id="rId40"/>
    <p:sldId id="306" r:id="rId41"/>
    <p:sldId id="299" r:id="rId42"/>
    <p:sldId id="307" r:id="rId43"/>
    <p:sldId id="309" r:id="rId44"/>
    <p:sldId id="303" r:id="rId45"/>
    <p:sldId id="310" r:id="rId46"/>
    <p:sldId id="281" r:id="rId47"/>
    <p:sldId id="283" r:id="rId48"/>
  </p:sldIdLst>
  <p:sldSz cx="12192000" cy="6858000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7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741" autoAdjust="0"/>
  </p:normalViewPr>
  <p:slideViewPr>
    <p:cSldViewPr snapToGrid="0">
      <p:cViewPr>
        <p:scale>
          <a:sx n="72" d="100"/>
          <a:sy n="72" d="100"/>
        </p:scale>
        <p:origin x="-66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80424FB4-74CB-4D5B-A00C-4EBE542B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65407AA1-686D-41F0-B819-BDC59AC6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01FD50D8-0950-4CC3-A17C-C0BB69C8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256980A-2532-4F65-AD01-92331881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C756040-422F-4B9D-AE9E-FA5690E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1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2B2ECE7-9FED-4663-BBE6-ACD8919E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42B9BEF3-FCAD-489D-AABB-098DDC3C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2C352E15-2EC7-4403-BFC4-401A3320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00FDE40-0A04-4A8E-8F63-609B6D3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2CA3F55-CB2A-4700-8ED1-AAE7F034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534620C0-67CA-4CE6-A1E0-052BBA5B3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ED6AA8CF-8FD4-4DE9-8E59-1016275E8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CF34206-B7B6-4551-B9BB-04740590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959E9DD-BFC0-42C7-924A-9D60A1BF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E178F461-C508-4F0A-8B0B-1594731E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8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01AAFBFF-6FC8-4C32-B676-22F63584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B167082-CD29-47B6-A014-163C76E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2858468-AB6C-418D-8E25-9D3EE7E1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0E9384E-A651-45F9-8296-06B11378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35B2A92-CCAC-4DD6-A036-681E0ECF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7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418F9A5-9400-4B97-9538-7B8D326C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28CE6B27-FA2F-4D4A-ABCD-B771595B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42180BEE-CAC0-4495-9B89-9E5CD7EE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193E71A-9DA1-49E8-8663-A97B662C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3921CBB-6C05-4851-B897-53863F7E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021841F-60AB-489A-9BB8-DE4CD7B5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A5047FB-CDC4-4E79-816A-A2464D3B9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10487FA-4716-4698-A3F2-FE65A6228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B7DFEE77-6F0B-47EE-9B47-CD057524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4A6BEF31-4FA6-41A2-8871-F3D651B1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9B203A2-A1F0-495E-85E5-8A1245E4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A79BE30-7050-478B-BBBD-762CAA54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DC192B92-563D-47E0-92E9-7E518906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8C108E6F-9C63-4196-9C61-3D8946A69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9B4B5DD8-B451-44FF-A4DA-D2E4E51F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89CACAFC-7E7C-4AF7-A351-545C5A773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5C61830D-297B-411E-BF8F-4399E004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37B605C8-073D-405B-8BBA-BD9ACA1E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AC22DA89-4915-4C51-A7EA-4A498036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82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FC1A27A-A69B-49B1-A4D0-290319F1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5017A1C3-49A2-4D2E-9A3C-896B32C6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C9421675-F7EA-4F88-9B46-07C0E40D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7327A5BA-741E-4667-83DE-54155B91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10186225-33DF-4CE0-82B1-4E72E289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33030F4E-35AD-4099-BC8F-562F2081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D02895E6-019F-472D-9BFC-77449ACF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5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93CCBB2-ADF4-4CA0-B98E-6365F55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C8A837C-77D2-4E75-AFB5-B082BEFF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D7CF7391-4969-4F12-B362-B6BD2B7B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D6ABEE3-46BE-467C-8259-68E3D742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3CA71240-B4B8-45C2-8852-AF0C18C5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2403A56-E284-452E-AFBC-58CB0857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B7F7E69B-DA3A-4FE9-9040-EAB9A7A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FC817CD9-F298-40A3-AE70-325DDAFFF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0BB2328B-0BF2-4192-B4DE-D0D8A13A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AB0E6639-9B83-41BB-995E-AD737C2B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313BE171-55A1-4102-A7EE-746F3434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7F52275-FED5-40AC-9992-0B23A45F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8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68ECBB94-0DA0-481C-8E22-9FE4194E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46AB7C3-9D12-42E7-BBFA-F9A6007E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C9E913F6-E816-4194-A8D8-A1C78DE6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4D86-A693-4C22-B9D7-EEF31A93E900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1FC00B0-C362-48AB-B439-2E309BAD3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E9701C6E-ED8A-486D-B275-E44FDBC23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86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4.wmf"/><Relationship Id="rId4" Type="http://schemas.openxmlformats.org/officeDocument/2006/relationships/image" Target="../media/image3.jpeg"/><Relationship Id="rId9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images.google.com.tr/imgres?imgurl=http://www.habersaglik.com/images/haberimages/kalp-ritmi.jpg&amp;imgrefurl=http://www.habersaglik.com/default.asp?Act=Ls&amp;CatId=6&amp;page=14&amp;h=98&amp;w=150&amp;sz=3&amp;tbnid=PUvFVm9hGiGOXM:&amp;tbnh=58&amp;tbnw=90&amp;hl=tr&amp;start=3&amp;prev=/images?q=KALP+R%C4%B0TM%C4%B0&amp;svnum=10&amp;hl=tr&amp;lr=&amp;sa=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hyperlink" Target="http://images.google.com.tr/imgres?imgurl=http://www.medikalmalzeme.com/cgi-bin/resimler/glucomen.gif&amp;imgrefurl=http://www.medikalmalzeme.com/shop/urunler.asp?choice=11&amp;h=247&amp;w=175&amp;sz=9&amp;tbnid=KepBRuWVo7wthM:&amp;tbnh=105&amp;tbnw=74&amp;hl=tr&amp;start=3&amp;prev=/images?q=KAN+%C5%9EEKER%C4%B0+%C3%96L%C3%87ME+ALET%C4%B0&amp;svnum=10&amp;hl=tr&amp;lr=&amp;sa=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5" y="5642533"/>
            <a:ext cx="1288974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 Alt Başlık">
            <a:extLst>
              <a:ext uri="{FF2B5EF4-FFF2-40B4-BE49-F238E27FC236}">
                <a16:creationId xmlns=""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32" y="4384713"/>
            <a:ext cx="10320843" cy="958468"/>
          </a:xfrm>
        </p:spPr>
        <p:txBody>
          <a:bodyPr>
            <a:noAutofit/>
          </a:bodyPr>
          <a:lstStyle/>
          <a:p>
            <a:pPr eaLnBrk="1" hangingPunct="1">
              <a:lnSpc>
                <a:spcPct val="50000"/>
              </a:lnSpc>
            </a:pPr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tr-TR" altLang="tr-TR" sz="25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PROF. DR. TÜRKAN ERTUĞRUL</a:t>
            </a:r>
          </a:p>
          <a:p>
            <a:pPr eaLnBrk="1" hangingPunct="1">
              <a:lnSpc>
                <a:spcPct val="50000"/>
              </a:lnSpc>
            </a:pPr>
            <a:r>
              <a:rPr lang="tr-TR" altLang="tr-TR" sz="25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PEDİYATRİK KARDİYOLOG</a:t>
            </a:r>
          </a:p>
          <a:p>
            <a:pPr>
              <a:lnSpc>
                <a:spcPct val="50000"/>
              </a:lnSpc>
            </a:pPr>
            <a:endParaRPr lang="tr-TR" b="1" dirty="0"/>
          </a:p>
          <a:p>
            <a:pPr algn="just"/>
            <a:endParaRPr lang="tr-TR" b="1" dirty="0"/>
          </a:p>
          <a:p>
            <a:endParaRPr lang="tr-TR" dirty="0"/>
          </a:p>
        </p:txBody>
      </p:sp>
      <p:pic>
        <p:nvPicPr>
          <p:cNvPr id="11" name="Picture 6" descr="bina gorseli - Kopya">
            <a:extLst>
              <a:ext uri="{FF2B5EF4-FFF2-40B4-BE49-F238E27FC236}">
                <a16:creationId xmlns="" xmlns:a16="http://schemas.microsoft.com/office/drawing/2014/main" id="{4D904625-7FC4-4388-B4E2-16E34DE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02" y="1979542"/>
            <a:ext cx="4008110" cy="25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 descr="Large confetti">
            <a:extLst>
              <a:ext uri="{FF2B5EF4-FFF2-40B4-BE49-F238E27FC236}">
                <a16:creationId xmlns="" xmlns:a16="http://schemas.microsoft.com/office/drawing/2014/main" id="{27B2ACA9-F51A-4DF8-9A4C-B402A3A8B5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7832" y="1290227"/>
            <a:ext cx="10595472" cy="698614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9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ÇOCUKLARDA ANİ ÖLÜM</a:t>
            </a:r>
            <a:endParaRPr lang="en-US" altLang="tr-TR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4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0" y="5654217"/>
            <a:ext cx="125592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9796518-D3D0-4C1C-AF9A-D65D8001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519" y="1395832"/>
            <a:ext cx="6279668" cy="395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800" b="1" dirty="0">
                <a:solidFill>
                  <a:srgbClr val="FF0000"/>
                </a:solidFill>
                <a:cs typeface="Arial" panose="020B0604020202020204" pitchFamily="34" charset="0"/>
              </a:rPr>
              <a:t>ABÖS  RİSK FAKTÖRLERİ</a:t>
            </a:r>
          </a:p>
          <a:p>
            <a:endParaRPr lang="tr-TR" altLang="tr-TR" sz="3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FFFF"/>
              </a:buClr>
              <a:buFontTx/>
              <a:buAutoNum type="arabicPeriod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DÜŞÜK SOSYO-EKONOMİK DÜZEY</a:t>
            </a:r>
          </a:p>
          <a:p>
            <a:pPr>
              <a:lnSpc>
                <a:spcPct val="150000"/>
              </a:lnSpc>
              <a:buClr>
                <a:srgbClr val="00FFFF"/>
              </a:buClr>
              <a:buFontTx/>
              <a:buAutoNum type="arabicPeriod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ERKEN DOĞUM</a:t>
            </a:r>
          </a:p>
          <a:p>
            <a:pPr>
              <a:lnSpc>
                <a:spcPct val="150000"/>
              </a:lnSpc>
              <a:buClr>
                <a:srgbClr val="00FFFF"/>
              </a:buClr>
              <a:buFontTx/>
              <a:buAutoNum type="arabicPeriod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DÜŞÜK DOĞUM TARTISI</a:t>
            </a:r>
          </a:p>
          <a:p>
            <a:pPr>
              <a:lnSpc>
                <a:spcPct val="150000"/>
              </a:lnSpc>
              <a:buClr>
                <a:srgbClr val="00FFFF"/>
              </a:buClr>
              <a:buFontTx/>
              <a:buAutoNum type="arabicPeriod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ANNEDE ALKOL VE SİGARA</a:t>
            </a:r>
          </a:p>
          <a:p>
            <a:pPr>
              <a:lnSpc>
                <a:spcPct val="150000"/>
              </a:lnSpc>
              <a:buClr>
                <a:srgbClr val="00FFFF"/>
              </a:buClr>
              <a:buFontTx/>
              <a:buAutoNum type="arabicPeriod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ANNE YAŞININ &lt;20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C6AF6660-2998-408E-9C19-AF22AA7F1B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15" y="2997364"/>
            <a:ext cx="1839116" cy="19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EC761399-1226-45E1-A9F2-F0911B675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195" y="363557"/>
            <a:ext cx="1902336" cy="27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74" y="5654217"/>
            <a:ext cx="11016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3">
            <a:extLst>
              <a:ext uri="{FF2B5EF4-FFF2-40B4-BE49-F238E27FC236}">
                <a16:creationId xmlns="" xmlns:a16="http://schemas.microsoft.com/office/drawing/2014/main" id="{F6670F1A-64B8-4F1B-A237-D09ADB02558E}"/>
              </a:ext>
            </a:extLst>
          </p:cNvPr>
          <p:cNvGrpSpPr>
            <a:grpSpLocks/>
          </p:cNvGrpSpPr>
          <p:nvPr/>
        </p:nvGrpSpPr>
        <p:grpSpPr bwMode="auto">
          <a:xfrm>
            <a:off x="214359" y="152400"/>
            <a:ext cx="8548641" cy="6335713"/>
            <a:chOff x="-7" y="0"/>
            <a:chExt cx="4202" cy="4903"/>
          </a:xfrm>
        </p:grpSpPr>
        <p:grpSp>
          <p:nvGrpSpPr>
            <p:cNvPr id="10" name="Group 4">
              <a:extLst>
                <a:ext uri="{FF2B5EF4-FFF2-40B4-BE49-F238E27FC236}">
                  <a16:creationId xmlns="" xmlns:a16="http://schemas.microsoft.com/office/drawing/2014/main" id="{ED36A78B-D4B3-4421-9203-030EC988D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" y="0"/>
              <a:ext cx="4202" cy="4903"/>
              <a:chOff x="-7" y="0"/>
              <a:chExt cx="4202" cy="4903"/>
            </a:xfrm>
          </p:grpSpPr>
          <p:sp>
            <p:nvSpPr>
              <p:cNvPr id="12" name="Rectangle 5">
                <a:extLst>
                  <a:ext uri="{FF2B5EF4-FFF2-40B4-BE49-F238E27FC236}">
                    <a16:creationId xmlns="" xmlns:a16="http://schemas.microsoft.com/office/drawing/2014/main" id="{2016F156-ACBA-4918-896E-F5141140D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713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tr-TR"/>
              </a:p>
            </p:txBody>
          </p:sp>
          <p:grpSp>
            <p:nvGrpSpPr>
              <p:cNvPr id="14" name="Group 6">
                <a:extLst>
                  <a:ext uri="{FF2B5EF4-FFF2-40B4-BE49-F238E27FC236}">
                    <a16:creationId xmlns="" xmlns:a16="http://schemas.microsoft.com/office/drawing/2014/main" id="{6BB7917E-3C30-4115-A322-00F72C1787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7" y="0"/>
                <a:ext cx="4202" cy="4903"/>
                <a:chOff x="-7" y="0"/>
                <a:chExt cx="4202" cy="4903"/>
              </a:xfrm>
            </p:grpSpPr>
            <p:sp>
              <p:nvSpPr>
                <p:cNvPr id="20" name="Rectangle 7">
                  <a:extLst>
                    <a:ext uri="{FF2B5EF4-FFF2-40B4-BE49-F238E27FC236}">
                      <a16:creationId xmlns="" xmlns:a16="http://schemas.microsoft.com/office/drawing/2014/main" id="{B58C3804-1642-4674-B4C6-47F113118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633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tr-TR"/>
                </a:p>
              </p:txBody>
            </p:sp>
            <p:grpSp>
              <p:nvGrpSpPr>
                <p:cNvPr id="21" name="Group 8">
                  <a:extLst>
                    <a:ext uri="{FF2B5EF4-FFF2-40B4-BE49-F238E27FC236}">
                      <a16:creationId xmlns="" xmlns:a16="http://schemas.microsoft.com/office/drawing/2014/main" id="{B43DEDC4-5222-4D70-9E64-7C49E6451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" y="0"/>
                  <a:ext cx="4202" cy="4903"/>
                  <a:chOff x="-7" y="0"/>
                  <a:chExt cx="4202" cy="4903"/>
                </a:xfrm>
              </p:grpSpPr>
              <p:sp>
                <p:nvSpPr>
                  <p:cNvPr id="22" name="Rectangle 9">
                    <a:extLst>
                      <a:ext uri="{FF2B5EF4-FFF2-40B4-BE49-F238E27FC236}">
                        <a16:creationId xmlns="" xmlns:a16="http://schemas.microsoft.com/office/drawing/2014/main" id="{E0590F01-E0CA-46BC-9EF5-3179D95C5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" y="286"/>
                    <a:ext cx="1609" cy="4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Uykuda başını örtmeyin</a:t>
                    </a:r>
                  </a:p>
                </p:txBody>
              </p:sp>
              <p:sp>
                <p:nvSpPr>
                  <p:cNvPr id="23" name="Rectangle 10">
                    <a:extLst>
                      <a:ext uri="{FF2B5EF4-FFF2-40B4-BE49-F238E27FC236}">
                        <a16:creationId xmlns="" xmlns:a16="http://schemas.microsoft.com/office/drawing/2014/main" id="{2659B06C-0A49-4F1A-98F4-6BBCE811F0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3" y="0"/>
                    <a:ext cx="3069" cy="49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dirty="0">
                        <a:cs typeface="Arial" panose="020B0604020202020204" pitchFamily="34" charset="0"/>
                      </a:rPr>
                      <a:t>  </a:t>
                    </a:r>
                    <a:r>
                      <a:rPr lang="tr-TR" altLang="tr-TR" sz="37500" dirty="0">
                        <a:cs typeface="Arial" panose="020B0604020202020204" pitchFamily="34" charset="0"/>
                      </a:rPr>
                      <a:t> </a:t>
                    </a:r>
                    <a:r>
                      <a:rPr lang="tr-TR" altLang="tr-TR" dirty="0">
                        <a:cs typeface="Arial" panose="020B0604020202020204" pitchFamily="34" charset="0"/>
                      </a:rPr>
                      <a:t>                                                   </a:t>
                    </a:r>
                  </a:p>
                </p:txBody>
              </p:sp>
              <p:sp>
                <p:nvSpPr>
                  <p:cNvPr id="24" name="Rectangle 11">
                    <a:extLst>
                      <a:ext uri="{FF2B5EF4-FFF2-40B4-BE49-F238E27FC236}">
                        <a16:creationId xmlns="" xmlns:a16="http://schemas.microsoft.com/office/drawing/2014/main" id="{EE597FE8-CA03-4A1F-A747-04C535334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1" y="1031"/>
                    <a:ext cx="1194" cy="48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Yatak yumuşak olmamalı</a:t>
                    </a:r>
                  </a:p>
                </p:txBody>
              </p:sp>
              <p:sp>
                <p:nvSpPr>
                  <p:cNvPr id="25" name="Rectangle 12">
                    <a:extLst>
                      <a:ext uri="{FF2B5EF4-FFF2-40B4-BE49-F238E27FC236}">
                        <a16:creationId xmlns="" xmlns:a16="http://schemas.microsoft.com/office/drawing/2014/main" id="{1EC8F6C9-9128-4770-9ECA-746106A150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" y="1311"/>
                    <a:ext cx="996" cy="3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Sırtüstü yatırın</a:t>
                    </a:r>
                  </a:p>
                </p:txBody>
              </p:sp>
              <p:sp>
                <p:nvSpPr>
                  <p:cNvPr id="26" name="Rectangle 13">
                    <a:extLst>
                      <a:ext uri="{FF2B5EF4-FFF2-40B4-BE49-F238E27FC236}">
                        <a16:creationId xmlns="" xmlns:a16="http://schemas.microsoft.com/office/drawing/2014/main" id="{DE1F2F4D-B990-4F00-8F64-664985F5DB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2029"/>
                    <a:ext cx="1028" cy="5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Çarşafı gergin ve temiz olsun</a:t>
                    </a:r>
                  </a:p>
                </p:txBody>
              </p:sp>
              <p:sp>
                <p:nvSpPr>
                  <p:cNvPr id="27" name="Rectangle 14">
                    <a:extLst>
                      <a:ext uri="{FF2B5EF4-FFF2-40B4-BE49-F238E27FC236}">
                        <a16:creationId xmlns="" xmlns:a16="http://schemas.microsoft.com/office/drawing/2014/main" id="{7550A3A6-61F9-4438-AF4D-B3FC9F0302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7" y="2178"/>
                    <a:ext cx="1105" cy="8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Çarşaf kıvrımları sıkıca kapalı olmalıdır</a:t>
                    </a:r>
                  </a:p>
                </p:txBody>
              </p:sp>
              <p:sp>
                <p:nvSpPr>
                  <p:cNvPr id="28" name="Rectangle 15">
                    <a:extLst>
                      <a:ext uri="{FF2B5EF4-FFF2-40B4-BE49-F238E27FC236}">
                        <a16:creationId xmlns="" xmlns:a16="http://schemas.microsoft.com/office/drawing/2014/main" id="{65A894F8-E702-4BC0-8675-B88BB79DB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32" y="2365"/>
                    <a:ext cx="563" cy="12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29" name="Rectangle 16">
                    <a:extLst>
                      <a:ext uri="{FF2B5EF4-FFF2-40B4-BE49-F238E27FC236}">
                        <a16:creationId xmlns="" xmlns:a16="http://schemas.microsoft.com/office/drawing/2014/main" id="{0B6064F1-2624-47C9-A647-375433790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7" y="3585"/>
                    <a:ext cx="1330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Karyolanın alt ucuna yatırın</a:t>
                    </a:r>
                  </a:p>
                </p:txBody>
              </p:sp>
              <p:sp>
                <p:nvSpPr>
                  <p:cNvPr id="30" name="Rectangle 17">
                    <a:extLst>
                      <a:ext uri="{FF2B5EF4-FFF2-40B4-BE49-F238E27FC236}">
                        <a16:creationId xmlns="" xmlns:a16="http://schemas.microsoft.com/office/drawing/2014/main" id="{E5F1B124-9090-4DD6-ABE6-C19C94C548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0" y="3298"/>
                    <a:ext cx="1146" cy="5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tr-TR" altLang="tr-TR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Yatağına oyuncak vs. koymayınız</a:t>
                    </a:r>
                  </a:p>
                </p:txBody>
              </p:sp>
            </p:grpSp>
          </p:grpSp>
        </p:grpSp>
        <p:sp>
          <p:nvSpPr>
            <p:cNvPr id="11" name="Rectangle 18">
              <a:extLst>
                <a:ext uri="{FF2B5EF4-FFF2-40B4-BE49-F238E27FC236}">
                  <a16:creationId xmlns="" xmlns:a16="http://schemas.microsoft.com/office/drawing/2014/main" id="{DE7A60E7-BEAB-4CBD-A343-887348EB1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95" cy="4903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31" name="Picture 19">
            <a:extLst>
              <a:ext uri="{FF2B5EF4-FFF2-40B4-BE49-F238E27FC236}">
                <a16:creationId xmlns="" xmlns:a16="http://schemas.microsoft.com/office/drawing/2014/main" id="{F2B64036-7412-45BB-B102-60B5131D6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2" y="1355022"/>
            <a:ext cx="2191640" cy="38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ine 20">
            <a:extLst>
              <a:ext uri="{FF2B5EF4-FFF2-40B4-BE49-F238E27FC236}">
                <a16:creationId xmlns="" xmlns:a16="http://schemas.microsoft.com/office/drawing/2014/main" id="{C6EDF722-2857-4D33-A12F-871A5792B0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657" y="1781218"/>
            <a:ext cx="954740" cy="31991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" name="Line 21">
            <a:extLst>
              <a:ext uri="{FF2B5EF4-FFF2-40B4-BE49-F238E27FC236}">
                <a16:creationId xmlns="" xmlns:a16="http://schemas.microsoft.com/office/drawing/2014/main" id="{197A3032-246F-4D26-827B-B99953AEB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507" y="2967208"/>
            <a:ext cx="1366257" cy="437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" name="Line 22">
            <a:extLst>
              <a:ext uri="{FF2B5EF4-FFF2-40B4-BE49-F238E27FC236}">
                <a16:creationId xmlns="" xmlns:a16="http://schemas.microsoft.com/office/drawing/2014/main" id="{3AE9C6B2-D820-4310-B776-E6174B463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306" y="4314187"/>
            <a:ext cx="1145380" cy="428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" name="Line 23">
            <a:extLst>
              <a:ext uri="{FF2B5EF4-FFF2-40B4-BE49-F238E27FC236}">
                <a16:creationId xmlns="" xmlns:a16="http://schemas.microsoft.com/office/drawing/2014/main" id="{BA7D1E1A-FC76-4251-9233-C215473DA5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57712" y="1032207"/>
            <a:ext cx="1084091" cy="600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" name="Line 24">
            <a:extLst>
              <a:ext uri="{FF2B5EF4-FFF2-40B4-BE49-F238E27FC236}">
                <a16:creationId xmlns="" xmlns:a16="http://schemas.microsoft.com/office/drawing/2014/main" id="{F71BB113-BE81-4592-990B-4CEAF501C4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4081" y="2111381"/>
            <a:ext cx="1188763" cy="859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" name="Line 25">
            <a:extLst>
              <a:ext uri="{FF2B5EF4-FFF2-40B4-BE49-F238E27FC236}">
                <a16:creationId xmlns="" xmlns:a16="http://schemas.microsoft.com/office/drawing/2014/main" id="{53AD7195-A2F4-4EEF-AEC6-6401A3C36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8445" y="3439927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" name="Line 26">
            <a:extLst>
              <a:ext uri="{FF2B5EF4-FFF2-40B4-BE49-F238E27FC236}">
                <a16:creationId xmlns="" xmlns:a16="http://schemas.microsoft.com/office/drawing/2014/main" id="{971CA06B-6907-4900-98A4-ACEFD3339C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98804" y="4376281"/>
            <a:ext cx="1143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9" name="Rectangle 4">
            <a:extLst>
              <a:ext uri="{FF2B5EF4-FFF2-40B4-BE49-F238E27FC236}">
                <a16:creationId xmlns="" xmlns:a16="http://schemas.microsoft.com/office/drawing/2014/main" id="{0EC8E223-652C-4B10-A046-EF7133E4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114" y="2296749"/>
            <a:ext cx="307652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ABÖS</a:t>
            </a:r>
          </a:p>
          <a:p>
            <a:pPr algn="ctr"/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ÖNLEM</a:t>
            </a:r>
          </a:p>
          <a:p>
            <a:pPr algn="ctr"/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ALINABİLİR Mİ?</a:t>
            </a:r>
          </a:p>
          <a:p>
            <a:endParaRPr lang="tr-TR" altLang="tr-TR" sz="3400" b="1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char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7E92D612-D269-43F8-A92A-D3322531AE78}"/>
              </a:ext>
            </a:extLst>
          </p:cNvPr>
          <p:cNvSpPr txBox="1">
            <a:spLocks noChangeArrowheads="1"/>
          </p:cNvSpPr>
          <p:nvPr/>
        </p:nvSpPr>
        <p:spPr>
          <a:xfrm>
            <a:off x="1313016" y="1997584"/>
            <a:ext cx="9443884" cy="316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Clr>
                <a:srgbClr val="FF0066"/>
              </a:buClr>
            </a:pPr>
            <a:endParaRPr lang="en-US" altLang="tr-TR" b="1" dirty="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EC93F782-DAF2-4708-9485-4D86D5D49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947" y="1853458"/>
            <a:ext cx="7526594" cy="242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90000"/>
              </a:lnSpc>
            </a:pPr>
            <a:r>
              <a:rPr lang="tr-TR" altLang="tr-TR" sz="2800" dirty="0">
                <a:cs typeface="Arial" panose="020B0604020202020204" pitchFamily="34" charset="0"/>
              </a:rPr>
              <a:t> </a:t>
            </a:r>
            <a:r>
              <a:rPr lang="tr-TR" altLang="tr-TR" sz="2800" b="1" dirty="0">
                <a:solidFill>
                  <a:srgbClr val="0070C0"/>
                </a:solidFill>
                <a:cs typeface="Arial" panose="020B0604020202020204" pitchFamily="34" charset="0"/>
              </a:rPr>
              <a:t>ABD  </a:t>
            </a:r>
          </a:p>
          <a:p>
            <a:pPr marL="514350" indent="-514350" algn="ctr" eaLnBrk="1" hangingPunct="1">
              <a:lnSpc>
                <a:spcPct val="190000"/>
              </a:lnSpc>
              <a:buAutoNum type="arabicPlain" startAt="1992"/>
            </a:pPr>
            <a:r>
              <a:rPr lang="tr-TR" altLang="tr-TR" sz="2800" b="1" dirty="0">
                <a:cs typeface="Arial" panose="020B0604020202020204" pitchFamily="34" charset="0"/>
              </a:rPr>
              <a:t>  ABÖS  1000 CANLI DOĞUMDA 1.3-14</a:t>
            </a:r>
          </a:p>
          <a:p>
            <a:pPr algn="ctr">
              <a:lnSpc>
                <a:spcPct val="190000"/>
              </a:lnSpc>
            </a:pPr>
            <a:r>
              <a:rPr lang="tr-TR" altLang="tr-TR" sz="2800" b="1" dirty="0">
                <a:cs typeface="Arial" panose="020B0604020202020204" pitchFamily="34" charset="0"/>
              </a:rPr>
              <a:t> 2009  ABÖS 1000 CANLI DOĞUMDA     0.55</a:t>
            </a:r>
            <a:endParaRPr lang="tr-TR" altLang="tr-TR" sz="2800" dirty="0">
              <a:cs typeface="Arial" panose="020B06040202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4ACE1C31-2538-46D2-8822-4E726A12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" y="2203462"/>
            <a:ext cx="3277929" cy="22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0" y="5654217"/>
            <a:ext cx="125592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9796518-D3D0-4C1C-AF9A-D65D80015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33" y="1633657"/>
            <a:ext cx="4778856" cy="37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EPİLEPSİ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1. MSS DOĞUŞTAN  BOZUKLUKLARI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2. KAFA TRAMVALARI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3. YER KAPLAYAN LEZYONLAR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4. ZEHİRLENMELER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5. DİYABET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6. ASTIM KRİZİ</a:t>
            </a:r>
          </a:p>
          <a:p>
            <a:pPr marL="0" indent="0"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cs typeface="Arial" panose="020B0604020202020204" pitchFamily="34" charset="0"/>
              </a:rPr>
              <a:t>7. PNÖMONİ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884A9C82-8C54-4E6D-B773-45D0CC98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9355">
            <a:off x="4095983" y="2767338"/>
            <a:ext cx="2672250" cy="19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A25256E1-CA7A-4767-9DF6-FA86A5B18F1F}"/>
              </a:ext>
            </a:extLst>
          </p:cNvPr>
          <p:cNvSpPr/>
          <p:nvPr/>
        </p:nvSpPr>
        <p:spPr>
          <a:xfrm>
            <a:off x="7209942" y="1805047"/>
            <a:ext cx="4778857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BAKTERİYEL (TOKSİK) ŞOK 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SENDROMU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UYKU APNESİ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1O. YABANCI CİSİM ASPİRASYONU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GASTROÖZAFAGEAL REFLÜ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KANAMALAR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AŞI VE İLAÇ ENJEKSİYONU</a:t>
            </a:r>
          </a:p>
          <a:p>
            <a:pPr>
              <a:lnSpc>
                <a:spcPct val="150000"/>
              </a:lnSpc>
              <a:buClr>
                <a:srgbClr val="00FFFF"/>
              </a:buClr>
            </a:pPr>
            <a:r>
              <a:rPr lang="tr-TR" altLang="tr-T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SICAK ÇARPMASI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38B6BA5C-B3AD-4DB2-8298-0A8047CBBD8E}"/>
              </a:ext>
            </a:extLst>
          </p:cNvPr>
          <p:cNvSpPr/>
          <p:nvPr/>
        </p:nvSpPr>
        <p:spPr>
          <a:xfrm>
            <a:off x="3683822" y="1207124"/>
            <a:ext cx="4302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KALP DIŞI NEDENLER</a:t>
            </a:r>
          </a:p>
        </p:txBody>
      </p:sp>
    </p:spTree>
    <p:extLst>
      <p:ext uri="{BB962C8B-B14F-4D97-AF65-F5344CB8AC3E}">
        <p14:creationId xmlns:p14="http://schemas.microsoft.com/office/powerpoint/2010/main" val="18191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5657177"/>
            <a:ext cx="1167788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4EF445BC-B162-4D1C-8A52-680EABB3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029" y="2055812"/>
            <a:ext cx="7329699" cy="227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 KARDİYAK </a:t>
            </a:r>
            <a:r>
              <a:rPr lang="tr-TR" altLang="tr-TR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</a:t>
            </a:r>
            <a:r>
              <a:rPr lang="tr-TR" altLang="tr-TR" sz="5000" b="1" dirty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altLang="tr-TR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NEDİR 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FD4CD926-B2E4-4217-A76C-0E5C6933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4662">
            <a:off x="822575" y="2176716"/>
            <a:ext cx="2890109" cy="25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62ABDA39-BB5D-4D61-8BE1-376BDD273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42" y="1613149"/>
            <a:ext cx="9876715" cy="363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000" b="1" dirty="0">
                <a:solidFill>
                  <a:srgbClr val="FF0000"/>
                </a:solidFill>
                <a:cs typeface="Arial" panose="020B0604020202020204" pitchFamily="34" charset="0"/>
              </a:rPr>
              <a:t>   </a:t>
            </a:r>
            <a:r>
              <a:rPr lang="tr-TR" altLang="tr-TR" sz="3400" b="1" dirty="0">
                <a:solidFill>
                  <a:srgbClr val="FF0000"/>
                </a:solidFill>
                <a:cs typeface="Arial" panose="020B0604020202020204" pitchFamily="34" charset="0"/>
              </a:rPr>
              <a:t>ANİ  KARDİYAK ÖLÜMLERİN NEDENLERİ</a:t>
            </a:r>
          </a:p>
          <a:p>
            <a:pPr algn="ctr"/>
            <a:endParaRPr lang="tr-TR" altLang="tr-TR" sz="2500" b="1" dirty="0"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YAPISAL KALP HASTALIKLARI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KALITSAL HASTALIKLAR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DAMAR SERTLİĞİ, KORONER ARTERLERDE TIKANIKLIK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500" b="1" dirty="0">
                <a:solidFill>
                  <a:srgbClr val="0070C0"/>
                </a:solidFill>
                <a:cs typeface="Arial" panose="020B0604020202020204" pitchFamily="34" charset="0"/>
              </a:rPr>
              <a:t> KALBİN ELEKTRİKSEL İLETİ SİSTEMİ HASTALIKLARI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tr-TR" altLang="tr-TR" sz="2500" b="1" dirty="0">
                <a:cs typeface="Arial" panose="020B0604020202020204" pitchFamily="34" charset="0"/>
              </a:rPr>
              <a:t>     </a:t>
            </a:r>
            <a:r>
              <a:rPr lang="tr-TR" altLang="tr-TR" sz="2500" b="1" dirty="0">
                <a:solidFill>
                  <a:srgbClr val="FF0000"/>
                </a:solidFill>
                <a:cs typeface="Arial" panose="020B0604020202020204" pitchFamily="34" charset="0"/>
              </a:rPr>
              <a:t>(RİTİM BOZUKLUKLARI)</a:t>
            </a:r>
          </a:p>
        </p:txBody>
      </p:sp>
    </p:spTree>
    <p:extLst>
      <p:ext uri="{BB962C8B-B14F-4D97-AF65-F5344CB8AC3E}">
        <p14:creationId xmlns:p14="http://schemas.microsoft.com/office/powerpoint/2010/main" val="1673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12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charRg st="12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charRg st="123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BCDC3734-C792-40CB-A407-EC8834BB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833" y="2015594"/>
            <a:ext cx="6905825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tr-TR" altLang="tr-T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DOĞUMSAL</a:t>
            </a:r>
          </a:p>
          <a:p>
            <a:endParaRPr lang="tr-TR" altLang="tr-T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DKH: AS, TOF, TGA,              </a:t>
            </a:r>
          </a:p>
          <a:p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    EİSENMENGER           	</a:t>
            </a:r>
          </a:p>
          <a:p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KORONER ARTER </a:t>
            </a:r>
          </a:p>
          <a:p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ANOMALİLERİ</a:t>
            </a:r>
          </a:p>
          <a:p>
            <a:pPr>
              <a:lnSpc>
                <a:spcPct val="70000"/>
              </a:lnSpc>
            </a:pPr>
            <a:endParaRPr lang="tr-TR" altLang="tr-TR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KARDİYAK CERRAHİ GİRİŞİM</a:t>
            </a:r>
          </a:p>
          <a:p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   FONTAN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="" xmlns:a16="http://schemas.microsoft.com/office/drawing/2014/main" id="{5A832C30-9A57-409E-B07B-5D9CF49D3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322190"/>
            <a:ext cx="8458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YAPISAL KALP HASTALIKLARI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7F8AF7DD-7C80-455C-BF51-FE3D168D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858" y="2765465"/>
            <a:ext cx="3886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EDİNSEL</a:t>
            </a:r>
          </a:p>
          <a:p>
            <a:pPr>
              <a:lnSpc>
                <a:spcPct val="60000"/>
              </a:lnSpc>
            </a:pPr>
            <a:endParaRPr lang="tr-TR" altLang="tr-TR" sz="3000" b="1" dirty="0">
              <a:solidFill>
                <a:srgbClr val="FFFF9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KARDİYOMİYOPATİ</a:t>
            </a:r>
          </a:p>
          <a:p>
            <a:pPr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MİYOKARDİT</a:t>
            </a:r>
          </a:p>
        </p:txBody>
      </p:sp>
    </p:spTree>
    <p:extLst>
      <p:ext uri="{BB962C8B-B14F-4D97-AF65-F5344CB8AC3E}">
        <p14:creationId xmlns:p14="http://schemas.microsoft.com/office/powerpoint/2010/main" val="409975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EC305EC1-000F-4C2B-ACF0-0733D950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935" y="1670327"/>
            <a:ext cx="66833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4000" b="1" dirty="0">
                <a:solidFill>
                  <a:srgbClr val="FF0000"/>
                </a:solidFill>
                <a:cs typeface="Arial" panose="020B0604020202020204" pitchFamily="34" charset="0"/>
              </a:rPr>
              <a:t>KALITSAL HASTALIKLAR</a:t>
            </a:r>
          </a:p>
          <a:p>
            <a:endParaRPr lang="tr-TR" altLang="tr-TR" sz="3000" dirty="0">
              <a:latin typeface="Comic Sans MS" panose="030F0702030302020204" pitchFamily="66" charset="0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="" xmlns:a16="http://schemas.microsoft.com/office/drawing/2014/main" id="{E6E097CC-9844-406F-9D58-31F0C4300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98" y="2718733"/>
            <a:ext cx="7562850" cy="25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20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HİPERTROFİK KARDİYOMİYOPATİ</a:t>
            </a:r>
          </a:p>
          <a:p>
            <a:pPr lvl="1">
              <a:lnSpc>
                <a:spcPct val="20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MARFAN SENDROMU</a:t>
            </a:r>
          </a:p>
          <a:p>
            <a:pPr lvl="1" algn="just">
              <a:lnSpc>
                <a:spcPct val="20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WILLIAMS SENDROMU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="" xmlns:a16="http://schemas.microsoft.com/office/drawing/2014/main" id="{475C88B0-C0E8-469B-AE5F-5A3AECB1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8317">
            <a:off x="8578778" y="1271009"/>
            <a:ext cx="2731330" cy="36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28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>
                                            <p:txEl>
                                              <p:charRg st="28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">
                                            <p:txEl>
                                              <p:charRg st="4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7A2148D1-7E4A-47BB-9296-D3D861EADE5E}"/>
              </a:ext>
            </a:extLst>
          </p:cNvPr>
          <p:cNvSpPr>
            <a:spLocks noChangeArrowheads="1"/>
          </p:cNvSpPr>
          <p:nvPr/>
        </p:nvSpPr>
        <p:spPr bwMode="auto">
          <a:xfrm rot="19824591">
            <a:off x="7588896" y="2365939"/>
            <a:ext cx="4265456" cy="16004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FF0000"/>
                </a:solidFill>
                <a:cs typeface="Arial" panose="020B0604020202020204" pitchFamily="34" charset="0"/>
              </a:rPr>
              <a:t>RİTİM BOZUKLUKLARI</a:t>
            </a:r>
          </a:p>
          <a:p>
            <a:pPr lvl="1" algn="ctr"/>
            <a:endParaRPr lang="tr-TR" altLang="tr-TR" dirty="0">
              <a:latin typeface="Tahoma" panose="020B060403050404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DCB243FB-FC62-412F-BE02-69908D18E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417179"/>
            <a:ext cx="8012624" cy="399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 KALP  BLOKLARI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VENTRİKÜLER TAŞİKARDİ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VENTRİKÜLER FİBRİLASYON (BÜYÜK ÇOCUK)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CİDDİ  BRADİKARDİ  (</a:t>
            </a:r>
            <a:r>
              <a:rPr lang="tr-TR" altLang="tr-TR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arrest</a:t>
            </a: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&lt; 1 YAŞ 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UZUN QT SENDROMU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KISA QT SENDROMU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BRUGADA SENDROMU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ARİTMOJENİK SAĞ VENTRİKÜL</a:t>
            </a:r>
          </a:p>
        </p:txBody>
      </p:sp>
    </p:spTree>
    <p:extLst>
      <p:ext uri="{BB962C8B-B14F-4D97-AF65-F5344CB8AC3E}">
        <p14:creationId xmlns:p14="http://schemas.microsoft.com/office/powerpoint/2010/main" val="31303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A8EC15AF-5CBB-40B8-91F3-C3FA500EA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72" y="2398460"/>
            <a:ext cx="517270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400" b="1" dirty="0">
                <a:solidFill>
                  <a:srgbClr val="0070C0"/>
                </a:solidFill>
                <a:cs typeface="Arial" panose="020B0604020202020204" pitchFamily="34" charset="0"/>
              </a:rPr>
              <a:t>RİTİM BOZUKLUĞU (VF) EŞİĞİNİ </a:t>
            </a:r>
          </a:p>
          <a:p>
            <a:r>
              <a:rPr lang="tr-TR" altLang="tr-TR" sz="3400" b="1" dirty="0">
                <a:solidFill>
                  <a:srgbClr val="0070C0"/>
                </a:solidFill>
                <a:cs typeface="Arial" panose="020B0604020202020204" pitchFamily="34" charset="0"/>
              </a:rPr>
              <a:t>DÜŞÜREN FAKTÖRLER</a:t>
            </a:r>
          </a:p>
          <a:p>
            <a:pPr lvl="1"/>
            <a:endParaRPr lang="tr-TR" altLang="tr-TR" sz="2600" dirty="0">
              <a:latin typeface="Comic Sans MS" panose="030F0702030302020204" pitchFamily="66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61701295-722D-49EC-9965-0D3A7C57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755" y="1360930"/>
            <a:ext cx="5944753" cy="39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MİYOKARD HASARI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FİZİKSEL AKTİVİTE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ARTMIŞ SEMPATİK TONUS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PSİKOLOJİK STRES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MSS İRRİTASYONU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METABOLİK BOZUKLUKLAR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ELEKTROLİT BOZUKLUKLARI</a:t>
            </a:r>
          </a:p>
        </p:txBody>
      </p:sp>
    </p:spTree>
    <p:extLst>
      <p:ext uri="{BB962C8B-B14F-4D97-AF65-F5344CB8AC3E}">
        <p14:creationId xmlns:p14="http://schemas.microsoft.com/office/powerpoint/2010/main" val="41815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80" y="5728771"/>
            <a:ext cx="1056445" cy="6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728771"/>
            <a:ext cx="1366090" cy="58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EF1AAC27-9311-4C3B-9988-556FDE21BC90}"/>
              </a:ext>
            </a:extLst>
          </p:cNvPr>
          <p:cNvSpPr txBox="1">
            <a:spLocks noChangeArrowheads="1"/>
          </p:cNvSpPr>
          <p:nvPr/>
        </p:nvSpPr>
        <p:spPr>
          <a:xfrm>
            <a:off x="1347662" y="2062246"/>
            <a:ext cx="5258854" cy="221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alt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 CANLI </a:t>
            </a:r>
            <a:r>
              <a:rPr lang="tr-TR" altLang="tr-T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ÖLÜMÜ </a:t>
            </a:r>
            <a:r>
              <a:rPr lang="tr-TR" alt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TADACAKTIR</a:t>
            </a:r>
            <a:endParaRPr lang="tr-TR" altLang="tr-TR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en-US" altLang="tr-TR" sz="2800" b="1" dirty="0"/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2C996335-263D-47E7-8CE1-E23332CFE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30" y="1566397"/>
            <a:ext cx="33528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6C5106C-EF19-463D-AC21-9756AC547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53" y="833523"/>
            <a:ext cx="9383571" cy="424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600" b="1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YORGUNLUK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GÖĞÜS AĞRISI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BAŞ VEYA SIRT AĞRISI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ÇARPINTI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DÜZENSİZ KALP ATIŞLARI HİSSETMESİ</a:t>
            </a:r>
          </a:p>
          <a:p>
            <a:pPr lvl="1">
              <a:lnSpc>
                <a:spcPct val="140000"/>
              </a:lnSpc>
              <a:buClr>
                <a:srgbClr val="00FFFF"/>
              </a:buClr>
            </a:pPr>
            <a:endParaRPr lang="tr-TR" altLang="tr-TR" sz="23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BAYILMA (</a:t>
            </a:r>
            <a:r>
              <a:rPr lang="tr-TR" altLang="tr-TR" sz="2300" b="1" dirty="0">
                <a:solidFill>
                  <a:srgbClr val="FF0000"/>
                </a:solidFill>
                <a:cs typeface="Arial" panose="020B0604020202020204" pitchFamily="34" charset="0"/>
              </a:rPr>
              <a:t>SENKOP</a:t>
            </a: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tr-TR" altLang="tr-TR" sz="2300" b="1" dirty="0">
                <a:cs typeface="Arial" panose="020B0604020202020204" pitchFamily="34" charset="0"/>
              </a:rPr>
              <a:t>	</a:t>
            </a:r>
            <a:r>
              <a:rPr lang="tr-TR" altLang="tr-TR" sz="2300" b="1" dirty="0">
                <a:solidFill>
                  <a:srgbClr val="FF0000"/>
                </a:solidFill>
                <a:cs typeface="Arial" panose="020B0604020202020204" pitchFamily="34" charset="0"/>
              </a:rPr>
              <a:t>4 DAKİKADA KALP DURMASI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133C9950-6EE2-48A6-896A-36B947AF8FC9}"/>
              </a:ext>
            </a:extLst>
          </p:cNvPr>
          <p:cNvSpPr/>
          <p:nvPr/>
        </p:nvSpPr>
        <p:spPr>
          <a:xfrm rot="19398859">
            <a:off x="6509817" y="2585699"/>
            <a:ext cx="5876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KARDİYAK ÖLÜM ÖNCESİ</a:t>
            </a:r>
          </a:p>
        </p:txBody>
      </p:sp>
    </p:spTree>
    <p:extLst>
      <p:ext uri="{BB962C8B-B14F-4D97-AF65-F5344CB8AC3E}">
        <p14:creationId xmlns:p14="http://schemas.microsoft.com/office/powerpoint/2010/main" val="39957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B71CFA06-DC35-4CC3-BD59-8F062FCB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02" y="1283302"/>
            <a:ext cx="7885785" cy="405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tr-TR" altLang="tr-TR" sz="3400" b="1" dirty="0">
                <a:solidFill>
                  <a:srgbClr val="FF0000"/>
                </a:solidFill>
                <a:cs typeface="Arial" panose="020B0604020202020204" pitchFamily="34" charset="0"/>
              </a:rPr>
              <a:t>SENKOP</a:t>
            </a:r>
          </a:p>
          <a:p>
            <a:pPr>
              <a:lnSpc>
                <a:spcPct val="70000"/>
              </a:lnSpc>
            </a:pPr>
            <a:endParaRPr lang="tr-TR" altLang="tr-TR" sz="2300" b="1" dirty="0">
              <a:solidFill>
                <a:srgbClr val="00FFFF"/>
              </a:solidFill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SIK TEKRARLARSA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EGZERSİZLE ORTAYA ÇIKARSA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GÖĞÜS AĞRISI, ÇARPINTI, SOLUNUM SIKINTISI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YAPISAL KAP HASTALIĞI VARSA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EKG PATOLOJİK</a:t>
            </a:r>
          </a:p>
          <a:p>
            <a:pPr>
              <a:lnSpc>
                <a:spcPct val="14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300" b="1" dirty="0">
                <a:solidFill>
                  <a:srgbClr val="0070C0"/>
                </a:solidFill>
                <a:cs typeface="Arial" panose="020B0604020202020204" pitchFamily="34" charset="0"/>
              </a:rPr>
              <a:t> AİLEDEN ANİ ÖLÜM ÖYKÜSÜ VARSA</a:t>
            </a:r>
            <a:r>
              <a:rPr lang="tr-TR" altLang="tr-TR" sz="2600" dirty="0">
                <a:latin typeface="Comic Sans MS" panose="030F0702030302020204" pitchFamily="66" charset="0"/>
              </a:rPr>
              <a:t>		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="" xmlns:a16="http://schemas.microsoft.com/office/drawing/2014/main" id="{590AAA30-5ED4-40EC-874B-16EC7387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85" y="1283302"/>
            <a:ext cx="3660002" cy="37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579145E9-A9F7-4747-85A3-AF223523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2" y="1489992"/>
            <a:ext cx="8893175" cy="30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70000"/>
              </a:lnSpc>
            </a:pPr>
            <a:r>
              <a:rPr lang="tr-TR" altLang="tr-TR" sz="6000" b="1" dirty="0">
                <a:solidFill>
                  <a:srgbClr val="FF0000"/>
                </a:solidFill>
                <a:cs typeface="Arial" panose="020B0604020202020204" pitchFamily="34" charset="0"/>
              </a:rPr>
              <a:t>DİKKAT </a:t>
            </a:r>
          </a:p>
          <a:p>
            <a:pPr algn="ctr" eaLnBrk="1" hangingPunct="1">
              <a:lnSpc>
                <a:spcPct val="170000"/>
              </a:lnSpc>
            </a:pPr>
            <a:r>
              <a:rPr lang="tr-TR" altLang="tr-TR" sz="6000" b="1" dirty="0">
                <a:solidFill>
                  <a:srgbClr val="FF0000"/>
                </a:solidFill>
                <a:cs typeface="Arial" panose="020B0604020202020204" pitchFamily="34" charset="0"/>
              </a:rPr>
              <a:t>DURUM CİDDİ !!!!!!!</a:t>
            </a:r>
          </a:p>
        </p:txBody>
      </p:sp>
    </p:spTree>
    <p:extLst>
      <p:ext uri="{BB962C8B-B14F-4D97-AF65-F5344CB8AC3E}">
        <p14:creationId xmlns:p14="http://schemas.microsoft.com/office/powerpoint/2010/main" val="26869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15949BFC-F00E-4B82-831F-128F5A80D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707" y="2096864"/>
            <a:ext cx="9671069" cy="36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YAPISAL KALP HASTALIĞI OLANLAR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 KALP AMELİYATI GEÇİRENLER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 AİLEDE ANİ  KARDİYAK ÖLÜM ÖYKÜSÜ OLANLAR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 AİLEDE İNFARKTÜS, ARTERİYOSKLEROZ, HİPERTANSİYON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ÇOCUKTA SENKOP, BAYILMA ÖYKÜSÜ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ÇARPINTI ÖYKÜSÜ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 CİDDİ BİR SPORA BAŞLAMADAN ÖNCE </a:t>
            </a:r>
          </a:p>
          <a:p>
            <a:pPr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None/>
            </a:pPr>
            <a:endParaRPr lang="tr-TR" altLang="tr-TR" sz="2600" dirty="0">
              <a:latin typeface="Comic Sans MS" panose="030F0702030302020204" pitchFamily="66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9F7CC921-2E66-4EBA-8326-D5B0ADAEEB8E}"/>
              </a:ext>
            </a:extLst>
          </p:cNvPr>
          <p:cNvSpPr/>
          <p:nvPr/>
        </p:nvSpPr>
        <p:spPr>
          <a:xfrm>
            <a:off x="648346" y="1442707"/>
            <a:ext cx="10895308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alt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MUTLAK KARDİYOLOJİK MUAYENE VE İZLEM GEREKEN DURUMLAR</a:t>
            </a:r>
          </a:p>
        </p:txBody>
      </p:sp>
    </p:spTree>
    <p:extLst>
      <p:ext uri="{BB962C8B-B14F-4D97-AF65-F5344CB8AC3E}">
        <p14:creationId xmlns:p14="http://schemas.microsoft.com/office/powerpoint/2010/main" val="458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13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charRg st="213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charRg st="213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charRg st="213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charRg st="213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>
                                            <p:txEl>
                                              <p:charRg st="213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4">
                                            <p:txEl>
                                              <p:charRg st="218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7EA7B156-2877-422A-A545-236A38EE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11" y="2103402"/>
            <a:ext cx="7789632" cy="210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tr-TR" altLang="tr-TR" sz="4000" b="1" dirty="0">
                <a:solidFill>
                  <a:srgbClr val="0070C0"/>
                </a:solidFill>
                <a:cs typeface="Arial" panose="020B0604020202020204" pitchFamily="34" charset="0"/>
              </a:rPr>
              <a:t>SAĞLIKLI YAŞAMIN ANAHTARI</a:t>
            </a:r>
          </a:p>
          <a:p>
            <a:pPr algn="ctr" eaLnBrk="1" hangingPunct="1">
              <a:lnSpc>
                <a:spcPct val="210000"/>
              </a:lnSpc>
            </a:pPr>
            <a:r>
              <a:rPr lang="tr-TR" altLang="tr-TR" sz="4000" b="1" dirty="0">
                <a:solidFill>
                  <a:srgbClr val="FF0000"/>
                </a:solidFill>
                <a:cs typeface="Arial" panose="020B0604020202020204" pitchFamily="34" charset="0"/>
              </a:rPr>
              <a:t>BİLİNÇLİ SPOR YAPMAKTIR</a:t>
            </a:r>
          </a:p>
        </p:txBody>
      </p:sp>
    </p:spTree>
    <p:extLst>
      <p:ext uri="{BB962C8B-B14F-4D97-AF65-F5344CB8AC3E}">
        <p14:creationId xmlns:p14="http://schemas.microsoft.com/office/powerpoint/2010/main" val="12029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E57247C0-187B-4D94-A678-EDFC56DDD781}"/>
              </a:ext>
            </a:extLst>
          </p:cNvPr>
          <p:cNvSpPr txBox="1">
            <a:spLocks noChangeArrowheads="1"/>
          </p:cNvSpPr>
          <p:nvPr/>
        </p:nvSpPr>
        <p:spPr>
          <a:xfrm>
            <a:off x="7495652" y="1472606"/>
            <a:ext cx="4293152" cy="158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r-TR" altLang="tr-T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STATİK SPOR</a:t>
            </a:r>
          </a:p>
          <a:p>
            <a:pPr algn="l">
              <a:defRPr/>
            </a:pPr>
            <a:r>
              <a:rPr lang="tr-TR" altLang="tr-T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	 	 	</a:t>
            </a:r>
            <a:endParaRPr lang="tr-TR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		</a:t>
            </a:r>
            <a:r>
              <a:rPr lang="tr-TR" altLang="tr-TR" b="1" dirty="0">
                <a:latin typeface="Arial Black" panose="020B0A04020102020204" pitchFamily="34" charset="0"/>
              </a:rPr>
              <a:t> 	</a:t>
            </a:r>
            <a:endParaRPr lang="en-US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="" xmlns:a16="http://schemas.microsoft.com/office/drawing/2014/main" id="{945F0AE7-87A3-4C43-9530-23FD046C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86" y="2906559"/>
            <a:ext cx="3449043" cy="19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="" xmlns:a16="http://schemas.microsoft.com/office/drawing/2014/main" id="{C191EA48-9878-4E31-AFC2-16CEBF0F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0" y="3201177"/>
            <a:ext cx="2910129" cy="19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B991FA43-CF9B-4CBA-B8EE-ACB05F054BEB}"/>
              </a:ext>
            </a:extLst>
          </p:cNvPr>
          <p:cNvSpPr/>
          <p:nvPr/>
        </p:nvSpPr>
        <p:spPr>
          <a:xfrm>
            <a:off x="569197" y="1487432"/>
            <a:ext cx="47312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tr-TR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DİNAMİK SPOR</a:t>
            </a:r>
          </a:p>
          <a:p>
            <a:pPr>
              <a:defRPr/>
            </a:pPr>
            <a:r>
              <a:rPr lang="tr-TR" altLang="tr-T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BASKTEBOL</a:t>
            </a:r>
          </a:p>
          <a:p>
            <a:pPr>
              <a:defRPr/>
            </a:pPr>
            <a:r>
              <a:rPr lang="tr-TR" altLang="tr-T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</a:p>
        </p:txBody>
      </p:sp>
    </p:spTree>
    <p:extLst>
      <p:ext uri="{BB962C8B-B14F-4D97-AF65-F5344CB8AC3E}">
        <p14:creationId xmlns:p14="http://schemas.microsoft.com/office/powerpoint/2010/main" val="2548866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7A81B4FF-B60E-4A76-9F15-1EEC59C6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319" y="1425285"/>
            <a:ext cx="91440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SAĞLIKLI YAŞAMA ATILACAK BU ADIMDA</a:t>
            </a:r>
          </a:p>
          <a:p>
            <a:pPr algn="ctr">
              <a:lnSpc>
                <a:spcPct val="150000"/>
              </a:lnSpc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DİKKAT EDİLMESİ GEREKEN EN ÖNEMLİ  İŞLEV</a:t>
            </a:r>
          </a:p>
          <a:p>
            <a:pPr algn="ctr">
              <a:lnSpc>
                <a:spcPct val="150000"/>
              </a:lnSpc>
            </a:pP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VÜCUDUNU TANIMAK</a:t>
            </a:r>
          </a:p>
          <a:p>
            <a:pPr algn="ctr">
              <a:lnSpc>
                <a:spcPct val="150000"/>
              </a:lnSpc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  <a:p>
            <a:pPr algn="ctr">
              <a:lnSpc>
                <a:spcPct val="150000"/>
              </a:lnSpc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HANGİ SPORUN DAHA </a:t>
            </a:r>
            <a:r>
              <a:rPr lang="tr-TR" alt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YARARLI</a:t>
            </a: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OLDUĞUNU</a:t>
            </a:r>
          </a:p>
          <a:p>
            <a:pPr algn="ctr">
              <a:lnSpc>
                <a:spcPct val="150000"/>
              </a:lnSpc>
            </a:pPr>
            <a:r>
              <a:rPr lang="tr-TR" alt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BİLMEKTİR</a:t>
            </a:r>
          </a:p>
        </p:txBody>
      </p:sp>
    </p:spTree>
    <p:extLst>
      <p:ext uri="{BB962C8B-B14F-4D97-AF65-F5344CB8AC3E}">
        <p14:creationId xmlns:p14="http://schemas.microsoft.com/office/powerpoint/2010/main" val="96270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7D42924A-65FA-4669-B6F8-5240A774E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3266"/>
            <a:ext cx="9408345" cy="241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 BİR SPOR PROGRAMI BULMALI</a:t>
            </a:r>
          </a:p>
          <a:p>
            <a:pPr algn="ctr">
              <a:lnSpc>
                <a:spcPct val="150000"/>
              </a:lnSpc>
            </a:pPr>
            <a: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SAĞLIK KONTROLLERİ YAPILMALI</a:t>
            </a:r>
          </a:p>
          <a:p>
            <a:pPr algn="ctr">
              <a:lnSpc>
                <a:spcPct val="150000"/>
              </a:lnSpc>
            </a:pPr>
            <a:r>
              <a:rPr lang="tr-TR" altLang="tr-T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OLUŞACAK RİSKLERDEN KORUNMALIDIR</a:t>
            </a:r>
          </a:p>
        </p:txBody>
      </p:sp>
    </p:spTree>
    <p:extLst>
      <p:ext uri="{BB962C8B-B14F-4D97-AF65-F5344CB8AC3E}">
        <p14:creationId xmlns:p14="http://schemas.microsoft.com/office/powerpoint/2010/main" val="12531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16" y="5630711"/>
            <a:ext cx="1280047" cy="60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9"/>
            <a:ext cx="1366090" cy="58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D9D43607-140A-4DAB-9530-4892381EC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3797" b="4194"/>
          <a:stretch/>
        </p:blipFill>
        <p:spPr bwMode="auto">
          <a:xfrm rot="20223558">
            <a:off x="1278967" y="990246"/>
            <a:ext cx="3520944" cy="39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F57A08D8-D34B-4BC1-9ED4-208FA784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7786">
            <a:off x="6872119" y="1143444"/>
            <a:ext cx="3953470" cy="40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F5647564-0C52-4579-B2FD-044B9C495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3"/>
          <a:stretch/>
        </p:blipFill>
        <p:spPr bwMode="auto">
          <a:xfrm rot="1405080">
            <a:off x="7550667" y="543261"/>
            <a:ext cx="2720184" cy="48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13DF8D98-83B5-431E-8655-D05274D1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6342">
            <a:off x="1381100" y="1320307"/>
            <a:ext cx="3510374" cy="38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80" y="5728771"/>
            <a:ext cx="1056445" cy="6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728771"/>
            <a:ext cx="1366090" cy="58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179481AE-D6F4-4C1A-9161-7CA7F544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36" y="2348774"/>
            <a:ext cx="8218583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İNSANLARIN BAZISI YAŞAYIP BAZISI ÖLSEYDİ</a:t>
            </a: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 DAYANILMAZ BİR ACI OLURDU</a:t>
            </a:r>
          </a:p>
          <a:p>
            <a:pPr algn="ctr"/>
            <a:r>
              <a:rPr lang="tr-TR" altLang="tr-TR" dirty="0">
                <a:latin typeface="Tahoma" panose="020B0604030504040204" pitchFamily="34" charset="0"/>
              </a:rPr>
              <a:t>                                                                                         </a:t>
            </a:r>
            <a:r>
              <a:rPr lang="tr-TR" altLang="tr-TR" sz="2200" b="1" i="1" dirty="0">
                <a:solidFill>
                  <a:srgbClr val="C00000"/>
                </a:solidFill>
                <a:latin typeface="Tahoma" panose="020B0604030504040204" pitchFamily="34" charset="0"/>
              </a:rPr>
              <a:t>La  </a:t>
            </a:r>
            <a:r>
              <a:rPr lang="tr-TR" altLang="tr-TR" sz="2200" b="1" i="1" dirty="0" err="1">
                <a:solidFill>
                  <a:srgbClr val="C00000"/>
                </a:solidFill>
                <a:latin typeface="Tahoma" panose="020B0604030504040204" pitchFamily="34" charset="0"/>
              </a:rPr>
              <a:t>Bruye’re</a:t>
            </a:r>
            <a:endParaRPr lang="tr-TR" altLang="tr-TR" sz="2200" b="1" i="1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C472885F-6360-4978-811F-4E6B0281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3" y="743552"/>
            <a:ext cx="2607575" cy="22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5657177"/>
            <a:ext cx="1167788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kalp ile ilgili görsel sonucu">
            <a:extLst>
              <a:ext uri="{FF2B5EF4-FFF2-40B4-BE49-F238E27FC236}">
                <a16:creationId xmlns="" xmlns:a16="http://schemas.microsoft.com/office/drawing/2014/main" id="{0C559718-F64F-45A6-B1F1-EEBB0C4A9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20075"/>
          <a:stretch/>
        </p:blipFill>
        <p:spPr bwMode="auto">
          <a:xfrm>
            <a:off x="8270029" y="1984101"/>
            <a:ext cx="3476276" cy="2660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0BE8F057-A447-479D-A824-7950EC2F1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70" y="1809152"/>
            <a:ext cx="75025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ÖLÜMÜN HER ŞEKLİ ÜZÜCÜ</a:t>
            </a:r>
          </a:p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ANCAK </a:t>
            </a:r>
          </a:p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BÖYLESİ DAYANILMAZ !!!!!!!!</a:t>
            </a:r>
          </a:p>
        </p:txBody>
      </p:sp>
    </p:spTree>
    <p:extLst>
      <p:ext uri="{BB962C8B-B14F-4D97-AF65-F5344CB8AC3E}">
        <p14:creationId xmlns:p14="http://schemas.microsoft.com/office/powerpoint/2010/main" val="16997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BD70E961-3E42-479F-99CF-D62294E4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46" y="1250787"/>
            <a:ext cx="1020950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altLang="tr-TR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GENÇLERİN SPOR YAPARKEN KALP KRİZİ GEÇİRMELERİ </a:t>
            </a:r>
          </a:p>
          <a:p>
            <a:pPr algn="ctr"/>
            <a:endParaRPr lang="tr-TR" altLang="tr-TR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tr-TR" sz="3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tr-TR" sz="3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tr-TR" sz="3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KALP HASTALIĞI İÇİN YAŞ SINIRLAMASI YOK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EAD389BD-4041-4E5B-82E7-D4EB13A5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517928"/>
            <a:ext cx="2364170" cy="15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6483D38-7FB4-4A08-90AC-DC823061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33" y="1309706"/>
            <a:ext cx="10768564" cy="273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altLang="tr-T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KARDİYAK ÖLÜMLERİN EN SIK RASTLANDIĞI</a:t>
            </a:r>
          </a:p>
          <a:p>
            <a:pPr algn="ctr"/>
            <a:r>
              <a:rPr lang="tr-TR" altLang="tr-T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 DALLARI</a:t>
            </a:r>
          </a:p>
          <a:p>
            <a:pPr algn="ctr">
              <a:lnSpc>
                <a:spcPct val="140000"/>
              </a:lnSpc>
            </a:pPr>
            <a:endParaRPr lang="tr-TR" altLang="tr-T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tr-TR" altLang="tr-TR" sz="2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ATLETİZİM  </a:t>
            </a: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tr-TR" altLang="tr-TR" sz="25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FUTBOL</a:t>
            </a:r>
          </a:p>
          <a:p>
            <a:pPr>
              <a:lnSpc>
                <a:spcPct val="60000"/>
              </a:lnSpc>
            </a:pPr>
            <a:endParaRPr lang="tr-TR" altLang="tr-T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tr-TR" altLang="tr-TR" sz="25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tr-TR" altLang="tr-T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tr-TR" altLang="tr-TR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BASKETBOL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F380852C-3DFE-446F-8317-BD2AD0E2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9" y="2010093"/>
            <a:ext cx="968668" cy="2558844"/>
          </a:xfrm>
          <a:prstGeom prst="rect">
            <a:avLst/>
          </a:prstGeom>
          <a:noFill/>
          <a:ln w="38100" cap="rnd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CA56BEC8-EE08-4B79-8240-F542EB3E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27" y="2327930"/>
            <a:ext cx="1241824" cy="2092541"/>
          </a:xfrm>
          <a:prstGeom prst="rect">
            <a:avLst/>
          </a:prstGeom>
          <a:noFill/>
          <a:ln w="57150" cap="rnd">
            <a:solidFill>
              <a:srgbClr val="00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6C804C57-A673-49E1-9830-4358107F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87" y="2981674"/>
            <a:ext cx="659697" cy="2237233"/>
          </a:xfrm>
          <a:prstGeom prst="rect">
            <a:avLst/>
          </a:prstGeom>
          <a:solidFill>
            <a:srgbClr val="FF0000"/>
          </a:solidFill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7E92D612-D269-43F8-A92A-D3322531AE78}"/>
              </a:ext>
            </a:extLst>
          </p:cNvPr>
          <p:cNvSpPr txBox="1">
            <a:spLocks noChangeArrowheads="1"/>
          </p:cNvSpPr>
          <p:nvPr/>
        </p:nvSpPr>
        <p:spPr>
          <a:xfrm>
            <a:off x="1313016" y="1997584"/>
            <a:ext cx="9443884" cy="3162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Clr>
                <a:srgbClr val="FF0066"/>
              </a:buClr>
            </a:pPr>
            <a:endParaRPr lang="en-US" altLang="tr-TR" b="1" dirty="0"/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EC93F782-DAF2-4708-9485-4D86D5D49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623" y="2234458"/>
            <a:ext cx="7526594" cy="16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90000"/>
              </a:lnSpc>
            </a:pPr>
            <a:r>
              <a:rPr lang="tr-TR" altLang="tr-TR" sz="2800" dirty="0">
                <a:cs typeface="Arial" panose="020B0604020202020204" pitchFamily="34" charset="0"/>
              </a:rPr>
              <a:t> </a:t>
            </a:r>
            <a:r>
              <a:rPr lang="tr-TR" altLang="tr-TR" sz="2800" b="1" dirty="0">
                <a:solidFill>
                  <a:srgbClr val="0070C0"/>
                </a:solidFill>
                <a:cs typeface="Arial" panose="020B0604020202020204" pitchFamily="34" charset="0"/>
              </a:rPr>
              <a:t>ABD  1975- 1983 YILLARI ARASINDA</a:t>
            </a:r>
          </a:p>
          <a:p>
            <a:pPr algn="ctr" eaLnBrk="1" hangingPunct="1">
              <a:lnSpc>
                <a:spcPct val="190000"/>
              </a:lnSpc>
            </a:pPr>
            <a:r>
              <a:rPr lang="tr-TR" altLang="tr-TR" sz="2800" b="1" dirty="0">
                <a:cs typeface="Arial" panose="020B0604020202020204" pitchFamily="34" charset="0"/>
              </a:rPr>
              <a:t>&lt;30 YAŞ ATLETLERDE  ANİ ÖLÜM </a:t>
            </a:r>
            <a:r>
              <a:rPr lang="tr-TR" alt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>1/ 2000</a:t>
            </a:r>
            <a:r>
              <a:rPr lang="tr-TR" altLang="tr-TR" sz="28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4ACE1C31-2538-46D2-8822-4E726A12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8" y="2234458"/>
            <a:ext cx="3277929" cy="22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A6DF0BE5-A3CA-4D88-931F-055383322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522" y="1737477"/>
            <a:ext cx="801110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5500" b="1" dirty="0">
                <a:solidFill>
                  <a:srgbClr val="0070C0"/>
                </a:solidFill>
                <a:cs typeface="Arial" panose="020B0604020202020204" pitchFamily="34" charset="0"/>
              </a:rPr>
              <a:t>ERKEKLER DİKKAT !!!!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6E6E9476-A6C3-4C3A-A87C-C2A45B33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08" y="2850196"/>
            <a:ext cx="25908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981D9678-827A-4C81-BCE1-78598EEB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21" y="1311241"/>
            <a:ext cx="1124357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KARDİYAK ÖLÜMLERİN</a:t>
            </a:r>
          </a:p>
          <a:p>
            <a:endParaRPr lang="tr-TR" altLang="tr-T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altLang="tr-T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75  	İSTİRAHAT</a:t>
            </a:r>
          </a:p>
          <a:p>
            <a:r>
              <a:rPr lang="tr-TR" altLang="tr-T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HAFİF FİZİK AKTİVİTE</a:t>
            </a:r>
          </a:p>
          <a:p>
            <a:r>
              <a:rPr lang="tr-TR" altLang="tr-T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tr-TR" altLang="tr-T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% 10- 15   UYKUDA</a:t>
            </a:r>
          </a:p>
          <a:p>
            <a:r>
              <a:rPr lang="tr-TR" altLang="tr-TR" sz="3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% 10- 15   YARIŞMALI SPORLAR SIRASINDA</a:t>
            </a:r>
          </a:p>
        </p:txBody>
      </p:sp>
    </p:spTree>
    <p:extLst>
      <p:ext uri="{BB962C8B-B14F-4D97-AF65-F5344CB8AC3E}">
        <p14:creationId xmlns:p14="http://schemas.microsoft.com/office/powerpoint/2010/main" val="1809588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ADCCD84F-1935-4F28-B076-9F631688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6" y="1595912"/>
            <a:ext cx="10879811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KARDİYAK ÖLÜM </a:t>
            </a:r>
          </a:p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 İLE ARTAR</a:t>
            </a:r>
          </a:p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1-13    YAŞ  ARASI ANİ ÖLÜMLERİN  </a:t>
            </a:r>
            <a:r>
              <a:rPr lang="tr-TR" altLang="tr-T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19</a:t>
            </a:r>
          </a:p>
          <a:p>
            <a:pPr algn="ctr">
              <a:lnSpc>
                <a:spcPct val="150000"/>
              </a:lnSpc>
            </a:pPr>
            <a:r>
              <a:rPr lang="tr-TR" altLang="tr-T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14-22  YAŞ ARASI  ANİ ÖLÜMLERİN  </a:t>
            </a:r>
            <a:r>
              <a:rPr lang="tr-TR" altLang="tr-T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30</a:t>
            </a:r>
          </a:p>
        </p:txBody>
      </p:sp>
    </p:spTree>
    <p:extLst>
      <p:ext uri="{BB962C8B-B14F-4D97-AF65-F5344CB8AC3E}">
        <p14:creationId xmlns:p14="http://schemas.microsoft.com/office/powerpoint/2010/main" val="12242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779CCEBE-258B-4593-876F-4885364C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12" y="2072758"/>
            <a:ext cx="8351503" cy="28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r-TR" altLang="tr-TR" sz="3500" b="1" dirty="0">
                <a:solidFill>
                  <a:srgbClr val="FF0000"/>
                </a:solidFill>
                <a:cs typeface="Arial" panose="020B0604020202020204" pitchFamily="34" charset="0"/>
              </a:rPr>
              <a:t>SPOR SIRASINDA ANİ ÖLÜMLERİN</a:t>
            </a:r>
          </a:p>
          <a:p>
            <a:pPr>
              <a:lnSpc>
                <a:spcPct val="60000"/>
              </a:lnSpc>
            </a:pPr>
            <a:endParaRPr lang="tr-TR" altLang="tr-TR" sz="3500" b="1" dirty="0">
              <a:solidFill>
                <a:srgbClr val="00FFFF"/>
              </a:solidFill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tr-TR" sz="3500" b="1" dirty="0">
                <a:solidFill>
                  <a:schemeClr val="accent1"/>
                </a:solidFill>
                <a:cs typeface="Arial" panose="020B0604020202020204" pitchFamily="34" charset="0"/>
              </a:rPr>
              <a:t>DOĞUMSAL BOZUKLUK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tr-TR" sz="3500" b="1" dirty="0">
                <a:solidFill>
                  <a:schemeClr val="accent1"/>
                </a:solidFill>
                <a:cs typeface="Arial" panose="020B0604020202020204" pitchFamily="34" charset="0"/>
              </a:rPr>
              <a:t>KALP KASI HASTALIKLARI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altLang="tr-TR" sz="3500" b="1" dirty="0">
                <a:solidFill>
                  <a:schemeClr val="accent1"/>
                </a:solidFill>
                <a:cs typeface="Arial" panose="020B0604020202020204" pitchFamily="34" charset="0"/>
              </a:rPr>
              <a:t>DAMAR SERTLİĞİ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="" xmlns:a16="http://schemas.microsoft.com/office/drawing/2014/main" id="{B09296F4-158E-401C-910C-819F8B72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000">
            <a:off x="8392677" y="1711545"/>
            <a:ext cx="3486527" cy="18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C8944F5-2178-436F-A818-8F1E1BA6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27" y="2032129"/>
            <a:ext cx="626117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solidFill>
                  <a:srgbClr val="0070C0"/>
                </a:solidFill>
                <a:cs typeface="Arial" panose="020B0604020202020204" pitchFamily="34" charset="0"/>
              </a:rPr>
              <a:t>SPORA BAŞLAMAK İSTEYEN  GENÇLERİN</a:t>
            </a:r>
          </a:p>
          <a:p>
            <a:pPr algn="ctr" eaLnBrk="1" hangingPunct="1"/>
            <a:r>
              <a:rPr lang="tr-TR" altLang="tr-TR" sz="2800" b="1" dirty="0">
                <a:solidFill>
                  <a:srgbClr val="0070C0"/>
                </a:solidFill>
                <a:cs typeface="Arial" panose="020B0604020202020204" pitchFamily="34" charset="0"/>
              </a:rPr>
              <a:t>ÖNCE  MUTLAKA CİDDİ BİR KARDİYOLOJİK </a:t>
            </a:r>
          </a:p>
          <a:p>
            <a:pPr algn="ctr" eaLnBrk="1" hangingPunct="1"/>
            <a:r>
              <a:rPr lang="tr-TR" altLang="tr-TR" sz="2800" b="1" dirty="0">
                <a:solidFill>
                  <a:srgbClr val="0070C0"/>
                </a:solidFill>
                <a:cs typeface="Arial" panose="020B0604020202020204" pitchFamily="34" charset="0"/>
              </a:rPr>
              <a:t> İNCELEME YAPTIRMALARI GEREKİR</a:t>
            </a:r>
          </a:p>
        </p:txBody>
      </p:sp>
      <p:pic>
        <p:nvPicPr>
          <p:cNvPr id="12290" name="Picture 2" descr="Çocuk Kardiyolojisi - Türk Kalp Vakfı">
            <a:extLst>
              <a:ext uri="{FF2B5EF4-FFF2-40B4-BE49-F238E27FC236}">
                <a16:creationId xmlns="" xmlns:a16="http://schemas.microsoft.com/office/drawing/2014/main" id="{DDD94B92-F0DE-4140-B892-C79E67CF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113927"/>
            <a:ext cx="4597473" cy="25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89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EE13239A-282D-4E00-8E8E-D4F0B77E8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015" y="1283302"/>
            <a:ext cx="5363969" cy="398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8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KAN BASINCI</a:t>
            </a:r>
          </a:p>
          <a:p>
            <a:pPr lvl="1" eaLnBrk="1" hangingPunct="1">
              <a:lnSpc>
                <a:spcPct val="18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KALP RİTMİ (EKG)</a:t>
            </a:r>
          </a:p>
          <a:p>
            <a:pPr lvl="1" eaLnBrk="1" hangingPunct="1">
              <a:lnSpc>
                <a:spcPct val="18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KAN ŞEKERİ, KOLLESTEROL</a:t>
            </a:r>
          </a:p>
          <a:p>
            <a:pPr lvl="1" eaLnBrk="1" hangingPunct="1">
              <a:lnSpc>
                <a:spcPct val="18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EKO</a:t>
            </a:r>
          </a:p>
          <a:p>
            <a:pPr lvl="1" eaLnBrk="1" hangingPunct="1">
              <a:lnSpc>
                <a:spcPct val="18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HOLTER</a:t>
            </a:r>
          </a:p>
          <a:p>
            <a:pPr lvl="1" eaLnBrk="1" hangingPunct="1">
              <a:lnSpc>
                <a:spcPct val="18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EFOR TESTİ         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7882EE87-D22E-4098-BE55-9BB08F8F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82" y="2069270"/>
            <a:ext cx="2394233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hlinkClick r:id="rId9"/>
            <a:extLst>
              <a:ext uri="{FF2B5EF4-FFF2-40B4-BE49-F238E27FC236}">
                <a16:creationId xmlns="" xmlns:a16="http://schemas.microsoft.com/office/drawing/2014/main" id="{11331866-8E91-4944-B6BC-0CBDEFCD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57" y="953700"/>
            <a:ext cx="1521766" cy="21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>
            <a:hlinkClick r:id="rId11"/>
            <a:extLst>
              <a:ext uri="{FF2B5EF4-FFF2-40B4-BE49-F238E27FC236}">
                <a16:creationId xmlns="" xmlns:a16="http://schemas.microsoft.com/office/drawing/2014/main" id="{B904EE92-EC37-42DC-8CF6-11CAFBED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60" y="3485376"/>
            <a:ext cx="2031485" cy="13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2" y="5711611"/>
            <a:ext cx="1269030" cy="62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88" y="5706788"/>
            <a:ext cx="1227551" cy="60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E88B52AD-B7B5-4DD0-8899-6DCAEDD86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296" y="1818525"/>
            <a:ext cx="5173663" cy="270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</a:t>
            </a:r>
            <a:r>
              <a:rPr lang="tr-TR" altLang="tr-TR" sz="6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</a:t>
            </a:r>
            <a:r>
              <a:rPr lang="tr-TR" altLang="tr-TR" sz="6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altLang="tr-TR" sz="6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NEDİR 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E8A92F61-9487-4C99-ACE3-DAC8D15A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59" y="1949016"/>
            <a:ext cx="4683087" cy="26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A6A28DAC-4C66-4A76-AB3E-532D5841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416" y="2142580"/>
            <a:ext cx="6689075" cy="214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80000"/>
              </a:lnSpc>
            </a:pPr>
            <a:r>
              <a:rPr lang="tr-TR" altLang="tr-TR" sz="4000" b="1" dirty="0">
                <a:solidFill>
                  <a:srgbClr val="0070C0"/>
                </a:solidFill>
                <a:cs typeface="Arial" panose="020B0604020202020204" pitchFamily="34" charset="0"/>
              </a:rPr>
              <a:t>ANİ KARDİYAK ÖLÜMLER </a:t>
            </a:r>
          </a:p>
          <a:p>
            <a:pPr algn="ctr" eaLnBrk="1" hangingPunct="1">
              <a:lnSpc>
                <a:spcPct val="180000"/>
              </a:lnSpc>
            </a:pPr>
            <a:r>
              <a:rPr lang="tr-TR" altLang="tr-TR" sz="4000" b="1" dirty="0">
                <a:solidFill>
                  <a:srgbClr val="0070C0"/>
                </a:solidFill>
                <a:cs typeface="Arial" panose="020B0604020202020204" pitchFamily="34" charset="0"/>
              </a:rPr>
              <a:t>ÖNLENEBİLİR Mİ?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242F43F0-DA9D-43C0-9E3D-377CA67C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40" y="2142579"/>
            <a:ext cx="2864120" cy="21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3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92CC55D6-7A93-46B9-9C8D-DD3BA826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215" y="1863214"/>
            <a:ext cx="9959570" cy="247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10000"/>
              </a:lnSpc>
            </a:pPr>
            <a:r>
              <a:rPr lang="tr-TR" altLang="tr-TR" sz="4000" b="1" dirty="0">
                <a:solidFill>
                  <a:srgbClr val="0070C0"/>
                </a:solidFill>
                <a:cs typeface="Arial" panose="020B0604020202020204" pitchFamily="34" charset="0"/>
              </a:rPr>
              <a:t>ANİ KARDİYAK ÖLÜM KADER DEĞİL</a:t>
            </a:r>
          </a:p>
          <a:p>
            <a:pPr algn="ctr">
              <a:lnSpc>
                <a:spcPct val="210000"/>
              </a:lnSpc>
            </a:pPr>
            <a:r>
              <a:rPr lang="tr-TR" altLang="tr-TR" sz="4000" b="1" dirty="0">
                <a:solidFill>
                  <a:srgbClr val="FF0000"/>
                </a:solidFill>
                <a:cs typeface="Arial" panose="020B0604020202020204" pitchFamily="34" charset="0"/>
              </a:rPr>
              <a:t>ÖNLENEBİLİR BİR DURUMDUR</a:t>
            </a:r>
          </a:p>
        </p:txBody>
      </p:sp>
    </p:spTree>
    <p:extLst>
      <p:ext uri="{BB962C8B-B14F-4D97-AF65-F5344CB8AC3E}">
        <p14:creationId xmlns:p14="http://schemas.microsoft.com/office/powerpoint/2010/main" val="20207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377B22ED-071C-443F-BF97-C2871A5FD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232802"/>
            <a:ext cx="10737850" cy="445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tr-TR" altLang="tr-TR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tr-TR" altLang="tr-TR" sz="4000" b="1" dirty="0">
                <a:solidFill>
                  <a:srgbClr val="0070C0"/>
                </a:solidFill>
                <a:cs typeface="Arial" panose="020B0604020202020204" pitchFamily="34" charset="0"/>
              </a:rPr>
              <a:t>ANİ  KARDİYAK ÖLÜMLERİ </a:t>
            </a:r>
          </a:p>
          <a:p>
            <a:pPr algn="ctr" eaLnBrk="1" hangingPunct="1"/>
            <a:r>
              <a:rPr lang="tr-TR" altLang="tr-TR" sz="4000" b="1" dirty="0">
                <a:solidFill>
                  <a:srgbClr val="0070C0"/>
                </a:solidFill>
                <a:cs typeface="Arial" panose="020B0604020202020204" pitchFamily="34" charset="0"/>
              </a:rPr>
              <a:t>ÖNLEMEK İÇİN</a:t>
            </a:r>
          </a:p>
          <a:p>
            <a:pPr algn="ctr" eaLnBrk="1" hangingPunct="1"/>
            <a:r>
              <a:rPr lang="tr-TR" altLang="tr-TR" b="1" dirty="0">
                <a:cs typeface="Arial" panose="020B0604020202020204" pitchFamily="34" charset="0"/>
              </a:rPr>
              <a:t>                                 </a:t>
            </a:r>
          </a:p>
          <a:p>
            <a:pPr algn="ctr" eaLnBrk="1" hangingPunct="1">
              <a:lnSpc>
                <a:spcPct val="190000"/>
              </a:lnSpc>
            </a:pPr>
            <a:r>
              <a:rPr lang="tr-TR" altLang="tr-TR" sz="3200" b="1" dirty="0">
                <a:solidFill>
                  <a:srgbClr val="FF0000"/>
                </a:solidFill>
                <a:cs typeface="Arial" panose="020B0604020202020204" pitchFamily="34" charset="0"/>
              </a:rPr>
              <a:t>PRİMER KORUNMA</a:t>
            </a:r>
          </a:p>
          <a:p>
            <a:pPr algn="ctr" eaLnBrk="1" hangingPunct="1">
              <a:lnSpc>
                <a:spcPct val="190000"/>
              </a:lnSpc>
            </a:pPr>
            <a:r>
              <a:rPr lang="tr-TR" altLang="tr-TR" sz="3200" b="1" dirty="0">
                <a:solidFill>
                  <a:srgbClr val="FF0000"/>
                </a:solidFill>
                <a:cs typeface="Arial" panose="020B0604020202020204" pitchFamily="34" charset="0"/>
              </a:rPr>
              <a:t>SEKONDER KORUNMA</a:t>
            </a:r>
          </a:p>
          <a:p>
            <a:pPr algn="ctr">
              <a:lnSpc>
                <a:spcPct val="150000"/>
              </a:lnSpc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75D106F0-5DA3-4328-AB66-DEE7F09B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65" y="1916743"/>
            <a:ext cx="11239500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KUŞKULU BELİRTİLER İYİ DEĞERLENDİRİLİR 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</a:pPr>
            <a:r>
              <a:rPr lang="tr-TR" alt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  (TEKRARLAYAN SENKOP, ARİTMİ, VENT. FİBRİLASYON)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CİDDİ SPOR ETKİNLİKLERİNE KATILACAK ÇOCUKLARDA  </a:t>
            </a:r>
            <a:r>
              <a:rPr lang="tr-TR" alt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AYRINTILI   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</a:pPr>
            <a:r>
              <a:rPr lang="tr-TR" alt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   ÖYKÜ ALINIR VE İYİ BİR KARDİYOLOJİK MUAYENE YAPILIR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AİLEDE ANİ ÖLÜM ÖYKÜSÜ OLANLAR  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</a:pPr>
            <a:r>
              <a:rPr lang="tr-TR" altLang="tr-TR" sz="2400" b="1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r>
              <a:rPr lang="tr-TR" altLang="tr-TR" sz="2400" b="1" dirty="0">
                <a:solidFill>
                  <a:srgbClr val="C00000"/>
                </a:solidFill>
                <a:cs typeface="Arial" panose="020B0604020202020204" pitchFamily="34" charset="0"/>
              </a:rPr>
              <a:t>DAHA TİTİZ DEĞERLENDİRİLİR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A63F883E-7603-4635-940B-4311325C870F}"/>
              </a:ext>
            </a:extLst>
          </p:cNvPr>
          <p:cNvSpPr/>
          <p:nvPr/>
        </p:nvSpPr>
        <p:spPr>
          <a:xfrm>
            <a:off x="939799" y="1000561"/>
            <a:ext cx="5524501" cy="76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PRİMER KORUNMA</a:t>
            </a:r>
          </a:p>
        </p:txBody>
      </p:sp>
    </p:spTree>
    <p:extLst>
      <p:ext uri="{BB962C8B-B14F-4D97-AF65-F5344CB8AC3E}">
        <p14:creationId xmlns:p14="http://schemas.microsoft.com/office/powerpoint/2010/main" val="25390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07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charRg st="107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charRg st="107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5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15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charRg st="15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73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charRg st="173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charRg st="173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06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charRg st="206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charRg st="206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 descr="Large confetti">
            <a:extLst>
              <a:ext uri="{FF2B5EF4-FFF2-40B4-BE49-F238E27FC236}">
                <a16:creationId xmlns="" xmlns:a16="http://schemas.microsoft.com/office/drawing/2014/main" id="{7345FA4A-3F26-4B0D-83C8-65837F7DB263}"/>
              </a:ext>
            </a:extLst>
          </p:cNvPr>
          <p:cNvSpPr txBox="1">
            <a:spLocks noChangeArrowheads="1"/>
          </p:cNvSpPr>
          <p:nvPr/>
        </p:nvSpPr>
        <p:spPr>
          <a:xfrm>
            <a:off x="736891" y="2468567"/>
            <a:ext cx="6548771" cy="2515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tr-TR" altLang="tr-TR" sz="2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tr-TR" altLang="tr-TR" sz="2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altLang="tr-T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 RİSKLİ HASTALARDA </a:t>
            </a:r>
            <a:r>
              <a:rPr lang="tr-TR" altLang="tr-T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YERLEŞTİRİLEBİLİR DEFİBİLATÖR </a:t>
            </a:r>
          </a:p>
          <a:p>
            <a:pPr>
              <a:lnSpc>
                <a:spcPct val="100000"/>
              </a:lnSpc>
            </a:pPr>
            <a:r>
              <a:rPr lang="tr-TR" altLang="tr-T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(ICD)</a:t>
            </a:r>
          </a:p>
          <a:p>
            <a:pPr>
              <a:lnSpc>
                <a:spcPct val="100000"/>
              </a:lnSpc>
            </a:pPr>
            <a:r>
              <a:rPr lang="tr-TR" altLang="tr-T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RİTİM BOZUKLUĞUNU DÜZELTEREK</a:t>
            </a:r>
          </a:p>
          <a:p>
            <a:pPr>
              <a:lnSpc>
                <a:spcPct val="100000"/>
              </a:lnSpc>
            </a:pPr>
            <a:r>
              <a:rPr lang="tr-TR" altLang="tr-T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KARDİYAK ÖLÜMÜ </a:t>
            </a:r>
            <a:r>
              <a:rPr lang="tr-TR" altLang="tr-TR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ÖNLER</a:t>
            </a:r>
          </a:p>
          <a:p>
            <a:pPr>
              <a:lnSpc>
                <a:spcPct val="100000"/>
              </a:lnSpc>
            </a:pPr>
            <a:endParaRPr lang="en-US" altLang="tr-TR" sz="2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4078A69B-31BD-40E4-8A2C-0572E69FD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4746" r="34114" b="6718"/>
          <a:stretch/>
        </p:blipFill>
        <p:spPr bwMode="auto">
          <a:xfrm>
            <a:off x="7425362" y="1632001"/>
            <a:ext cx="3439405" cy="33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54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4D6FB6A8-63C2-4FEF-A9AB-077ED345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283302"/>
            <a:ext cx="7788310" cy="41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4000" b="1" dirty="0">
                <a:latin typeface="Comic Sans MS" panose="030F0702030302020204" pitchFamily="66" charset="0"/>
              </a:rPr>
              <a:t>   </a:t>
            </a:r>
            <a:r>
              <a:rPr lang="tr-TR" altLang="tr-TR" sz="3500" b="1" dirty="0">
                <a:solidFill>
                  <a:srgbClr val="FF0000"/>
                </a:solidFill>
                <a:cs typeface="Arial" panose="020B0604020202020204" pitchFamily="34" charset="0"/>
              </a:rPr>
              <a:t>SEKONDER KORUNMA</a:t>
            </a:r>
          </a:p>
          <a:p>
            <a:pPr eaLnBrk="1" hangingPunct="1"/>
            <a:endParaRPr lang="tr-TR" altLang="tr-TR" sz="26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600" b="1" dirty="0">
                <a:cs typeface="Arial" panose="020B0604020202020204" pitchFamily="34" charset="0"/>
              </a:rPr>
              <a:t> </a:t>
            </a:r>
            <a:r>
              <a:rPr lang="tr-TR" altLang="tr-TR" sz="2200" b="1" dirty="0">
                <a:solidFill>
                  <a:srgbClr val="0070C0"/>
                </a:solidFill>
                <a:cs typeface="Arial" panose="020B0604020202020204" pitchFamily="34" charset="0"/>
              </a:rPr>
              <a:t>OKUL KAMPÜSLERİNE ALARM SİSTEMİ KURULUR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0070C0"/>
                </a:solidFill>
                <a:cs typeface="Arial" panose="020B0604020202020204" pitchFamily="34" charset="0"/>
              </a:rPr>
              <a:t> KOORDİNE SORUMLULUK PLANI YAPILIR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0070C0"/>
                </a:solidFill>
                <a:cs typeface="Arial" panose="020B0604020202020204" pitchFamily="34" charset="0"/>
              </a:rPr>
              <a:t> ÖĞRETMENLERE  İLK YARDIM EĞİTİM VERİR (CPR)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0070C0"/>
                </a:solidFill>
                <a:cs typeface="Arial" panose="020B0604020202020204" pitchFamily="34" charset="0"/>
              </a:rPr>
              <a:t> DEFİBRİLATÖR BULUNMALI 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>
                <a:solidFill>
                  <a:srgbClr val="0070C0"/>
                </a:solidFill>
                <a:cs typeface="Arial" panose="020B0604020202020204" pitchFamily="34" charset="0"/>
              </a:rPr>
              <a:t> ÇEVREDE EKSTERNAL DEFİBRİLATÖR KULLANIM </a:t>
            </a:r>
          </a:p>
          <a:p>
            <a:pPr eaLnBrk="1" hangingPunct="1">
              <a:lnSpc>
                <a:spcPct val="150000"/>
              </a:lnSpc>
              <a:buClr>
                <a:srgbClr val="00FFFF"/>
              </a:buClr>
            </a:pPr>
            <a:r>
              <a:rPr lang="tr-TR" altLang="tr-TR" sz="2200" b="1" dirty="0">
                <a:solidFill>
                  <a:srgbClr val="0070C0"/>
                </a:solidFill>
                <a:cs typeface="Arial" panose="020B0604020202020204" pitchFamily="34" charset="0"/>
              </a:rPr>
              <a:t>    BECERİSİ  KAZANMIŞ KİŞİLERİN VARLIĞI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4D653B78-CFA8-4511-AE70-CA9A782E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0" y="2958973"/>
            <a:ext cx="3581400" cy="15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charRg st="2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charRg st="2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charRg st="2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charRg st="2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6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charRg st="6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charRg st="6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charRg st="6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charRg st="6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9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9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charRg st="9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charRg st="95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charRg st="95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3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charRg st="13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charRg st="13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charRg st="13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charRg st="13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5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charRg st="15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charRg st="15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charRg st="15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charRg st="157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00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charRg st="200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charRg st="200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charRg st="200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charRg st="200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4" y="5657177"/>
            <a:ext cx="1139957" cy="7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0943081-7910-462C-96F0-92BC173A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4" y="1456840"/>
            <a:ext cx="5866150" cy="36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260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04" y="5654217"/>
            <a:ext cx="11885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=""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756" y="2846995"/>
            <a:ext cx="6814487" cy="1164010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tr-TR" altLang="tr-TR" sz="3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3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TEŞEKKÜR EDERİM</a:t>
            </a:r>
            <a:r>
              <a:rPr lang="tr-TR" altLang="tr-T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32" y="5654217"/>
            <a:ext cx="11706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AA13E1C4-2791-40CA-8AE4-FA152855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203" y="1133216"/>
            <a:ext cx="82555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YAKINMA                                    ÖLÜM</a:t>
            </a: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 SAAT</a:t>
            </a: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DOĞAL  ve BEKLENMEDİK ÖLÜM</a:t>
            </a:r>
          </a:p>
          <a:p>
            <a:pPr algn="ctr"/>
            <a:endParaRPr lang="tr-TR" altLang="tr-TR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</a:t>
            </a: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İNTİHAR</a:t>
            </a:r>
          </a:p>
          <a:p>
            <a:pPr algn="ctr"/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CİNAYET</a:t>
            </a:r>
          </a:p>
        </p:txBody>
      </p:sp>
      <p:sp>
        <p:nvSpPr>
          <p:cNvPr id="7" name="Ok: Aşağı 6">
            <a:extLst>
              <a:ext uri="{FF2B5EF4-FFF2-40B4-BE49-F238E27FC236}">
                <a16:creationId xmlns="" xmlns:a16="http://schemas.microsoft.com/office/drawing/2014/main" id="{99EB2CBF-CD4A-4AA3-946F-5ED3E08341BB}"/>
              </a:ext>
            </a:extLst>
          </p:cNvPr>
          <p:cNvSpPr/>
          <p:nvPr/>
        </p:nvSpPr>
        <p:spPr>
          <a:xfrm rot="19253263">
            <a:off x="6202304" y="3484099"/>
            <a:ext cx="180907" cy="23542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Aşağı 20">
            <a:extLst>
              <a:ext uri="{FF2B5EF4-FFF2-40B4-BE49-F238E27FC236}">
                <a16:creationId xmlns="" xmlns:a16="http://schemas.microsoft.com/office/drawing/2014/main" id="{D5E4048E-D31F-401C-8003-3E8AB109A425}"/>
              </a:ext>
            </a:extLst>
          </p:cNvPr>
          <p:cNvSpPr/>
          <p:nvPr/>
        </p:nvSpPr>
        <p:spPr>
          <a:xfrm rot="2334968">
            <a:off x="6054477" y="3517029"/>
            <a:ext cx="139980" cy="23413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25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08" y="5654217"/>
            <a:ext cx="1123721" cy="5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9"/>
            <a:ext cx="1366090" cy="5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47" y="5538179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6A0A4A89-D9D5-4854-A258-A1F69FAC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37" y="1906716"/>
            <a:ext cx="10058822" cy="331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ÖLÜM</a:t>
            </a:r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TÜM ÖLÜMLERİN % 12</a:t>
            </a:r>
          </a:p>
          <a:p>
            <a:pPr algn="ctr">
              <a:lnSpc>
                <a:spcPct val="150000"/>
              </a:lnSpc>
            </a:pPr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 1-22 YAŞ YILDA 4000 ÇOCUK </a:t>
            </a: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ÖLÜM</a:t>
            </a:r>
          </a:p>
          <a:p>
            <a:pPr algn="ctr">
              <a:lnSpc>
                <a:spcPct val="150000"/>
              </a:lnSpc>
            </a:pPr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ÜLKEMİZDE ?</a:t>
            </a:r>
          </a:p>
          <a:p>
            <a:pPr algn="ctr">
              <a:lnSpc>
                <a:spcPct val="150000"/>
              </a:lnSpc>
            </a:pPr>
            <a:r>
              <a:rPr lang="tr-TR" altLang="tr-T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ERKEKLERDE DAHA SIK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B8783060-7438-469E-9BFF-2AF76A90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18" y="203802"/>
            <a:ext cx="2816645" cy="24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8" y="5750805"/>
            <a:ext cx="1121171" cy="58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3CBE0033-6D3A-4ABC-83F4-C2F89989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039" y="2538233"/>
            <a:ext cx="6188725" cy="24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tr-TR" altLang="tr-TR" sz="3600" b="1" dirty="0">
                <a:solidFill>
                  <a:srgbClr val="0070C0"/>
                </a:solidFill>
                <a:cs typeface="Arial" panose="020B0604020202020204" pitchFamily="34" charset="0"/>
              </a:rPr>
              <a:t> ANİ BEBEK ÖLÜMLERİ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tr-TR" altLang="tr-TR" sz="3600" b="1" dirty="0">
                <a:solidFill>
                  <a:srgbClr val="0070C0"/>
                </a:solidFill>
                <a:cs typeface="Arial" panose="020B0604020202020204" pitchFamily="34" charset="0"/>
              </a:rPr>
              <a:t> KALP DIŞI  NEDENLER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tr-TR" altLang="tr-TR" sz="3600" b="1" dirty="0">
                <a:solidFill>
                  <a:srgbClr val="0070C0"/>
                </a:solidFill>
                <a:cs typeface="Arial" panose="020B0604020202020204" pitchFamily="34" charset="0"/>
              </a:rPr>
              <a:t> KALBE AİT NEDENLER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F400F401-E47C-48B4-9496-0B7EE1FF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05100"/>
            <a:ext cx="413461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</a:t>
            </a:r>
            <a:r>
              <a:rPr lang="tr-TR" altLang="tr-TR" sz="6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BCF14D6E-05A2-4296-BF9E-D78D6583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64" y="2008337"/>
            <a:ext cx="4415675" cy="24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6" y="5575721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58" y="5569263"/>
            <a:ext cx="1366090" cy="66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031" descr="pic01815">
            <a:extLst>
              <a:ext uri="{FF2B5EF4-FFF2-40B4-BE49-F238E27FC236}">
                <a16:creationId xmlns="" xmlns:a16="http://schemas.microsoft.com/office/drawing/2014/main" id="{773B3D9D-1696-4AC0-8E88-FF8944948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493">
            <a:off x="1057616" y="2277708"/>
            <a:ext cx="2926884" cy="23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8F9B05FD-A5AF-4D6E-8A33-D1710E79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62" y="2108229"/>
            <a:ext cx="6418745" cy="22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altLang="tr-TR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ANİ BEBEK </a:t>
            </a:r>
            <a:r>
              <a:rPr lang="tr-TR" altLang="tr-TR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ÖLÜMÜ</a:t>
            </a:r>
            <a:r>
              <a:rPr lang="tr-TR" altLang="tr-TR" sz="50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altLang="tr-TR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SENDROMU  ?</a:t>
            </a:r>
          </a:p>
        </p:txBody>
      </p:sp>
    </p:spTree>
    <p:extLst>
      <p:ext uri="{BB962C8B-B14F-4D97-AF65-F5344CB8AC3E}">
        <p14:creationId xmlns:p14="http://schemas.microsoft.com/office/powerpoint/2010/main" val="10246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=""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=""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31" y="5657177"/>
            <a:ext cx="1222873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=""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F05D6EA3-3A8C-4A8C-BC5E-13416FBF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929" y="1781109"/>
            <a:ext cx="5560368" cy="32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2-4 AYLIK BEBEKLERDE SIK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&gt; 6 AY NADİR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İLK YAŞTAKİ ÖLÜMLERİN 1/3 SORUMLUDUR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ABD YILDA YAKLAŞIK 6 000 BEBEK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ÜLKEMİZDE İNSİDANS ?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KAZALARDAN SONRA İKİNCİ SIRADA (ABD)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ÖLÜM GENELLİKLE UYKUDA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KIŞ AYLARINDA SIK</a:t>
            </a:r>
          </a:p>
          <a:p>
            <a:pPr marL="285750" indent="-285750">
              <a:lnSpc>
                <a:spcPct val="130000"/>
              </a:lnSpc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r-TR" altLang="tr-T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ERKEKLERDE SIK</a:t>
            </a:r>
            <a:endParaRPr lang="tr-TR" altLang="tr-T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9BDEDF81-0A78-4DDD-AB1B-3BEDDFB4FF5D}"/>
              </a:ext>
            </a:extLst>
          </p:cNvPr>
          <p:cNvSpPr/>
          <p:nvPr/>
        </p:nvSpPr>
        <p:spPr>
          <a:xfrm>
            <a:off x="9112557" y="3525786"/>
            <a:ext cx="2717411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Clr>
                <a:srgbClr val="00FFFF"/>
              </a:buClr>
            </a:pPr>
            <a:r>
              <a:rPr lang="tr-TR" altLang="tr-TR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?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9A2C7269-E367-440E-B86F-A37D007288C7}"/>
              </a:ext>
            </a:extLst>
          </p:cNvPr>
          <p:cNvSpPr/>
          <p:nvPr/>
        </p:nvSpPr>
        <p:spPr>
          <a:xfrm>
            <a:off x="520250" y="3013499"/>
            <a:ext cx="2007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ABÖS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6F52E815-696A-412F-B239-1EEBFE05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297" y="54431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5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charRg st="15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charRg st="15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charRg st="15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8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charRg st="8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charRg st="8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charRg st="8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17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charRg st="117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charRg st="117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charRg st="117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4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charRg st="14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charRg st="14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charRg st="140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66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charRg st="166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charRg st="166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charRg st="166" end="1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18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charRg st="18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charRg st="180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charRg st="180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04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charRg st="204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charRg st="204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charRg st="204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23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charRg st="223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charRg st="223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charRg st="223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char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charRg st="238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charRg st="238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793</Words>
  <Application>Microsoft Office PowerPoint</Application>
  <PresentationFormat>Özel</PresentationFormat>
  <Paragraphs>245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Teması</vt:lpstr>
      <vt:lpstr>ÇOCUKLARDA ANİ ÖLÜM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 EDERİM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Saliha</dc:creator>
  <cp:lastModifiedBy>Sony</cp:lastModifiedBy>
  <cp:revision>590</cp:revision>
  <cp:lastPrinted>2020-02-27T11:37:44Z</cp:lastPrinted>
  <dcterms:created xsi:type="dcterms:W3CDTF">2019-05-28T09:32:14Z</dcterms:created>
  <dcterms:modified xsi:type="dcterms:W3CDTF">2020-11-16T10:30:36Z</dcterms:modified>
</cp:coreProperties>
</file>