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74" r:id="rId4"/>
    <p:sldId id="282" r:id="rId5"/>
    <p:sldId id="260" r:id="rId6"/>
    <p:sldId id="261" r:id="rId7"/>
    <p:sldId id="262" r:id="rId8"/>
    <p:sldId id="263" r:id="rId9"/>
    <p:sldId id="266" r:id="rId10"/>
    <p:sldId id="272" r:id="rId11"/>
    <p:sldId id="271" r:id="rId12"/>
    <p:sldId id="270" r:id="rId13"/>
    <p:sldId id="273" r:id="rId14"/>
    <p:sldId id="275" r:id="rId15"/>
    <p:sldId id="276" r:id="rId16"/>
    <p:sldId id="277" r:id="rId17"/>
    <p:sldId id="284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7" r:id="rId29"/>
    <p:sldId id="296" r:id="rId30"/>
    <p:sldId id="298" r:id="rId31"/>
    <p:sldId id="299" r:id="rId32"/>
    <p:sldId id="300" r:id="rId33"/>
    <p:sldId id="301" r:id="rId34"/>
    <p:sldId id="283" r:id="rId35"/>
  </p:sldIdLst>
  <p:sldSz cx="12192000" cy="6858000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78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0424FB4-74CB-4D5B-A00C-4EBE542B1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5407AA1-686D-41F0-B819-BDC59AC6C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1FD50D8-0950-4CC3-A17C-C0BB69C8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56980A-2532-4F65-AD01-92331881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756040-422F-4B9D-AE9E-FA5690ED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10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B2ECE7-9FED-4663-BBE6-ACD8919E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2B9BEF3-FCAD-489D-AABB-098DDC3C4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352E15-2EC7-4403-BFC4-401A3320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0FDE40-0A04-4A8E-8F63-609B6D36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CA3F55-CB2A-4700-8ED1-AAE7F034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3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34620C0-67CA-4CE6-A1E0-052BBA5B3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D6AA8CF-8FD4-4DE9-8E59-1016275E8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F34206-B7B6-4551-B9BB-04740590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59E9DD-BFC0-42C7-924A-9D60A1BF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78F461-C508-4F0A-8B0B-1594731E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80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1AAFBFF-6FC8-4C32-B676-22F63584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167082-CD29-47B6-A014-163C76EFD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858468-AB6C-418D-8E25-9D3EE7E1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E9384E-A651-45F9-8296-06B11378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5B2A92-CCAC-4DD6-A036-681E0ECF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7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18F9A5-9400-4B97-9538-7B8D326C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8CE6B27-FA2F-4D4A-ABCD-B771595BD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180BEE-CAC0-4495-9B89-9E5CD7EE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93E71A-9DA1-49E8-8663-A97B662C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921CBB-6C05-4851-B897-53863F7E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92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21841F-60AB-489A-9BB8-DE4CD7B5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5047FB-CDC4-4E79-816A-A2464D3B9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10487FA-4716-4698-A3F2-FE65A6228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7DFEE77-6F0B-47EE-9B47-CD057524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A6BEF31-4FA6-41A2-8871-F3D651B1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9B203A2-A1F0-495E-85E5-8A1245E4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1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79BE30-7050-478B-BBBD-762CAA54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C192B92-563D-47E0-92E9-7E518906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C108E6F-9C63-4196-9C61-3D8946A69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B4B5DD8-B451-44FF-A4DA-D2E4E51F1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9CACAFC-7E7C-4AF7-A351-545C5A773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C61830D-297B-411E-BF8F-4399E004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7B605C8-073D-405B-8BBA-BD9ACA1E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C22DA89-4915-4C51-A7EA-4A498036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82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FC1A27A-A69B-49B1-A4D0-290319F1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017A1C3-49A2-4D2E-9A3C-896B32C6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9421675-F7EA-4F88-9B46-07C0E40D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327A5BA-741E-4667-83DE-54155B91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0186225-33DF-4CE0-82B1-4E72E289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3030F4E-35AD-4099-BC8F-562F2081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02895E6-019F-472D-9BFC-77449ACF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59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3CCBB2-ADF4-4CA0-B98E-6365F55C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8A837C-77D2-4E75-AFB5-B082BEFF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7CF7391-4969-4F12-B362-B6BD2B7B1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D6ABEE3-46BE-467C-8259-68E3D742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CA71240-B4B8-45C2-8852-AF0C18C5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2403A56-E284-452E-AFBC-58CB0857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7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7F7E69B-DA3A-4FE9-9040-EAB9A7A3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C817CD9-F298-40A3-AE70-325DDAFFF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BB2328B-0BF2-4192-B4DE-D0D8A13A2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B0E6639-9B83-41BB-995E-AD737C2B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3BE171-55A1-4102-A7EE-746F3434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7F52275-FED5-40AC-9992-0B23A45F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80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ECBB94-0DA0-481C-8E22-9FE4194E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46AB7C3-9D12-42E7-BBFA-F9A6007ED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E913F6-E816-4194-A8D8-A1C78DE62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D4D86-A693-4C22-B9D7-EEF31A93E900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FC00B0-C362-48AB-B439-2E309BAD3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701C6E-ED8A-486D-B275-E44FDBC23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86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15" y="5642533"/>
            <a:ext cx="1288974" cy="68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340" y="1302462"/>
            <a:ext cx="8983662" cy="579356"/>
          </a:xfrm>
        </p:spPr>
        <p:txBody>
          <a:bodyPr>
            <a:normAutofit/>
          </a:bodyPr>
          <a:lstStyle/>
          <a:p>
            <a:r>
              <a:rPr lang="tr-TR" altLang="tr-T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DOĞUMSAL KALP HASTALIKLARI</a:t>
            </a:r>
            <a:endParaRPr lang="tr-TR" altLang="tr-TR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 Alt Başlık">
            <a:extLst>
              <a:ext uri="{FF2B5EF4-FFF2-40B4-BE49-F238E27FC236}">
                <a16:creationId xmlns:a16="http://schemas.microsoft.com/office/drawing/2014/main" id="{5AC13C4D-6062-44DB-A819-93AF939A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750" y="3786066"/>
            <a:ext cx="10320843" cy="1307085"/>
          </a:xfrm>
        </p:spPr>
        <p:txBody>
          <a:bodyPr>
            <a:noAutofit/>
          </a:bodyPr>
          <a:lstStyle/>
          <a:p>
            <a:pPr eaLnBrk="1" hangingPunct="1">
              <a:lnSpc>
                <a:spcPct val="50000"/>
              </a:lnSpc>
            </a:pPr>
            <a:endParaRPr lang="tr-TR" altLang="tr-T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tr-TR" altLang="tr-TR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TÜRKAN ERTUĞRUL</a:t>
            </a:r>
          </a:p>
          <a:p>
            <a:pPr eaLnBrk="1" hangingPunct="1">
              <a:lnSpc>
                <a:spcPct val="50000"/>
              </a:lnSpc>
            </a:pPr>
            <a:r>
              <a:rPr lang="tr-TR" altLang="tr-TR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PEDİYATRİK KARDİYOLOG</a:t>
            </a:r>
          </a:p>
          <a:p>
            <a:pPr>
              <a:lnSpc>
                <a:spcPct val="50000"/>
              </a:lnSpc>
            </a:pPr>
            <a:endParaRPr lang="tr-TR" b="1" dirty="0"/>
          </a:p>
          <a:p>
            <a:pPr algn="just"/>
            <a:endParaRPr lang="tr-TR" b="1" dirty="0"/>
          </a:p>
          <a:p>
            <a:endParaRPr lang="tr-TR" dirty="0"/>
          </a:p>
        </p:txBody>
      </p:sp>
      <p:pic>
        <p:nvPicPr>
          <p:cNvPr id="11" name="Picture 6" descr="bina gorseli - Kopya">
            <a:extLst>
              <a:ext uri="{FF2B5EF4-FFF2-40B4-BE49-F238E27FC236}">
                <a16:creationId xmlns:a16="http://schemas.microsoft.com/office/drawing/2014/main" id="{4D904625-7FC4-4388-B4E2-16E34DE6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94" y="1900978"/>
            <a:ext cx="2903756" cy="18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44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0" y="5654217"/>
            <a:ext cx="125592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780" y="2659197"/>
            <a:ext cx="5496804" cy="1539605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DOĞUMSAL KALP HASTALIKLARI</a:t>
            </a:r>
            <a:b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İNTRAUTERİN DÖNEMDE</a:t>
            </a:r>
            <a:b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FETAL EKO İLE TANINABİLİR</a:t>
            </a:r>
            <a:br>
              <a:rPr lang="tr-TR" dirty="0"/>
            </a:br>
            <a:endParaRPr lang="tr-TR" altLang="tr-TR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EA58A4A-B76D-4117-8B0C-25373FA10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22" y="1919923"/>
            <a:ext cx="34099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28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03" y="5654217"/>
            <a:ext cx="117064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142" y="1405937"/>
            <a:ext cx="5233112" cy="520551"/>
          </a:xfrm>
        </p:spPr>
        <p:txBody>
          <a:bodyPr>
            <a:noAutofit/>
          </a:bodyPr>
          <a:lstStyle/>
          <a:p>
            <a:pPr algn="l"/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FETAL EKO NE ZAMAN YAPILMALI</a:t>
            </a:r>
            <a:endParaRPr lang="tr-TR" altLang="tr-TR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2 Alt Başlık">
            <a:extLst>
              <a:ext uri="{FF2B5EF4-FFF2-40B4-BE49-F238E27FC236}">
                <a16:creationId xmlns:a16="http://schemas.microsoft.com/office/drawing/2014/main" id="{09910F03-B453-46D5-83B1-AC6677980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726" y="2253524"/>
            <a:ext cx="7809674" cy="2439662"/>
          </a:xfrm>
        </p:spPr>
        <p:txBody>
          <a:bodyPr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16. HAFTADAN İTİBAREN YAILABİLİR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YÜKSEK RİSKLİ GEBELERDE 13-14. HAFTADA TRANSVAGİNAL</a:t>
            </a:r>
          </a:p>
          <a:p>
            <a:pPr algn="l"/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    FETAL EKO YAPILABİLİR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EN UYGUN ZAMAN 18-22. HAFTALAR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AYRINTILI İNCELEME 24-28. HAFTALAR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GEÇ GELİŞEN ANOMALİLER İÇİN 34-36 HAFTALARDA TEKRAR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D58A7CA5-D107-4017-BA23-26A00EB6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40" y="139348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4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90" y="5654217"/>
            <a:ext cx="117880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047" y="1269233"/>
            <a:ext cx="5802793" cy="549270"/>
          </a:xfrm>
        </p:spPr>
        <p:txBody>
          <a:bodyPr>
            <a:noAutofit/>
          </a:bodyPr>
          <a:lstStyle/>
          <a:p>
            <a:pPr algn="l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FETAL EKO KİMLERE YAPILMALI?</a:t>
            </a:r>
            <a:endParaRPr lang="tr-TR" altLang="tr-T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2 Alt Başlık">
            <a:extLst>
              <a:ext uri="{FF2B5EF4-FFF2-40B4-BE49-F238E27FC236}">
                <a16:creationId xmlns:a16="http://schemas.microsoft.com/office/drawing/2014/main" id="{09910F03-B453-46D5-83B1-AC6677980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47" y="2164544"/>
            <a:ext cx="6957295" cy="3486814"/>
          </a:xfrm>
        </p:spPr>
        <p:txBody>
          <a:bodyPr>
            <a:noAutofit/>
          </a:bodyPr>
          <a:lstStyle/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RİSK FAKTÖRLERİN VARLIĞINDA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RUTİN USG’DE DKH KUŞKU DUYULDUĞUNDA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RUTİN USG’DE NON-KARDİYAK ANOMALİ SAPTANDIĞINDA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KROMOZOM ANOMALİSİ SAPTANDIĞINDA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KALP RİTMİNDE DÜZENSİZLİK OLDUĞUNDA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ANNE, BABA VEYA KARDEŞLERDE DKH VARSA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ANNE GEBELİK SIRASINDA VİRAL ENFEKSİYON GEÇİRMİŞ İSE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ANNE DİĞER TERATOJENLERE MARUZ KALMIŞ İSE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ANNEDE KRONİK HASTALIK VARSA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ANNE &gt; 35 YAŞ</a:t>
            </a:r>
          </a:p>
          <a:p>
            <a:pPr algn="l" eaLnBrk="1" hangingPunct="1"/>
            <a:endParaRPr lang="tr-TR" altLang="tr-TR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tr-TR" altLang="tr-TR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tr-TR" altLang="tr-T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tr-TR" altLang="tr-T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GENETÄ°K FAKTÃRLER RESÄ°M ile ilgili gÃ¶rsel sonucu">
            <a:extLst>
              <a:ext uri="{FF2B5EF4-FFF2-40B4-BE49-F238E27FC236}">
                <a16:creationId xmlns:a16="http://schemas.microsoft.com/office/drawing/2014/main" id="{E4311E96-F1FB-4D91-8869-ED52FBF9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07" y="2164544"/>
            <a:ext cx="3355842" cy="252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31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74" y="5654217"/>
            <a:ext cx="1101687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368" y="1483553"/>
            <a:ext cx="4984697" cy="510725"/>
          </a:xfrm>
        </p:spPr>
        <p:txBody>
          <a:bodyPr>
            <a:normAutofit fontScale="90000"/>
          </a:bodyPr>
          <a:lstStyle/>
          <a:p>
            <a:pPr algn="l"/>
            <a:br>
              <a:rPr lang="tr-TR" dirty="0"/>
            </a:br>
            <a:r>
              <a:rPr lang="tr-TR" sz="2700" b="1" dirty="0">
                <a:latin typeface="Arial" panose="020B0604020202020204" pitchFamily="34" charset="0"/>
                <a:cs typeface="Arial" panose="020B0604020202020204" pitchFamily="34" charset="0"/>
              </a:rPr>
              <a:t>FETAL EKO YAPMANIN AMACI</a:t>
            </a:r>
            <a:endParaRPr lang="tr-TR" altLang="tr-TR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2 Alt Başlık">
            <a:extLst>
              <a:ext uri="{FF2B5EF4-FFF2-40B4-BE49-F238E27FC236}">
                <a16:creationId xmlns:a16="http://schemas.microsoft.com/office/drawing/2014/main" id="{09910F03-B453-46D5-83B1-AC6677980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1303" y="2358980"/>
            <a:ext cx="5950509" cy="1976613"/>
          </a:xfrm>
        </p:spPr>
        <p:txBody>
          <a:bodyPr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AİLENİN BİLGİLENDİRİLMESİ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İNTRAUTERİN TEDAVİ (MEDİKAL VE GİİRİŞİMSEL)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TERMİNASYON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UYGUN DOĞUM BİÇİMİ ve ZAMANI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UYGUN MERKEZ SEÇİMİ</a:t>
            </a:r>
          </a:p>
          <a:p>
            <a:pPr algn="l" eaLnBrk="1" hangingPunct="1"/>
            <a:endParaRPr lang="tr-TR" altLang="tr-TR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tr-TR" altLang="tr-TR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tr-TR" altLang="tr-T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8B36E3F-4B3E-45C5-9A75-71AE05B43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7553" r="6999" b="13555"/>
          <a:stretch/>
        </p:blipFill>
        <p:spPr bwMode="auto">
          <a:xfrm>
            <a:off x="7399150" y="1994278"/>
            <a:ext cx="3800855" cy="28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8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16" y="5630711"/>
            <a:ext cx="1280047" cy="60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9"/>
            <a:ext cx="1366090" cy="58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582" y="1580548"/>
            <a:ext cx="7038541" cy="391262"/>
          </a:xfrm>
        </p:spPr>
        <p:txBody>
          <a:bodyPr>
            <a:noAutofit/>
          </a:bodyPr>
          <a:lstStyle/>
          <a:p>
            <a:pPr algn="l"/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DOĞUMSAL KALP HASTALARINDA  SINIFLAMA</a:t>
            </a:r>
            <a:endParaRPr lang="tr-TR" altLang="tr-TR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04DBCDF-41E4-4B31-B536-69CDB8270C9C}"/>
              </a:ext>
            </a:extLst>
          </p:cNvPr>
          <p:cNvSpPr/>
          <p:nvPr/>
        </p:nvSpPr>
        <p:spPr>
          <a:xfrm>
            <a:off x="1112704" y="2024482"/>
            <a:ext cx="7954179" cy="327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</a:t>
            </a:r>
            <a:r>
              <a:rPr lang="tr-T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DKH</a:t>
            </a:r>
          </a:p>
          <a:p>
            <a:pPr marL="295275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</a:t>
            </a:r>
          </a:p>
          <a:p>
            <a:pPr marL="295275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SİYANOTİK              	              ASİYONATİK</a:t>
            </a:r>
          </a:p>
          <a:p>
            <a:pPr marL="66675">
              <a:lnSpc>
                <a:spcPct val="107000"/>
              </a:lnSpc>
              <a:spcAft>
                <a:spcPts val="800"/>
              </a:spcAft>
            </a:pP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	</a:t>
            </a:r>
          </a:p>
          <a:p>
            <a:pPr marL="66675">
              <a:lnSpc>
                <a:spcPct val="107000"/>
              </a:lnSpc>
              <a:spcAft>
                <a:spcPts val="800"/>
              </a:spcAft>
            </a:pP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SAĞ-SOL                                   SOL—SAĞ                         ŞANTSIZ</a:t>
            </a:r>
          </a:p>
          <a:p>
            <a:pPr marL="66675">
              <a:lnSpc>
                <a:spcPct val="107000"/>
              </a:lnSpc>
              <a:spcAft>
                <a:spcPts val="800"/>
              </a:spcAft>
            </a:pP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ŞANTLI                       	      ŞANTLI		     PS</a:t>
            </a:r>
          </a:p>
          <a:p>
            <a:pPr marL="66675">
              <a:lnSpc>
                <a:spcPct val="107000"/>
              </a:lnSpc>
              <a:spcAft>
                <a:spcPts val="800"/>
              </a:spcAft>
            </a:pP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TOF                                              VSD        	     AS	</a:t>
            </a:r>
          </a:p>
          <a:p>
            <a:pPr marL="66675">
              <a:lnSpc>
                <a:spcPct val="107000"/>
              </a:lnSpc>
              <a:spcAft>
                <a:spcPts val="800"/>
              </a:spcAft>
            </a:pP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BAT                                             ASD                                  AOC</a:t>
            </a:r>
          </a:p>
          <a:p>
            <a:pPr marL="66675">
              <a:lnSpc>
                <a:spcPct val="107000"/>
              </a:lnSpc>
              <a:spcAft>
                <a:spcPts val="800"/>
              </a:spcAft>
            </a:pP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		        PDA</a:t>
            </a:r>
            <a:endParaRPr lang="tr-TR" sz="1400" dirty="0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9D1A0060-9257-4F87-97FC-0C08FCE08C91}"/>
              </a:ext>
            </a:extLst>
          </p:cNvPr>
          <p:cNvSpPr/>
          <p:nvPr/>
        </p:nvSpPr>
        <p:spPr>
          <a:xfrm rot="8295115">
            <a:off x="3460401" y="2416334"/>
            <a:ext cx="693683" cy="387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A67A7200-DDED-432F-86F7-A54E478CA28B}"/>
              </a:ext>
            </a:extLst>
          </p:cNvPr>
          <p:cNvSpPr/>
          <p:nvPr/>
        </p:nvSpPr>
        <p:spPr>
          <a:xfrm rot="3337366">
            <a:off x="5638332" y="2450155"/>
            <a:ext cx="676842" cy="364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k: Aşağı 2">
            <a:extLst>
              <a:ext uri="{FF2B5EF4-FFF2-40B4-BE49-F238E27FC236}">
                <a16:creationId xmlns:a16="http://schemas.microsoft.com/office/drawing/2014/main" id="{0F45CBF6-D55A-4F6F-AB63-15D66DCFFFCC}"/>
              </a:ext>
            </a:extLst>
          </p:cNvPr>
          <p:cNvSpPr/>
          <p:nvPr/>
        </p:nvSpPr>
        <p:spPr>
          <a:xfrm>
            <a:off x="3198924" y="3318262"/>
            <a:ext cx="348955" cy="326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06CE0342-2E3E-4827-B456-78AC5D2170AF}"/>
              </a:ext>
            </a:extLst>
          </p:cNvPr>
          <p:cNvSpPr/>
          <p:nvPr/>
        </p:nvSpPr>
        <p:spPr>
          <a:xfrm rot="2631803">
            <a:off x="5351599" y="3249347"/>
            <a:ext cx="296490" cy="451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k: Aşağı 19">
            <a:extLst>
              <a:ext uri="{FF2B5EF4-FFF2-40B4-BE49-F238E27FC236}">
                <a16:creationId xmlns:a16="http://schemas.microsoft.com/office/drawing/2014/main" id="{DAC1BC5E-DECD-49F7-A901-E17647905226}"/>
              </a:ext>
            </a:extLst>
          </p:cNvPr>
          <p:cNvSpPr/>
          <p:nvPr/>
        </p:nvSpPr>
        <p:spPr>
          <a:xfrm rot="19547244" flipH="1">
            <a:off x="6857168" y="3250925"/>
            <a:ext cx="278561" cy="427806"/>
          </a:xfrm>
          <a:prstGeom prst="downArrow">
            <a:avLst>
              <a:gd name="adj1" fmla="val 50000"/>
              <a:gd name="adj2" fmla="val 57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69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90" y="5657177"/>
            <a:ext cx="1167788" cy="68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9464" y="2575192"/>
            <a:ext cx="3120654" cy="1707615"/>
          </a:xfrm>
        </p:spPr>
        <p:txBody>
          <a:bodyPr>
            <a:noAutofit/>
          </a:bodyPr>
          <a:lstStyle/>
          <a:p>
            <a:pPr algn="l"/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VSD   % 25-30</a:t>
            </a:r>
            <a:b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ASD   % 6-8</a:t>
            </a:r>
            <a:b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PDA   % 6-8</a:t>
            </a:r>
            <a:b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TOF   %  5-7</a:t>
            </a:r>
            <a:b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BAT    % 3-5</a:t>
            </a:r>
            <a:endParaRPr lang="tr-TR" altLang="tr-TR" sz="2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5BA3277-7B9F-4533-ADAC-F483E75FA5BA}"/>
              </a:ext>
            </a:extLst>
          </p:cNvPr>
          <p:cNvSpPr/>
          <p:nvPr/>
        </p:nvSpPr>
        <p:spPr>
          <a:xfrm>
            <a:off x="465875" y="1849221"/>
            <a:ext cx="75278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DOĞUMSAL KALP HASTALIKLARI  GÖRÜLME SIKLIĞI</a:t>
            </a:r>
            <a:endParaRPr lang="tr-T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C205F68-95F0-4B52-AD05-F0D6B2D2B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60" y="1974865"/>
            <a:ext cx="2146049" cy="290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31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812" y="1335561"/>
            <a:ext cx="9627868" cy="561860"/>
          </a:xfrm>
        </p:spPr>
        <p:txBody>
          <a:bodyPr>
            <a:noAutofit/>
          </a:bodyPr>
          <a:lstStyle/>
          <a:p>
            <a:pPr algn="l"/>
            <a:r>
              <a:rPr 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DOĞUMSAL KALP HASTALIKLARI KLİNİK BELİRTİLERİ</a:t>
            </a:r>
            <a:endParaRPr lang="tr-TR" altLang="tr-TR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C43AF7D-A123-424F-84C0-24BB311D9F16}"/>
              </a:ext>
            </a:extLst>
          </p:cNvPr>
          <p:cNvSpPr/>
          <p:nvPr/>
        </p:nvSpPr>
        <p:spPr>
          <a:xfrm>
            <a:off x="1241233" y="1983598"/>
            <a:ext cx="6415490" cy="349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SİYANOZ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TAŞİPNE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DİSPNE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HUZURSUZLUK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TERLEME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EMERKEN YORULMA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BESLENME GÜÇLÜĞÜ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TAŞİKARDİ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TARTI  ALAMAMA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SIK TEKRARLAYAN  ALT SOLUNUM YOLU ENFEKSİYON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SENKOP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HİPOKSİK NÖBET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GÖĞÜS AĞRISI</a:t>
            </a:r>
          </a:p>
        </p:txBody>
      </p:sp>
      <p:pic>
        <p:nvPicPr>
          <p:cNvPr id="12" name="Picture 15" descr="DOÄUMSAL HASTALIKLARI ile ilgili gÃ¶rsel sonucu">
            <a:extLst>
              <a:ext uri="{FF2B5EF4-FFF2-40B4-BE49-F238E27FC236}">
                <a16:creationId xmlns:a16="http://schemas.microsoft.com/office/drawing/2014/main" id="{19469D3A-BB66-4CD5-8943-F591951D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324">
            <a:off x="8180427" y="2571449"/>
            <a:ext cx="2481187" cy="1831207"/>
          </a:xfrm>
          <a:prstGeom prst="rect">
            <a:avLst/>
          </a:prstGeom>
          <a:noFill/>
          <a:effectLst>
            <a:outerShdw blurRad="736600" dist="50800" dir="660000" sx="1000" sy="1000" algn="ctr" rotWithShape="0">
              <a:schemeClr val="accent1">
                <a:lumMod val="60000"/>
                <a:lumOff val="40000"/>
                <a:alpha val="52000"/>
              </a:schemeClr>
            </a:outerShdw>
          </a:effectLst>
          <a:scene3d>
            <a:camera prst="orthographicFront">
              <a:rot lat="0" lon="21299999" rev="0"/>
            </a:camera>
            <a:lightRig rig="harsh" dir="t"/>
          </a:scene3d>
          <a:sp3d extrusionH="76200" prstMaterial="plastic">
            <a:bevelB w="114300" prst="hardEdge"/>
            <a:extrusionClr>
              <a:schemeClr val="accent1">
                <a:lumMod val="60000"/>
                <a:lumOff val="40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0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522" y="1833053"/>
            <a:ext cx="9329130" cy="484741"/>
          </a:xfrm>
        </p:spPr>
        <p:txBody>
          <a:bodyPr>
            <a:noAutofit/>
          </a:bodyPr>
          <a:lstStyle/>
          <a:p>
            <a:br>
              <a:rPr lang="tr-TR" altLang="tr-T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DOĞUMSAL KALP HASTALIKLARI NASIL TANI KONULUR (1)</a:t>
            </a:r>
            <a:endParaRPr lang="tr-TR" altLang="tr-T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0C9D9FD-43DE-4A8E-BEB3-0BDCC8773E46}"/>
              </a:ext>
            </a:extLst>
          </p:cNvPr>
          <p:cNvSpPr/>
          <p:nvPr/>
        </p:nvSpPr>
        <p:spPr>
          <a:xfrm>
            <a:off x="1037421" y="2691695"/>
            <a:ext cx="4953918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SEMPTOMLAR  DEĞERLENDİRİLİR</a:t>
            </a:r>
          </a:p>
          <a:p>
            <a:pPr marL="7429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SİYANOZ, ÇOMAK PARMAK</a:t>
            </a:r>
          </a:p>
          <a:p>
            <a:pPr marL="7429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GÖĞÜS KAFESİNDE BOMBELİK</a:t>
            </a:r>
          </a:p>
          <a:p>
            <a:pPr marL="7429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VENÖZ DOLGUNLUK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23140B-E419-4677-9BEF-53C7ACF1E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3" t="25810" b="32699"/>
          <a:stretch/>
        </p:blipFill>
        <p:spPr bwMode="auto">
          <a:xfrm rot="2264156">
            <a:off x="6918378" y="3010400"/>
            <a:ext cx="2845471" cy="17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1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5857" y="1540520"/>
            <a:ext cx="3617115" cy="662332"/>
          </a:xfrm>
        </p:spPr>
        <p:txBody>
          <a:bodyPr>
            <a:noAutofit/>
          </a:bodyPr>
          <a:lstStyle/>
          <a:p>
            <a:pPr algn="l"/>
            <a:br>
              <a:rPr lang="tr-TR" altLang="tr-TR" sz="3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ÇOMAK PARMAK</a:t>
            </a:r>
            <a:endParaRPr lang="tr-TR" altLang="tr-T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7C3BAA70-A427-432D-B288-0E3D45918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176820"/>
              </p:ext>
            </p:extLst>
          </p:nvPr>
        </p:nvGraphicFramePr>
        <p:xfrm>
          <a:off x="7004675" y="2499434"/>
          <a:ext cx="2899488" cy="2622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" name="Bit Eşlem Resmi" r:id="rId9" imgW="4877481" imgH="4409524" progId="Paint.Picture">
                  <p:embed/>
                </p:oleObj>
              </mc:Choice>
              <mc:Fallback>
                <p:oleObj name="Bit Eşlem Resmi" r:id="rId9" imgW="4877481" imgH="4409524" progId="Paint.Picture">
                  <p:embed/>
                  <p:pic>
                    <p:nvPicPr>
                      <p:cNvPr id="11268" name="Object 4">
                        <a:extLst>
                          <a:ext uri="{FF2B5EF4-FFF2-40B4-BE49-F238E27FC236}">
                            <a16:creationId xmlns:a16="http://schemas.microsoft.com/office/drawing/2014/main" id="{E426E622-153B-44F9-A6F4-B672819B84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675" y="2499434"/>
                        <a:ext cx="2899488" cy="2622331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DC0025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F5EB656C-90E1-420F-A4CD-C91A377B5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311422"/>
              </p:ext>
            </p:extLst>
          </p:nvPr>
        </p:nvGraphicFramePr>
        <p:xfrm>
          <a:off x="2763212" y="2460070"/>
          <a:ext cx="3088765" cy="270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Bit Eşlem Resmi" r:id="rId11" imgW="5706272" imgH="4990476" progId="Paint.Picture">
                  <p:embed/>
                </p:oleObj>
              </mc:Choice>
              <mc:Fallback>
                <p:oleObj name="Bit Eşlem Resmi" r:id="rId11" imgW="5706272" imgH="4990476" progId="Paint.Picture">
                  <p:embed/>
                  <p:pic>
                    <p:nvPicPr>
                      <p:cNvPr id="11269" name="Object 7">
                        <a:extLst>
                          <a:ext uri="{FF2B5EF4-FFF2-40B4-BE49-F238E27FC236}">
                            <a16:creationId xmlns:a16="http://schemas.microsoft.com/office/drawing/2014/main" id="{5C16B5B1-D378-45BC-B186-49E2C3E9B8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212" y="2460070"/>
                        <a:ext cx="3088765" cy="2701061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DC0025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571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7609"/>
            <a:ext cx="3702460" cy="685800"/>
          </a:xfrm>
        </p:spPr>
        <p:txBody>
          <a:bodyPr>
            <a:noAutofit/>
          </a:bodyPr>
          <a:lstStyle/>
          <a:p>
            <a:br>
              <a:rPr lang="tr-TR" altLang="tr-T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TANI (2)</a:t>
            </a:r>
            <a:endParaRPr lang="tr-TR" altLang="tr-T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192F725-5B99-4BB1-95B5-6E9A52013A05}"/>
              </a:ext>
            </a:extLst>
          </p:cNvPr>
          <p:cNvSpPr/>
          <p:nvPr/>
        </p:nvSpPr>
        <p:spPr>
          <a:xfrm>
            <a:off x="1659875" y="2655850"/>
            <a:ext cx="4476520" cy="1817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KARDİYOLOJİK MUAYENE 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KALP SESLERİ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ÜFÜRÜM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NABIZ</a:t>
            </a: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KAN BASINCI 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 descr="ANNE BEBEK VE DOKTOR ile ilgili gÃ¶rsel sonucu">
            <a:extLst>
              <a:ext uri="{FF2B5EF4-FFF2-40B4-BE49-F238E27FC236}">
                <a16:creationId xmlns:a16="http://schemas.microsoft.com/office/drawing/2014/main" id="{A48EEA6F-4041-470B-B513-DC81EB737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5584">
            <a:off x="5958388" y="1892471"/>
            <a:ext cx="4495800" cy="2486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freezing" dir="t"/>
          </a:scene3d>
          <a:sp3d contourW="7620" prstMaterial="matte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9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04" y="5657177"/>
            <a:ext cx="1139957" cy="7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2 Alt Başlık">
            <a:extLst>
              <a:ext uri="{FF2B5EF4-FFF2-40B4-BE49-F238E27FC236}">
                <a16:creationId xmlns:a16="http://schemas.microsoft.com/office/drawing/2014/main" id="{5AC13C4D-6062-44DB-A819-93AF939A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24" y="1809999"/>
            <a:ext cx="6150076" cy="3036321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DOĞUMSAL KALP HASTALIKLARI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AKUT ROMATİZMAL KARDİT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ÇOCUKLARDA ANİ ÖLÜM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ÇOCUKLARDA KORONER KALP HASTALIKLARINDAN KORUNMA </a:t>
            </a:r>
          </a:p>
          <a:p>
            <a:pPr algn="l" eaLnBrk="1" hangingPunct="1"/>
            <a:endParaRPr lang="tr-TR" altLang="tr-T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ÃOCUKLARDA KALP SAÄLIÄI ile ilgili gÃ¶rsel sonucu">
            <a:extLst>
              <a:ext uri="{FF2B5EF4-FFF2-40B4-BE49-F238E27FC236}">
                <a16:creationId xmlns:a16="http://schemas.microsoft.com/office/drawing/2014/main" id="{3A585C11-58EE-42F5-AEB4-8B5E8C889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07" y="1668551"/>
            <a:ext cx="4229865" cy="352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097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1625"/>
            <a:ext cx="3702460" cy="685800"/>
          </a:xfrm>
        </p:spPr>
        <p:txBody>
          <a:bodyPr>
            <a:noAutofit/>
          </a:bodyPr>
          <a:lstStyle/>
          <a:p>
            <a:br>
              <a:rPr lang="tr-TR" altLang="tr-T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300" b="1" dirty="0">
                <a:latin typeface="Arial" panose="020B0604020202020204" pitchFamily="34" charset="0"/>
                <a:cs typeface="Arial" panose="020B0604020202020204" pitchFamily="34" charset="0"/>
              </a:rPr>
              <a:t>TANI (3)</a:t>
            </a:r>
            <a:endParaRPr lang="tr-TR" altLang="tr-TR" sz="3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192F725-5B99-4BB1-95B5-6E9A52013A05}"/>
              </a:ext>
            </a:extLst>
          </p:cNvPr>
          <p:cNvSpPr/>
          <p:nvPr/>
        </p:nvSpPr>
        <p:spPr>
          <a:xfrm>
            <a:off x="1619480" y="2365749"/>
            <a:ext cx="4476520" cy="313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LABORATUVAR BULGULARI</a:t>
            </a: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    EKG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    GÖĞÜS GRAFİSİ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    EKO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    HOLTER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    EFOR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    KATETER- ANJİYOGRAFİ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    MRI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    RADİONÜKLİD ANJİYOGRAFİ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4FA4FE3-C353-4FD9-830E-B45E81F60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43552"/>
            <a:ext cx="23050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34795B7-60EA-4455-B4A6-254B27BC6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34649"/>
            <a:ext cx="27828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263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569" y="1696281"/>
            <a:ext cx="7452118" cy="685800"/>
          </a:xfrm>
        </p:spPr>
        <p:txBody>
          <a:bodyPr>
            <a:noAutofit/>
          </a:bodyPr>
          <a:lstStyle/>
          <a:p>
            <a:br>
              <a:rPr lang="tr-TR" altLang="tr-T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altLang="tr-T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SEMPTOMLARIN BAŞLAMA ZAMANI</a:t>
            </a:r>
            <a:b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İYİ SORGULANMALIDIR</a:t>
            </a:r>
            <a:endParaRPr lang="tr-TR" altLang="tr-T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192F725-5B99-4BB1-95B5-6E9A52013A05}"/>
              </a:ext>
            </a:extLst>
          </p:cNvPr>
          <p:cNvSpPr/>
          <p:nvPr/>
        </p:nvSpPr>
        <p:spPr>
          <a:xfrm>
            <a:off x="1829465" y="2630252"/>
            <a:ext cx="68297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  BEBEKLERİN ÇOĞU DOĞUMDA SEMPTOMATİKTİR !!!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   PERİNATAL DEĞİŞİKLİKLER TAMAMLANDIKTAN  SONRA    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   SEMPTOMLAR ORTAYA ÇIKAR.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   1. DUKTUSA BAĞIMLI SOL KALP OBST. HAST: İLK 2    </a:t>
            </a:r>
          </a:p>
          <a:p>
            <a:pPr lvl="0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       HAFTADA AZALMIŞ CO VE ŞOK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    2. CİDDİ L-R ŞANTLI DEFEKTLER: 3-4 HAFTADAN </a:t>
            </a:r>
          </a:p>
          <a:p>
            <a:pPr lvl="0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        SONRA PVR AZALMASI SONUCU KKY</a:t>
            </a:r>
          </a:p>
        </p:txBody>
      </p:sp>
      <p:pic>
        <p:nvPicPr>
          <p:cNvPr id="10" name="Picture 4" descr="http://www.cocuksagligiadana.com/ilkadimcocuk/userfiles/image/bebek_kalp_hastasi.jpg">
            <a:extLst>
              <a:ext uri="{FF2B5EF4-FFF2-40B4-BE49-F238E27FC236}">
                <a16:creationId xmlns:a16="http://schemas.microsoft.com/office/drawing/2014/main" id="{108DE765-3A96-4018-8908-05770085A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1" y="1237582"/>
            <a:ext cx="2382420" cy="3522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 prstMaterial="translucentPowder">
            <a:bevelT w="95250" h="31750" prst="artDeco"/>
            <a:bevelB prst="angle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30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709" y="1609086"/>
            <a:ext cx="8549089" cy="662331"/>
          </a:xfrm>
        </p:spPr>
        <p:txBody>
          <a:bodyPr>
            <a:noAutofit/>
          </a:bodyPr>
          <a:lstStyle/>
          <a:p>
            <a:br>
              <a:rPr lang="tr-TR" alt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ÜFÜRÜM DUYULMASI HER ZAMAN</a:t>
            </a:r>
            <a:b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 KALP HASTALIĞINA İŞARET EDER Mİ?</a:t>
            </a:r>
            <a:endParaRPr lang="tr-TR" altLang="tr-TR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192F725-5B99-4BB1-95B5-6E9A52013A05}"/>
              </a:ext>
            </a:extLst>
          </p:cNvPr>
          <p:cNvSpPr/>
          <p:nvPr/>
        </p:nvSpPr>
        <p:spPr>
          <a:xfrm>
            <a:off x="3649993" y="3202807"/>
            <a:ext cx="4476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MASUM ÜFÜRÜMLER</a:t>
            </a:r>
          </a:p>
          <a:p>
            <a:pPr algn="ctr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FONKSİYONEL ÜFÜRÜMLER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6747E6F-3A41-41A4-83A2-91B0F5BFBFCE}"/>
              </a:ext>
            </a:extLst>
          </p:cNvPr>
          <p:cNvSpPr/>
          <p:nvPr/>
        </p:nvSpPr>
        <p:spPr>
          <a:xfrm>
            <a:off x="4307595" y="2597201"/>
            <a:ext cx="2977125" cy="60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tr-TR" altLang="tr-TR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H A Y I R</a:t>
            </a:r>
          </a:p>
        </p:txBody>
      </p:sp>
    </p:spTree>
    <p:extLst>
      <p:ext uri="{BB962C8B-B14F-4D97-AF65-F5344CB8AC3E}">
        <p14:creationId xmlns:p14="http://schemas.microsoft.com/office/powerpoint/2010/main" val="4099751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45336" y="1344381"/>
            <a:ext cx="8549089" cy="662331"/>
          </a:xfrm>
        </p:spPr>
        <p:txBody>
          <a:bodyPr>
            <a:noAutofit/>
          </a:bodyPr>
          <a:lstStyle/>
          <a:p>
            <a:br>
              <a:rPr lang="tr-TR" alt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900" b="1" dirty="0">
                <a:latin typeface="Arial" panose="020B0604020202020204" pitchFamily="34" charset="0"/>
                <a:cs typeface="Arial" panose="020B0604020202020204" pitchFamily="34" charset="0"/>
              </a:rPr>
              <a:t>MASUM ÜFÜRÜM</a:t>
            </a:r>
            <a:endParaRPr lang="tr-TR" altLang="tr-TR" sz="2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192F725-5B99-4BB1-95B5-6E9A52013A05}"/>
              </a:ext>
            </a:extLst>
          </p:cNvPr>
          <p:cNvSpPr/>
          <p:nvPr/>
        </p:nvSpPr>
        <p:spPr>
          <a:xfrm>
            <a:off x="1987900" y="2404465"/>
            <a:ext cx="447652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SAĞLIKLI ÇOCUKLARIN % 30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3-6 YAŞ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ASEMPTOMATİK YD 1/VI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DÜŞÜK FREKANSLI, MİD-SİSTOLİK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MÜZİKAL KAREKTERDE</a:t>
            </a:r>
          </a:p>
          <a:p>
            <a:pPr algn="ctr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www.sagliksalbilgi.com/attachments/f33/54d1323913310-kalpte-masum-ufurum-nedir-kalpte-masum-220f252r252mjpg">
            <a:extLst>
              <a:ext uri="{FF2B5EF4-FFF2-40B4-BE49-F238E27FC236}">
                <a16:creationId xmlns:a16="http://schemas.microsoft.com/office/drawing/2014/main" id="{B503C7B3-7A37-4156-AF07-95A6E470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24" y="1521118"/>
            <a:ext cx="3543300" cy="35433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morning" dir="t"/>
          </a:scene3d>
          <a:sp3d extrusionH="76200" prstMaterial="metal">
            <a:bevelT prst="slope"/>
            <a:bevelB w="114300" prst="hardEdge"/>
            <a:extrusionClr>
              <a:srgbClr val="0070C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930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720" y="1540532"/>
            <a:ext cx="4732280" cy="662331"/>
          </a:xfrm>
        </p:spPr>
        <p:txBody>
          <a:bodyPr>
            <a:noAutofit/>
          </a:bodyPr>
          <a:lstStyle/>
          <a:p>
            <a:pPr algn="l"/>
            <a:br>
              <a:rPr lang="tr-TR" alt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FONKSİYONEL ÜFÜRÜM</a:t>
            </a:r>
            <a:endParaRPr lang="tr-TR" altLang="tr-T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192F725-5B99-4BB1-95B5-6E9A52013A05}"/>
              </a:ext>
            </a:extLst>
          </p:cNvPr>
          <p:cNvSpPr/>
          <p:nvPr/>
        </p:nvSpPr>
        <p:spPr>
          <a:xfrm>
            <a:off x="1483895" y="2665164"/>
            <a:ext cx="49563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ATEŞ, ANEMİ, ENFEKSİYON</a:t>
            </a:r>
          </a:p>
          <a:p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KISA, ERKEN SİSTOLİK</a:t>
            </a:r>
          </a:p>
          <a:p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5-6 YAŞ</a:t>
            </a: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HAREKETLE ARTAR</a:t>
            </a:r>
          </a:p>
          <a:p>
            <a:pPr algn="ctr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75BAB0-E8AE-42FD-937E-5CFF28655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2972" r="15246" b="33777"/>
          <a:stretch/>
        </p:blipFill>
        <p:spPr bwMode="auto">
          <a:xfrm>
            <a:off x="7024824" y="2092949"/>
            <a:ext cx="3880996" cy="2672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054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135" y="1414438"/>
            <a:ext cx="8549089" cy="662331"/>
          </a:xfrm>
        </p:spPr>
        <p:txBody>
          <a:bodyPr>
            <a:noAutofit/>
          </a:bodyPr>
          <a:lstStyle/>
          <a:p>
            <a:br>
              <a:rPr lang="tr-TR" alt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NE ZAMAN KARDİYOLOJİK KONSÜLTASYON İSTENMELİ?</a:t>
            </a:r>
            <a:endParaRPr lang="tr-TR" altLang="tr-TR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4A634A8-DE4A-4F26-9F74-72BDC8640CCB}"/>
              </a:ext>
            </a:extLst>
          </p:cNvPr>
          <p:cNvSpPr/>
          <p:nvPr/>
        </p:nvSpPr>
        <p:spPr>
          <a:xfrm>
            <a:off x="3048000" y="2500316"/>
            <a:ext cx="6096000" cy="18573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SEMPTOMATİK HASTA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SİYANOZ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ÜFÜRÜM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KARDİYOMEGALİ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VASKÜLARİTE DEĞİŞİKLİĞİ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ANORMAL EKG</a:t>
            </a:r>
          </a:p>
        </p:txBody>
      </p:sp>
      <p:pic>
        <p:nvPicPr>
          <p:cNvPr id="11" name="Picture 2" descr="http://www.sentezhaber.com/images/haberler/dogustan_siyanotik_kalp_hastaligi.jpg">
            <a:extLst>
              <a:ext uri="{FF2B5EF4-FFF2-40B4-BE49-F238E27FC236}">
                <a16:creationId xmlns:a16="http://schemas.microsoft.com/office/drawing/2014/main" id="{7C3700AC-6D44-475F-9427-43BEED42E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84" y="2477071"/>
            <a:ext cx="3662947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316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135" y="1414438"/>
            <a:ext cx="8549089" cy="662331"/>
          </a:xfrm>
        </p:spPr>
        <p:txBody>
          <a:bodyPr>
            <a:noAutofit/>
          </a:bodyPr>
          <a:lstStyle/>
          <a:p>
            <a:br>
              <a:rPr lang="tr-TR" alt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DOĞUMSAL KALP HASTALIKLARI NASIL TEDAVİ EDİLİR?</a:t>
            </a:r>
            <a:endParaRPr lang="tr-TR" altLang="tr-TR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4A634A8-DE4A-4F26-9F74-72BDC8640CCB}"/>
              </a:ext>
            </a:extLst>
          </p:cNvPr>
          <p:cNvSpPr/>
          <p:nvPr/>
        </p:nvSpPr>
        <p:spPr>
          <a:xfrm>
            <a:off x="1935296" y="2576516"/>
            <a:ext cx="438912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KENDİLİĞİNDEN KAPANIR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İZLENİR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MEDİKAL TEDAVİ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GİRİŞİMSEL TEDAVİ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CERRAHİ TEDAVİ</a:t>
            </a:r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 descr="DOÄUMSAL KALP HASATLIKLARI ile ilgili gÃ¶rsel sonucu">
            <a:extLst>
              <a:ext uri="{FF2B5EF4-FFF2-40B4-BE49-F238E27FC236}">
                <a16:creationId xmlns:a16="http://schemas.microsoft.com/office/drawing/2014/main" id="{2C824529-15FD-4313-A52E-65D0E2BF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>
            <a:fillRect/>
          </a:stretch>
        </p:blipFill>
        <p:spPr bwMode="auto">
          <a:xfrm>
            <a:off x="5710646" y="3003478"/>
            <a:ext cx="3722914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AA6E5CC-2586-4E82-89D4-F9413F7F4E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02" y="2361825"/>
            <a:ext cx="1562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01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495" y="1283302"/>
            <a:ext cx="9017517" cy="662331"/>
          </a:xfrm>
        </p:spPr>
        <p:txBody>
          <a:bodyPr>
            <a:noAutofit/>
          </a:bodyPr>
          <a:lstStyle/>
          <a:p>
            <a:br>
              <a:rPr lang="tr-TR" alt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DOĞUMSAL KALP HASTALIKLARINDA KAPANMA OLASILIKLARI</a:t>
            </a:r>
            <a:endParaRPr lang="tr-TR" altLang="tr-TR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865B5FF-74B8-4F15-8F82-45B41C8830C9}"/>
              </a:ext>
            </a:extLst>
          </p:cNvPr>
          <p:cNvSpPr/>
          <p:nvPr/>
        </p:nvSpPr>
        <p:spPr>
          <a:xfrm>
            <a:off x="1645920" y="2312137"/>
            <a:ext cx="6096000" cy="15724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MÜSKÜLER VSD %90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MEMBRANÖZ VSD  % 30-50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ASD   % 20-30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PDA  (Prematüre)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78EBC80-F3BC-4CA7-94D0-5B563A1C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73560"/>
            <a:ext cx="3307080" cy="22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177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495" y="1283302"/>
            <a:ext cx="9017517" cy="662331"/>
          </a:xfrm>
        </p:spPr>
        <p:txBody>
          <a:bodyPr>
            <a:noAutofit/>
          </a:bodyPr>
          <a:lstStyle/>
          <a:p>
            <a:br>
              <a:rPr lang="tr-TR" alt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DOĞUMSAL KALP HASTALIKLARINDA İZLEM</a:t>
            </a:r>
            <a:endParaRPr lang="tr-TR" altLang="tr-T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5F4F3A3-EB20-4E48-AC22-768F9F37DD08}"/>
              </a:ext>
            </a:extLst>
          </p:cNvPr>
          <p:cNvSpPr/>
          <p:nvPr/>
        </p:nvSpPr>
        <p:spPr>
          <a:xfrm>
            <a:off x="1946310" y="2059644"/>
            <a:ext cx="6096000" cy="33650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BELİRLİ ARALARLA KONTROL EDİLMELİ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GEREKLİ MEDİKAL TEDAVİ UYGULANMALI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YAŞINA UYGUN AŞILARI YAPILMALI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BESLENMESİNE ÖZEN GÖSTERİLMELİ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AĞIZ HİJYENİNE ÖZEN GÖSTERİLMELİ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ENFEKTİF ENDOKARDİT PROFİLAKSİSİ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GEREKTİĞİ ZAMAN GİRİİMSEL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CERRAHİ TEDAVİ UYGULANMALI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F96D0BF-8CDE-4C2B-87D3-F496E039E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6" t="39111" r="8524" b="8541"/>
          <a:stretch/>
        </p:blipFill>
        <p:spPr bwMode="auto">
          <a:xfrm rot="1631847">
            <a:off x="7569939" y="3056575"/>
            <a:ext cx="3379920" cy="14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88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295" y="1459777"/>
            <a:ext cx="6492240" cy="1276430"/>
          </a:xfrm>
        </p:spPr>
        <p:txBody>
          <a:bodyPr>
            <a:noAutofit/>
          </a:bodyPr>
          <a:lstStyle/>
          <a:p>
            <a:pPr algn="l"/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DOĞUMSAL KALP HASTALIKLARININ </a:t>
            </a:r>
            <a:b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YAKLAŞIK %20’SİNE  ACİL GİRİŞİM GEREKİR</a:t>
            </a:r>
            <a:b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altLang="tr-TR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771760-C272-4E0F-BCF7-EDAD3A3F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66" y="2562162"/>
            <a:ext cx="25431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1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80" y="5728771"/>
            <a:ext cx="1056445" cy="61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728771"/>
            <a:ext cx="1366090" cy="58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555" y="1623604"/>
            <a:ext cx="7171540" cy="697424"/>
          </a:xfrm>
        </p:spPr>
        <p:txBody>
          <a:bodyPr>
            <a:normAutofit/>
          </a:bodyPr>
          <a:lstStyle/>
          <a:p>
            <a:pPr algn="l"/>
            <a:r>
              <a:rPr lang="tr-TR" altLang="tr-T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DOĞUMSAL KALP HASTALIKLARI</a:t>
            </a:r>
            <a:endParaRPr lang="tr-TR" altLang="tr-TR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 Alt Başlık">
            <a:extLst>
              <a:ext uri="{FF2B5EF4-FFF2-40B4-BE49-F238E27FC236}">
                <a16:creationId xmlns:a16="http://schemas.microsoft.com/office/drawing/2014/main" id="{5AC13C4D-6062-44DB-A819-93AF939A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785" y="2661331"/>
            <a:ext cx="7947866" cy="2610818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KALP ODACIKLARI ARASINDA AÇIKLIK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KALP KAPAKLARINDA BOZUKLUK ve ANOMALİLER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KALP DAMARLARINDA ANOMALİLER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DAMARLAR ARASINDA KANAL AÇIKLIKLARI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KAPAK, ODACIK ve DAMARLARIN TAM GELİŞMEMESİ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tr-TR" altLang="tr-T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Resim 2">
            <a:extLst>
              <a:ext uri="{FF2B5EF4-FFF2-40B4-BE49-F238E27FC236}">
                <a16:creationId xmlns:a16="http://schemas.microsoft.com/office/drawing/2014/main" id="{DFFDB4A1-8F61-47E6-84AF-89F520D6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4" y="1283302"/>
            <a:ext cx="3401785" cy="38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020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505858"/>
            <a:ext cx="4099560" cy="662331"/>
          </a:xfrm>
        </p:spPr>
        <p:txBody>
          <a:bodyPr>
            <a:noAutofit/>
          </a:bodyPr>
          <a:lstStyle/>
          <a:p>
            <a:pPr algn="l"/>
            <a:r>
              <a:rPr lang="tr-TR" altLang="tr-TR" sz="2900" b="1" dirty="0">
                <a:latin typeface="Arial" panose="020B0604020202020204" pitchFamily="34" charset="0"/>
                <a:cs typeface="Arial" panose="020B0604020202020204" pitchFamily="34" charset="0"/>
              </a:rPr>
              <a:t>GİRİŞMSEL TEDAVİ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5F4F3A3-EB20-4E48-AC22-768F9F37DD08}"/>
              </a:ext>
            </a:extLst>
          </p:cNvPr>
          <p:cNvSpPr/>
          <p:nvPr/>
        </p:nvSpPr>
        <p:spPr>
          <a:xfrm>
            <a:off x="1232005" y="2702017"/>
            <a:ext cx="43915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KAPAK: VALVÜLOPLASTİ</a:t>
            </a:r>
          </a:p>
          <a:p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DAMAR: ANJİYOPLASTİ</a:t>
            </a:r>
          </a:p>
          <a:p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                STENT</a:t>
            </a:r>
          </a:p>
          <a:p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SEPTUM: SEPTOSTOMİ</a:t>
            </a:r>
          </a:p>
          <a:p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AÇIKLIK: TRANSKATETER KAPAMA</a:t>
            </a:r>
          </a:p>
          <a:p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(PDA, ASD, VSD)</a:t>
            </a:r>
            <a:endParaRPr lang="tr-TR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D942EBC-9250-465C-892E-FCBCCB8C7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54" y="1898767"/>
            <a:ext cx="4640261" cy="27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398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E5F4F3A3-EB20-4E48-AC22-768F9F37DD08}"/>
              </a:ext>
            </a:extLst>
          </p:cNvPr>
          <p:cNvSpPr/>
          <p:nvPr/>
        </p:nvSpPr>
        <p:spPr>
          <a:xfrm>
            <a:off x="5888254" y="2608867"/>
            <a:ext cx="355758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CERRAHİ TEDAVİ</a:t>
            </a:r>
          </a:p>
          <a:p>
            <a:endParaRPr lang="tr-T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TEK AMELİYAT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AŞAMALI AMELİYAT</a:t>
            </a:r>
          </a:p>
          <a:p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D5D3FA9-5B58-47B6-9C58-C6EF6F5E7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25" y="2072639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705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E5F4F3A3-EB20-4E48-AC22-768F9F37DD08}"/>
              </a:ext>
            </a:extLst>
          </p:cNvPr>
          <p:cNvSpPr/>
          <p:nvPr/>
        </p:nvSpPr>
        <p:spPr>
          <a:xfrm>
            <a:off x="1524000" y="2948587"/>
            <a:ext cx="5901362" cy="135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900" b="1" dirty="0">
                <a:latin typeface="Arial" panose="020B0604020202020204" pitchFamily="34" charset="0"/>
                <a:cs typeface="Arial" panose="020B0604020202020204" pitchFamily="34" charset="0"/>
              </a:rPr>
              <a:t>70’Lİ YILLARDA ÖLÜM ORANI %  30-40</a:t>
            </a:r>
          </a:p>
          <a:p>
            <a:pPr algn="ctr">
              <a:lnSpc>
                <a:spcPct val="150000"/>
              </a:lnSpc>
            </a:pPr>
            <a:r>
              <a:rPr lang="tr-TR" sz="1900" b="1" dirty="0">
                <a:latin typeface="Arial" panose="020B0604020202020204" pitchFamily="34" charset="0"/>
                <a:cs typeface="Arial" panose="020B0604020202020204" pitchFamily="34" charset="0"/>
              </a:rPr>
              <a:t>       (YENİ DOĞAN  ve SÜTÇOCUĞU)</a:t>
            </a:r>
          </a:p>
          <a:p>
            <a:pPr algn="ctr">
              <a:lnSpc>
                <a:spcPct val="150000"/>
              </a:lnSpc>
            </a:pPr>
            <a:r>
              <a:rPr lang="tr-TR" sz="1900" b="1" dirty="0">
                <a:latin typeface="Arial" panose="020B0604020202020204" pitchFamily="34" charset="0"/>
                <a:cs typeface="Arial" panose="020B0604020202020204" pitchFamily="34" charset="0"/>
              </a:rPr>
              <a:t>GÜNÜMÜZDE ÖLÜM ORANI   &lt; %1</a:t>
            </a:r>
            <a:endParaRPr lang="tr-TR" sz="19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4568C96-8E08-4398-8840-672607ADC73A}"/>
              </a:ext>
            </a:extLst>
          </p:cNvPr>
          <p:cNvSpPr/>
          <p:nvPr/>
        </p:nvSpPr>
        <p:spPr>
          <a:xfrm>
            <a:off x="3390890" y="1884677"/>
            <a:ext cx="216758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>
                <a:latin typeface="Arial" panose="020B0604020202020204" pitchFamily="34" charset="0"/>
                <a:cs typeface="Arial" panose="020B0604020202020204" pitchFamily="34" charset="0"/>
              </a:rPr>
              <a:t>PROGNOZ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15440B4-72A5-4D99-9E3A-A8DB2D84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27" y="1523722"/>
            <a:ext cx="24860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E5F4F3A3-EB20-4E48-AC22-768F9F37DD08}"/>
              </a:ext>
            </a:extLst>
          </p:cNvPr>
          <p:cNvSpPr/>
          <p:nvPr/>
        </p:nvSpPr>
        <p:spPr>
          <a:xfrm>
            <a:off x="1173480" y="2479561"/>
            <a:ext cx="5303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CERRAHİ GİRİŞİM UYGULANAN HASTALARIN YAŞAM KALİTESİ  NASIL OLUR?</a:t>
            </a:r>
          </a:p>
          <a:p>
            <a:pPr algn="ctr"/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2367F8C-1442-4642-A5DA-559204A33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20" y="1950720"/>
            <a:ext cx="438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686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04" y="5654217"/>
            <a:ext cx="118854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2105" y="2846995"/>
            <a:ext cx="5887789" cy="1164010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br>
              <a:rPr lang="tr-TR" altLang="tr-TR" sz="3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TEŞEKKÜR EDERİM</a:t>
            </a:r>
            <a:br>
              <a:rPr lang="tr-TR" altLang="tr-TR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altLang="tr-TR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7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92" y="5711611"/>
            <a:ext cx="1269030" cy="62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88" y="5706788"/>
            <a:ext cx="1227551" cy="60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595" y="1486292"/>
            <a:ext cx="8983662" cy="1179887"/>
          </a:xfrm>
        </p:spPr>
        <p:txBody>
          <a:bodyPr>
            <a:normAutofit/>
          </a:bodyPr>
          <a:lstStyle/>
          <a:p>
            <a:r>
              <a:rPr lang="tr-TR" altLang="tr-T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DOĞUMSAL KALP HASTALIKLARININ GÖRÜLME ORANI NEDİR?</a:t>
            </a:r>
            <a:endParaRPr lang="tr-TR" altLang="tr-TR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 Alt Başlık">
            <a:extLst>
              <a:ext uri="{FF2B5EF4-FFF2-40B4-BE49-F238E27FC236}">
                <a16:creationId xmlns:a16="http://schemas.microsoft.com/office/drawing/2014/main" id="{5AC13C4D-6062-44DB-A819-93AF939A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5296" y="3140946"/>
            <a:ext cx="5257984" cy="1621131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altLang="tr-TR" b="1" i="1" dirty="0">
                <a:latin typeface="Arial" panose="020B0604020202020204" pitchFamily="34" charset="0"/>
                <a:cs typeface="Arial" panose="020B0604020202020204" pitchFamily="34" charset="0"/>
              </a:rPr>
              <a:t>CANLI DOĞUMDA % 1</a:t>
            </a:r>
            <a:endParaRPr lang="tr-TR" alt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altLang="tr-TR" b="1" i="1" dirty="0">
                <a:latin typeface="Arial" panose="020B0604020202020204" pitchFamily="34" charset="0"/>
                <a:cs typeface="Arial" panose="020B0604020202020204" pitchFamily="34" charset="0"/>
              </a:rPr>
              <a:t>ÖLÜ DOĞUMDA   % 10</a:t>
            </a:r>
            <a:endParaRPr lang="tr-TR" alt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altLang="tr-TR" b="1" i="1" dirty="0">
                <a:latin typeface="Arial" panose="020B0604020202020204" pitchFamily="34" charset="0"/>
                <a:cs typeface="Arial" panose="020B0604020202020204" pitchFamily="34" charset="0"/>
              </a:rPr>
              <a:t>SPONTAN DÜŞÜKLERDE %20</a:t>
            </a:r>
            <a:endParaRPr lang="tr-TR" alt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http://www.kadinlarkulubu.com/portal/wp-content/uploads/2009/02/article_gebelik.jpg">
            <a:extLst>
              <a:ext uri="{FF2B5EF4-FFF2-40B4-BE49-F238E27FC236}">
                <a16:creationId xmlns:a16="http://schemas.microsoft.com/office/drawing/2014/main" id="{73584921-776B-4B51-A3E9-7E76975A2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53" y="2719465"/>
            <a:ext cx="2046833" cy="240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12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32" y="5654217"/>
            <a:ext cx="117064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451" y="1469506"/>
            <a:ext cx="9694750" cy="579356"/>
          </a:xfrm>
        </p:spPr>
        <p:txBody>
          <a:bodyPr>
            <a:normAutofit fontScale="90000"/>
          </a:bodyPr>
          <a:lstStyle/>
          <a:p>
            <a:r>
              <a:rPr lang="tr-TR" alt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DOĞUMSAL KALP HASTALIKLARININ NEDENLERİ</a:t>
            </a:r>
            <a:endParaRPr lang="tr-TR" altLang="tr-TR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 Alt Başlık">
            <a:extLst>
              <a:ext uri="{FF2B5EF4-FFF2-40B4-BE49-F238E27FC236}">
                <a16:creationId xmlns:a16="http://schemas.microsoft.com/office/drawing/2014/main" id="{5AC13C4D-6062-44DB-A819-93AF939A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388" y="2716844"/>
            <a:ext cx="6336727" cy="2266531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altLang="tr-TR" sz="2800" i="1" dirty="0"/>
              <a:t>% 5 KALITSAL SENDROMLAR</a:t>
            </a:r>
            <a:endParaRPr lang="tr-TR" altLang="tr-TR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altLang="tr-TR" sz="2800" i="1" dirty="0"/>
              <a:t>% 5 KROMOZOM ANOMALİLERİ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altLang="tr-TR" sz="2800" i="1" dirty="0"/>
              <a:t>% 90 MÜLTİFAKTÖRİYEL (GENETİK ve ÇEVRESEL)</a:t>
            </a:r>
            <a:endParaRPr lang="tr-TR" altLang="tr-TR" sz="2800" dirty="0"/>
          </a:p>
          <a:p>
            <a:pPr algn="l"/>
            <a:endParaRPr lang="tr-TR" altLang="tr-TR" sz="2800" dirty="0"/>
          </a:p>
        </p:txBody>
      </p:sp>
      <p:pic>
        <p:nvPicPr>
          <p:cNvPr id="13" name="Picture 5" descr="ÃEVRESEL, KALP HASTALIKLARI ile ilgili gÃ¶rsel sonucu">
            <a:extLst>
              <a:ext uri="{FF2B5EF4-FFF2-40B4-BE49-F238E27FC236}">
                <a16:creationId xmlns:a16="http://schemas.microsoft.com/office/drawing/2014/main" id="{A3166309-34CE-4FC7-86A8-2CE12205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/>
          <a:stretch>
            <a:fillRect/>
          </a:stretch>
        </p:blipFill>
        <p:spPr bwMode="auto">
          <a:xfrm>
            <a:off x="7329450" y="2575560"/>
            <a:ext cx="3658590" cy="247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25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08" y="5654217"/>
            <a:ext cx="1123721" cy="5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9"/>
            <a:ext cx="1366090" cy="57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47" y="5538179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930" y="1098946"/>
            <a:ext cx="4008119" cy="563880"/>
          </a:xfrm>
        </p:spPr>
        <p:txBody>
          <a:bodyPr>
            <a:noAutofit/>
          </a:bodyPr>
          <a:lstStyle/>
          <a:p>
            <a:pPr algn="l"/>
            <a:r>
              <a:rPr lang="tr-T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MÜLTİFAKTÖRİYEL</a:t>
            </a:r>
            <a:endParaRPr lang="tr-TR" altLang="tr-T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 Alt Başlık">
            <a:extLst>
              <a:ext uri="{FF2B5EF4-FFF2-40B4-BE49-F238E27FC236}">
                <a16:creationId xmlns:a16="http://schemas.microsoft.com/office/drawing/2014/main" id="{5AC13C4D-6062-44DB-A819-93AF939A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467" y="1952950"/>
            <a:ext cx="9243574" cy="3254154"/>
          </a:xfrm>
        </p:spPr>
        <p:txBody>
          <a:bodyPr>
            <a:noAutofit/>
          </a:bodyPr>
          <a:lstStyle/>
          <a:p>
            <a:pPr algn="l" eaLnBrk="0" fontAlgn="base" hangingPunct="0"/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KALITSAL YATKINLIK</a:t>
            </a:r>
          </a:p>
          <a:p>
            <a:pPr algn="l" eaLnBrk="0" fontAlgn="base" hangingPunct="0"/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ENFEKSİYONLAR</a:t>
            </a:r>
          </a:p>
          <a:p>
            <a:pPr algn="l"/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İLAÇLAR</a:t>
            </a:r>
          </a:p>
          <a:p>
            <a:pPr algn="l"/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RADYASYON</a:t>
            </a:r>
          </a:p>
          <a:p>
            <a:pPr algn="l"/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ALKOL  (FETAL ALKOL SEND. VSD, ASD)</a:t>
            </a:r>
          </a:p>
          <a:p>
            <a:pPr algn="l"/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SİGARA (DÜŞÜK DOĞUM TARTILI)</a:t>
            </a:r>
          </a:p>
          <a:p>
            <a:pPr algn="l"/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ANNENİN SAĞLIK DURUMU  (DİYABET, SLE, MİKST BAĞ DOK. HAST, FENİLKETONÜRİ)</a:t>
            </a:r>
          </a:p>
          <a:p>
            <a:pPr algn="l"/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AKRABA EVLİLĞİ</a:t>
            </a:r>
          </a:p>
          <a:p>
            <a:pPr algn="l"/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ANNE, BABA, KARDEŞLERDE DOĞUMSAL KALP HASTALIĞI  VARLIĞI</a:t>
            </a:r>
          </a:p>
          <a:p>
            <a:pPr algn="l"/>
            <a:endParaRPr lang="tr-TR" altLang="tr-TR" sz="1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0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58" y="5750805"/>
            <a:ext cx="1121171" cy="58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777" y="1778157"/>
            <a:ext cx="8783451" cy="908159"/>
          </a:xfrm>
        </p:spPr>
        <p:txBody>
          <a:bodyPr>
            <a:normAutofit/>
          </a:bodyPr>
          <a:lstStyle/>
          <a:p>
            <a:pPr algn="l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DOĞUMSAL KALP HASTALIKLARINDA  YİNELEME RİSKİ</a:t>
            </a:r>
            <a:br>
              <a:rPr lang="tr-TR" dirty="0"/>
            </a:br>
            <a:endParaRPr lang="tr-TR" altLang="tr-TR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 Alt Başlık">
            <a:extLst>
              <a:ext uri="{FF2B5EF4-FFF2-40B4-BE49-F238E27FC236}">
                <a16:creationId xmlns:a16="http://schemas.microsoft.com/office/drawing/2014/main" id="{5AC13C4D-6062-44DB-A819-93AF939A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335" y="3059047"/>
            <a:ext cx="7573108" cy="1857794"/>
          </a:xfrm>
        </p:spPr>
        <p:txBody>
          <a:bodyPr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GENEL POPÜLASYONDA % 1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BİRİNCİ ÇOCUKTA DKH VARSA,  İKİNCİ ÇOCUKTA 2-3 KAT FAZLA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İKİNCİ ÇOCUKTA DKH VARSA,  ÜÇÜNCÜ ÇOCUKTA 10 KAT FAZLA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BABADA DKH VARSA ,  ÇOCUKTA 2-3 KAT FAZLA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ANNEDE DKH VARSA,  ÇOCUKTA 1O KAT FAZLA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tr-TR" altLang="tr-T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GENETÄ°K DOÄUMSAL KALP HASTALIKLARI ile ilgili gÃ¶rsel sonucu">
            <a:extLst>
              <a:ext uri="{FF2B5EF4-FFF2-40B4-BE49-F238E27FC236}">
                <a16:creationId xmlns:a16="http://schemas.microsoft.com/office/drawing/2014/main" id="{5A6E68A7-58A9-4603-B77A-8A3BD0D90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3100">
            <a:off x="8804738" y="2118480"/>
            <a:ext cx="2961621" cy="1881134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61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lin ang="2700000" scaled="1"/>
              <a:tileRect/>
            </a:gradFill>
          </a:ln>
          <a:scene3d>
            <a:camera prst="orthographicFront"/>
            <a:lightRig rig="morning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8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06" y="5575721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58" y="5569263"/>
            <a:ext cx="1366090" cy="66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4552"/>
            <a:ext cx="6309360" cy="665714"/>
          </a:xfrm>
        </p:spPr>
        <p:txBody>
          <a:bodyPr>
            <a:noAutofit/>
          </a:bodyPr>
          <a:lstStyle/>
          <a:p>
            <a:pPr algn="l"/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GEBELİKTE NELERE DİKKAT EDİLMELİ</a:t>
            </a:r>
            <a:endParaRPr lang="tr-TR" altLang="tr-TR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 Alt Başlık">
            <a:extLst>
              <a:ext uri="{FF2B5EF4-FFF2-40B4-BE49-F238E27FC236}">
                <a16:creationId xmlns:a16="http://schemas.microsoft.com/office/drawing/2014/main" id="{5AC13C4D-6062-44DB-A819-93AF939A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550666"/>
            <a:ext cx="6110689" cy="2264367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ENFEKSİYONLARDAN KORUNMALI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İLAÇ KULLANMAMALI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RADYASYONDAN KAÇINMALI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ANNEDE DİYABET VARSA KONTROL ALTINA ALINMALI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FOLLİK ASİT KULLANMALI</a:t>
            </a:r>
          </a:p>
          <a:p>
            <a:pPr algn="l" eaLnBrk="1" hangingPunct="1"/>
            <a:endParaRPr lang="tr-TR" altLang="tr-T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tr-TR" altLang="tr-T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 descr="GEBELÄ°KTE KALP HASTALIKLARI ile ilgili gÃ¶rsel sonucu">
            <a:extLst>
              <a:ext uri="{FF2B5EF4-FFF2-40B4-BE49-F238E27FC236}">
                <a16:creationId xmlns:a16="http://schemas.microsoft.com/office/drawing/2014/main" id="{D2A6B0EE-4FF0-43E4-8ABE-8DC3579C4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244">
            <a:off x="7555390" y="2340562"/>
            <a:ext cx="3278665" cy="20479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7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31" y="5657177"/>
            <a:ext cx="1222873" cy="68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557" y="1797497"/>
            <a:ext cx="9969394" cy="798435"/>
          </a:xfrm>
        </p:spPr>
        <p:txBody>
          <a:bodyPr>
            <a:normAutofit/>
          </a:bodyPr>
          <a:lstStyle/>
          <a:p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DOĞUMSAL KALP HASTALIKLARI KESİN</a:t>
            </a:r>
            <a:b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  OLARAK ÖNLENEBİLİR Mİ ?</a:t>
            </a:r>
          </a:p>
        </p:txBody>
      </p:sp>
      <p:sp>
        <p:nvSpPr>
          <p:cNvPr id="10" name="2 Alt Başlık">
            <a:extLst>
              <a:ext uri="{FF2B5EF4-FFF2-40B4-BE49-F238E27FC236}">
                <a16:creationId xmlns:a16="http://schemas.microsoft.com/office/drawing/2014/main" id="{09910F03-B453-46D5-83B1-AC6677980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9542" y="4347553"/>
            <a:ext cx="8397424" cy="659473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1900" b="1" dirty="0">
                <a:latin typeface="Arial" panose="020B0604020202020204" pitchFamily="34" charset="0"/>
                <a:cs typeface="Arial" panose="020B0604020202020204" pitchFamily="34" charset="0"/>
              </a:rPr>
              <a:t>TERATOJENLERDEN VE ENFEKSİYONLARDAN  KAÇINILMALI</a:t>
            </a:r>
            <a:endParaRPr lang="tr-TR" altLang="tr-TR" sz="1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BF13AB3-7450-43C9-9B6B-60F26B99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61" y="2784513"/>
            <a:ext cx="3010477" cy="15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61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585</Words>
  <Application>Microsoft Office PowerPoint</Application>
  <PresentationFormat>Geniş ekran</PresentationFormat>
  <Paragraphs>199</Paragraphs>
  <Slides>34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2" baseType="lpstr">
      <vt:lpstr>Algerian</vt:lpstr>
      <vt:lpstr>Arial</vt:lpstr>
      <vt:lpstr>Calibri</vt:lpstr>
      <vt:lpstr>Calibri Light</vt:lpstr>
      <vt:lpstr>Symbol</vt:lpstr>
      <vt:lpstr>Wingdings</vt:lpstr>
      <vt:lpstr>Office Teması</vt:lpstr>
      <vt:lpstr>Bit Eşlem Resmi</vt:lpstr>
      <vt:lpstr>DOĞUMSAL KALP HASTALIKLARI</vt:lpstr>
      <vt:lpstr>PowerPoint Sunusu</vt:lpstr>
      <vt:lpstr>DOĞUMSAL KALP HASTALIKLARI</vt:lpstr>
      <vt:lpstr>DOĞUMSAL KALP HASTALIKLARININ GÖRÜLME ORANI NEDİR?</vt:lpstr>
      <vt:lpstr>DOĞUMSAL KALP HASTALIKLARININ NEDENLERİ</vt:lpstr>
      <vt:lpstr>MÜLTİFAKTÖRİYEL</vt:lpstr>
      <vt:lpstr>DOĞUMSAL KALP HASTALIKLARINDA  YİNELEME RİSKİ </vt:lpstr>
      <vt:lpstr>GEBELİKTE NELERE DİKKAT EDİLMELİ</vt:lpstr>
      <vt:lpstr>DOĞUMSAL KALP HASTALIKLARI KESİN            OLARAK ÖNLENEBİLİR Mİ ?</vt:lpstr>
      <vt:lpstr>DOĞUMSAL KALP HASTALIKLARI İNTRAUTERİN DÖNEMDE FETAL EKO İLE TANINABİLİR </vt:lpstr>
      <vt:lpstr>FETAL EKO NE ZAMAN YAPILMALI</vt:lpstr>
      <vt:lpstr>FETAL EKO KİMLERE YAPILMALI?</vt:lpstr>
      <vt:lpstr> FETAL EKO YAPMANIN AMACI</vt:lpstr>
      <vt:lpstr> DOĞUMSAL KALP HASTALARINDA  SINIFLAMA</vt:lpstr>
      <vt:lpstr>VSD   % 25-30 ASD   % 6-8 PDA   % 6-8 TOF   %  5-7 BAT    % 3-5</vt:lpstr>
      <vt:lpstr>DOĞUMSAL KALP HASTALIKLARI KLİNİK BELİRTİLERİ</vt:lpstr>
      <vt:lpstr> DOĞUMSAL KALP HASTALIKLARI NASIL TANI KONULUR (1)</vt:lpstr>
      <vt:lpstr> ÇOMAK PARMAK</vt:lpstr>
      <vt:lpstr> TANI (2)</vt:lpstr>
      <vt:lpstr> TANI (3)</vt:lpstr>
      <vt:lpstr>  SEMPTOMLARIN BAŞLAMA ZAMANI        İYİ SORGULANMALIDIR</vt:lpstr>
      <vt:lpstr> ÜFÜRÜM DUYULMASI HER ZAMAN  KALP HASTALIĞINA İŞARET EDER Mİ?</vt:lpstr>
      <vt:lpstr> MASUM ÜFÜRÜM</vt:lpstr>
      <vt:lpstr> FONKSİYONEL ÜFÜRÜM</vt:lpstr>
      <vt:lpstr> NE ZAMAN KARDİYOLOJİK KONSÜLTASYON İSTENMELİ?</vt:lpstr>
      <vt:lpstr> DOĞUMSAL KALP HASTALIKLARI NASIL TEDAVİ EDİLİR?</vt:lpstr>
      <vt:lpstr> DOĞUMSAL KALP HASTALIKLARINDA KAPANMA OLASILIKLARI</vt:lpstr>
      <vt:lpstr> DOĞUMSAL KALP HASTALIKLARINDA İZLEM</vt:lpstr>
      <vt:lpstr>DOĞUMSAL KALP HASTALIKLARININ  YAKLAŞIK %20’SİNE  ACİL GİRİŞİM GEREKİR </vt:lpstr>
      <vt:lpstr>GİRİŞMSEL TEDAVİ</vt:lpstr>
      <vt:lpstr>PowerPoint Sunusu</vt:lpstr>
      <vt:lpstr>PowerPoint Sunusu</vt:lpstr>
      <vt:lpstr>PowerPoint Sunusu</vt:lpstr>
      <vt:lpstr> TEŞEKKÜR EDERİM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Saliha</dc:creator>
  <cp:lastModifiedBy>Saliha</cp:lastModifiedBy>
  <cp:revision>300</cp:revision>
  <cp:lastPrinted>2019-05-30T10:52:16Z</cp:lastPrinted>
  <dcterms:created xsi:type="dcterms:W3CDTF">2019-05-28T09:32:14Z</dcterms:created>
  <dcterms:modified xsi:type="dcterms:W3CDTF">2019-09-17T08:54:37Z</dcterms:modified>
</cp:coreProperties>
</file>