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74" r:id="rId4"/>
    <p:sldId id="339" r:id="rId5"/>
    <p:sldId id="282" r:id="rId6"/>
    <p:sldId id="260" r:id="rId7"/>
    <p:sldId id="261" r:id="rId8"/>
    <p:sldId id="262" r:id="rId9"/>
    <p:sldId id="263" r:id="rId10"/>
    <p:sldId id="266" r:id="rId11"/>
    <p:sldId id="272" r:id="rId12"/>
    <p:sldId id="271" r:id="rId13"/>
    <p:sldId id="273" r:id="rId14"/>
    <p:sldId id="275" r:id="rId15"/>
    <p:sldId id="277" r:id="rId16"/>
    <p:sldId id="276" r:id="rId17"/>
    <p:sldId id="345" r:id="rId18"/>
    <p:sldId id="284" r:id="rId19"/>
    <p:sldId id="288" r:id="rId20"/>
    <p:sldId id="289" r:id="rId21"/>
    <p:sldId id="290" r:id="rId22"/>
    <p:sldId id="291" r:id="rId23"/>
    <p:sldId id="292" r:id="rId24"/>
    <p:sldId id="293" r:id="rId25"/>
    <p:sldId id="340" r:id="rId26"/>
    <p:sldId id="341" r:id="rId27"/>
    <p:sldId id="346" r:id="rId28"/>
    <p:sldId id="294" r:id="rId29"/>
    <p:sldId id="295" r:id="rId30"/>
    <p:sldId id="297" r:id="rId31"/>
    <p:sldId id="296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42" r:id="rId40"/>
    <p:sldId id="343" r:id="rId41"/>
    <p:sldId id="305" r:id="rId42"/>
    <p:sldId id="306" r:id="rId43"/>
    <p:sldId id="307" r:id="rId44"/>
    <p:sldId id="309" r:id="rId45"/>
    <p:sldId id="308" r:id="rId46"/>
    <p:sldId id="310" r:id="rId47"/>
    <p:sldId id="311" r:id="rId48"/>
    <p:sldId id="312" r:id="rId49"/>
    <p:sldId id="313" r:id="rId50"/>
    <p:sldId id="314" r:id="rId51"/>
    <p:sldId id="315" r:id="rId52"/>
    <p:sldId id="318" r:id="rId53"/>
    <p:sldId id="347" r:id="rId54"/>
    <p:sldId id="348" r:id="rId55"/>
    <p:sldId id="317" r:id="rId56"/>
    <p:sldId id="316" r:id="rId57"/>
    <p:sldId id="322" r:id="rId58"/>
    <p:sldId id="321" r:id="rId59"/>
    <p:sldId id="320" r:id="rId60"/>
    <p:sldId id="327" r:id="rId61"/>
    <p:sldId id="319" r:id="rId62"/>
    <p:sldId id="326" r:id="rId63"/>
    <p:sldId id="325" r:id="rId64"/>
    <p:sldId id="324" r:id="rId65"/>
    <p:sldId id="323" r:id="rId66"/>
    <p:sldId id="328" r:id="rId67"/>
    <p:sldId id="329" r:id="rId68"/>
    <p:sldId id="330" r:id="rId69"/>
    <p:sldId id="334" r:id="rId70"/>
    <p:sldId id="333" r:id="rId71"/>
    <p:sldId id="332" r:id="rId72"/>
    <p:sldId id="331" r:id="rId73"/>
    <p:sldId id="337" r:id="rId74"/>
    <p:sldId id="336" r:id="rId75"/>
    <p:sldId id="335" r:id="rId76"/>
    <p:sldId id="338" r:id="rId77"/>
    <p:sldId id="283" r:id="rId78"/>
  </p:sldIdLst>
  <p:sldSz cx="12192000" cy="6858000"/>
  <p:notesSz cx="6761163" cy="99425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78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0424FB4-74CB-4D5B-A00C-4EBE542B1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5407AA1-686D-41F0-B819-BDC59AC6C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1FD50D8-0950-4CC3-A17C-C0BB69C8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4D86-A693-4C22-B9D7-EEF31A93E900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256980A-2532-4F65-AD01-92331881D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C756040-422F-4B9D-AE9E-FA5690ED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197E-54E3-4AD8-B404-FB7C937AE9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310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2B2ECE7-9FED-4663-BBE6-ACD8919E7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2B9BEF3-FCAD-489D-AABB-098DDC3C4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C352E15-2EC7-4403-BFC4-401A33200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4D86-A693-4C22-B9D7-EEF31A93E900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00FDE40-0A04-4A8E-8F63-609B6D36E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2CA3F55-CB2A-4700-8ED1-AAE7F034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197E-54E3-4AD8-B404-FB7C937AE9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83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34620C0-67CA-4CE6-A1E0-052BBA5B35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D6AA8CF-8FD4-4DE9-8E59-1016275E8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CF34206-B7B6-4551-B9BB-047405907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4D86-A693-4C22-B9D7-EEF31A93E900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959E9DD-BFC0-42C7-924A-9D60A1BF1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178F461-C508-4F0A-8B0B-1594731ED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197E-54E3-4AD8-B404-FB7C937AE9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9801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1AAFBFF-6FC8-4C32-B676-22F63584A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167082-CD29-47B6-A014-163C76EFD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2858468-AB6C-418D-8E25-9D3EE7E1B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4D86-A693-4C22-B9D7-EEF31A93E900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0E9384E-A651-45F9-8296-06B113789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35B2A92-CCAC-4DD6-A036-681E0ECFB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197E-54E3-4AD8-B404-FB7C937AE9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27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418F9A5-9400-4B97-9538-7B8D326C6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8CE6B27-FA2F-4D4A-ABCD-B771595BD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2180BEE-CAC0-4495-9B89-9E5CD7EEF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4D86-A693-4C22-B9D7-EEF31A93E900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193E71A-9DA1-49E8-8663-A97B662CF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3921CBB-6C05-4851-B897-53863F7E2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197E-54E3-4AD8-B404-FB7C937AE9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92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021841F-60AB-489A-9BB8-DE4CD7B56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5047FB-CDC4-4E79-816A-A2464D3B9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10487FA-4716-4698-A3F2-FE65A6228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7DFEE77-6F0B-47EE-9B47-CD0575240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4D86-A693-4C22-B9D7-EEF31A93E900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A6BEF31-4FA6-41A2-8871-F3D651B1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9B203A2-A1F0-495E-85E5-8A1245E4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197E-54E3-4AD8-B404-FB7C937AE9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318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A79BE30-7050-478B-BBBD-762CAA543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C192B92-563D-47E0-92E9-7E5189064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C108E6F-9C63-4196-9C61-3D8946A69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B4B5DD8-B451-44FF-A4DA-D2E4E51F1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9CACAFC-7E7C-4AF7-A351-545C5A773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C61830D-297B-411E-BF8F-4399E0048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4D86-A693-4C22-B9D7-EEF31A93E900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7B605C8-073D-405B-8BBA-BD9ACA1E4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C22DA89-4915-4C51-A7EA-4A498036B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197E-54E3-4AD8-B404-FB7C937AE9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982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FC1A27A-A69B-49B1-A4D0-290319F1E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017A1C3-49A2-4D2E-9A3C-896B32C6F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4D86-A693-4C22-B9D7-EEF31A93E900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9421675-F7EA-4F88-9B46-07C0E40DF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327A5BA-741E-4667-83DE-54155B91C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197E-54E3-4AD8-B404-FB7C937AE9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50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0186225-33DF-4CE0-82B1-4E72E289C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4D86-A693-4C22-B9D7-EEF31A93E900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3030F4E-35AD-4099-BC8F-562F20813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02895E6-019F-472D-9BFC-77449ACF1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197E-54E3-4AD8-B404-FB7C937AE9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759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93CCBB2-ADF4-4CA0-B98E-6365F55C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8A837C-77D2-4E75-AFB5-B082BEFFF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7CF7391-4969-4F12-B362-B6BD2B7B1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D6ABEE3-46BE-467C-8259-68E3D7425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4D86-A693-4C22-B9D7-EEF31A93E900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CA71240-B4B8-45C2-8852-AF0C18C57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2403A56-E284-452E-AFBC-58CB0857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197E-54E3-4AD8-B404-FB7C937AE9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79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7F7E69B-DA3A-4FE9-9040-EAB9A7A39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C817CD9-F298-40A3-AE70-325DDAFFF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BB2328B-0BF2-4192-B4DE-D0D8A13A2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B0E6639-9B83-41BB-995E-AD737C2B4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4D86-A693-4C22-B9D7-EEF31A93E900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13BE171-55A1-4102-A7EE-746F3434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7F52275-FED5-40AC-9992-0B23A45FE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197E-54E3-4AD8-B404-FB7C937AE9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280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8ECBB94-0DA0-481C-8E22-9FE4194E8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46AB7C3-9D12-42E7-BBFA-F9A6007ED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9E913F6-E816-4194-A8D8-A1C78DE62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D4D86-A693-4C22-B9D7-EEF31A93E900}" type="datetimeFigureOut">
              <a:rPr lang="tr-TR" smtClean="0"/>
              <a:t>26.11.2019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1FC00B0-C362-48AB-B439-2E309BAD3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9701C6E-ED8A-486D-B275-E44FDBC23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8197E-54E3-4AD8-B404-FB7C937AE9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086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32.gi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32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32.gi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32.gi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39.png"/><Relationship Id="rId4" Type="http://schemas.openxmlformats.org/officeDocument/2006/relationships/image" Target="../media/image2.png"/><Relationship Id="rId9" Type="http://schemas.openxmlformats.org/officeDocument/2006/relationships/oleObject" Target="../embeddings/oleObject3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41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4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43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5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32.gi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44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6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15" y="5642533"/>
            <a:ext cx="1288974" cy="68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654217"/>
            <a:ext cx="1366090" cy="65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2 Alt Başlık">
            <a:extLst>
              <a:ext uri="{FF2B5EF4-FFF2-40B4-BE49-F238E27FC236}">
                <a16:creationId xmlns:a16="http://schemas.microsoft.com/office/drawing/2014/main" id="{5AC13C4D-6062-44DB-A819-93AF939AC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832" y="4384713"/>
            <a:ext cx="10320843" cy="958468"/>
          </a:xfrm>
        </p:spPr>
        <p:txBody>
          <a:bodyPr>
            <a:noAutofit/>
          </a:bodyPr>
          <a:lstStyle/>
          <a:p>
            <a:pPr eaLnBrk="1" hangingPunct="1">
              <a:lnSpc>
                <a:spcPct val="50000"/>
              </a:lnSpc>
            </a:pPr>
            <a:endParaRPr lang="tr-TR" altLang="tr-TR" sz="25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50000"/>
              </a:lnSpc>
            </a:pPr>
            <a:r>
              <a:rPr lang="tr-TR" altLang="tr-TR" sz="2500" b="1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PROF. DR. TÜRKAN ERTUĞRUL</a:t>
            </a:r>
          </a:p>
          <a:p>
            <a:pPr eaLnBrk="1" hangingPunct="1">
              <a:lnSpc>
                <a:spcPct val="50000"/>
              </a:lnSpc>
            </a:pPr>
            <a:r>
              <a:rPr lang="tr-TR" altLang="tr-TR" sz="2500" b="1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PEDİYATRİK KARDİYOLOG</a:t>
            </a:r>
          </a:p>
          <a:p>
            <a:pPr>
              <a:lnSpc>
                <a:spcPct val="50000"/>
              </a:lnSpc>
            </a:pPr>
            <a:endParaRPr lang="tr-TR" b="1" dirty="0"/>
          </a:p>
          <a:p>
            <a:pPr algn="just"/>
            <a:endParaRPr lang="tr-TR" b="1" dirty="0"/>
          </a:p>
          <a:p>
            <a:endParaRPr lang="tr-TR" dirty="0"/>
          </a:p>
        </p:txBody>
      </p:sp>
      <p:pic>
        <p:nvPicPr>
          <p:cNvPr id="11" name="Picture 6" descr="bina gorseli - Kopya">
            <a:extLst>
              <a:ext uri="{FF2B5EF4-FFF2-40B4-BE49-F238E27FC236}">
                <a16:creationId xmlns:a16="http://schemas.microsoft.com/office/drawing/2014/main" id="{4D904625-7FC4-4388-B4E2-16E34DE6B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202" y="1979542"/>
            <a:ext cx="4008110" cy="257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 descr="Large confetti">
            <a:extLst>
              <a:ext uri="{FF2B5EF4-FFF2-40B4-BE49-F238E27FC236}">
                <a16:creationId xmlns:a16="http://schemas.microsoft.com/office/drawing/2014/main" id="{27B2ACA9-F51A-4DF8-9A4C-B402A3A8B5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7832" y="1290227"/>
            <a:ext cx="10595472" cy="698614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 r:embed="rId9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tr-TR" altLang="tr-TR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AKUT ROMATİZMAL ATEŞ</a:t>
            </a:r>
            <a:endParaRPr lang="en-US" altLang="tr-TR" sz="45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446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431" y="5657177"/>
            <a:ext cx="1222873" cy="68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654217"/>
            <a:ext cx="1366090" cy="65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1 Başlık">
            <a:extLst>
              <a:ext uri="{FF2B5EF4-FFF2-40B4-BE49-F238E27FC236}">
                <a16:creationId xmlns:a16="http://schemas.microsoft.com/office/drawing/2014/main" id="{649B22C8-FB63-4E99-B8B2-405D7406104B}"/>
              </a:ext>
            </a:extLst>
          </p:cNvPr>
          <p:cNvSpPr txBox="1">
            <a:spLocks/>
          </p:cNvSpPr>
          <p:nvPr/>
        </p:nvSpPr>
        <p:spPr>
          <a:xfrm>
            <a:off x="1773454" y="1283302"/>
            <a:ext cx="8229600" cy="7284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JONES KRİTERLERİ</a:t>
            </a:r>
          </a:p>
        </p:txBody>
      </p:sp>
      <p:sp>
        <p:nvSpPr>
          <p:cNvPr id="22" name="2 İçerik Yer Tutucusu">
            <a:extLst>
              <a:ext uri="{FF2B5EF4-FFF2-40B4-BE49-F238E27FC236}">
                <a16:creationId xmlns:a16="http://schemas.microsoft.com/office/drawing/2014/main" id="{C3DADE21-816E-48C4-9EB7-509205E0C00F}"/>
              </a:ext>
            </a:extLst>
          </p:cNvPr>
          <p:cNvSpPr txBox="1">
            <a:spLocks/>
          </p:cNvSpPr>
          <p:nvPr/>
        </p:nvSpPr>
        <p:spPr>
          <a:xfrm>
            <a:off x="1047750" y="2104992"/>
            <a:ext cx="4038600" cy="319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tr-T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MAJÖR</a:t>
            </a:r>
          </a:p>
          <a:p>
            <a:pPr algn="l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b="1" dirty="0"/>
              <a:t>POLİARTRİT</a:t>
            </a:r>
          </a:p>
          <a:p>
            <a:pPr algn="l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b="1" dirty="0"/>
              <a:t>KARDİT</a:t>
            </a:r>
          </a:p>
          <a:p>
            <a:pPr algn="l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b="1" dirty="0"/>
              <a:t>SYDENHAM KORE</a:t>
            </a:r>
          </a:p>
          <a:p>
            <a:pPr algn="l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b="1" dirty="0"/>
              <a:t>ERİTEMA MARGİNATUM</a:t>
            </a:r>
          </a:p>
          <a:p>
            <a:pPr algn="l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b="1" dirty="0"/>
              <a:t>SUBKUTAN NODÜL</a:t>
            </a:r>
          </a:p>
        </p:txBody>
      </p:sp>
      <p:sp>
        <p:nvSpPr>
          <p:cNvPr id="23" name="3 İçerik Yer Tutucusu">
            <a:extLst>
              <a:ext uri="{FF2B5EF4-FFF2-40B4-BE49-F238E27FC236}">
                <a16:creationId xmlns:a16="http://schemas.microsoft.com/office/drawing/2014/main" id="{F9A86487-0BD4-441F-AF03-63028A187644}"/>
              </a:ext>
            </a:extLst>
          </p:cNvPr>
          <p:cNvSpPr txBox="1">
            <a:spLocks/>
          </p:cNvSpPr>
          <p:nvPr/>
        </p:nvSpPr>
        <p:spPr>
          <a:xfrm>
            <a:off x="8399246" y="2011706"/>
            <a:ext cx="4038600" cy="3366747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tr-TR" sz="2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MİNÖR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sz="2500" b="1" dirty="0"/>
              <a:t>ATEŞ &gt; 38</a:t>
            </a:r>
            <a:r>
              <a:rPr lang="tr-TR" sz="2500" b="1" baseline="30000" dirty="0"/>
              <a:t>o</a:t>
            </a:r>
            <a:r>
              <a:rPr lang="tr-TR" sz="2500" b="1" dirty="0"/>
              <a:t>C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sz="2500" b="1" dirty="0"/>
              <a:t>ARTRALJİ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sz="2500" b="1" dirty="0"/>
              <a:t>AKUT FAZ REAKTANLARI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sz="2500" b="1" dirty="0"/>
              <a:t>CRP (+)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sz="2500" b="1" dirty="0"/>
              <a:t>SEDİMENTASYON ↑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sz="2500" b="1" dirty="0"/>
              <a:t>PR UZAMASI</a:t>
            </a:r>
          </a:p>
          <a:p>
            <a:pPr>
              <a:defRPr/>
            </a:pPr>
            <a:endParaRPr lang="tr-TR" dirty="0"/>
          </a:p>
        </p:txBody>
      </p:sp>
      <p:pic>
        <p:nvPicPr>
          <p:cNvPr id="24" name="Picture 6" descr="med13">
            <a:extLst>
              <a:ext uri="{FF2B5EF4-FFF2-40B4-BE49-F238E27FC236}">
                <a16:creationId xmlns:a16="http://schemas.microsoft.com/office/drawing/2014/main" id="{32B77561-8645-4B0C-B2D0-4E92BFE36D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319" y="2362802"/>
            <a:ext cx="1308869" cy="26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361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40" y="5654217"/>
            <a:ext cx="125592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651358"/>
            <a:ext cx="1366090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 descr="Large confetti">
            <a:extLst>
              <a:ext uri="{FF2B5EF4-FFF2-40B4-BE49-F238E27FC236}">
                <a16:creationId xmlns:a16="http://schemas.microsoft.com/office/drawing/2014/main" id="{84043B63-697C-4D0D-A1A2-F6E9ED671D0C}"/>
              </a:ext>
            </a:extLst>
          </p:cNvPr>
          <p:cNvSpPr txBox="1">
            <a:spLocks noChangeArrowheads="1"/>
          </p:cNvSpPr>
          <p:nvPr/>
        </p:nvSpPr>
        <p:spPr>
          <a:xfrm>
            <a:off x="6344415" y="2808860"/>
            <a:ext cx="5181601" cy="7984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4400" dirty="0">
                <a:solidFill>
                  <a:srgbClr val="FF0000"/>
                </a:solidFill>
                <a:latin typeface="Arial Black" panose="020B0A04020102020204" pitchFamily="34" charset="0"/>
              </a:rPr>
              <a:t>POLİARTRİT</a:t>
            </a:r>
            <a:endParaRPr lang="en-US" altLang="tr-TR" sz="4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03A0A2A-9C58-44B0-8855-CB8C0195ED7E}"/>
              </a:ext>
            </a:extLst>
          </p:cNvPr>
          <p:cNvSpPr txBox="1">
            <a:spLocks noChangeArrowheads="1"/>
          </p:cNvSpPr>
          <p:nvPr/>
        </p:nvSpPr>
        <p:spPr>
          <a:xfrm>
            <a:off x="1399187" y="1602177"/>
            <a:ext cx="5478397" cy="3868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b="1" dirty="0"/>
              <a:t> OLGULARIN % 70</a:t>
            </a:r>
          </a:p>
          <a:p>
            <a:pPr algn="l"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b="1" dirty="0"/>
              <a:t> DİZ, DİRSEK, EL, VE AYAK BİLEĞİ</a:t>
            </a:r>
          </a:p>
          <a:p>
            <a:pPr algn="l"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b="1" dirty="0"/>
              <a:t> AĞRI, ŞİŞLİK, KIZARIKLIK, SICAKLIK</a:t>
            </a:r>
          </a:p>
          <a:p>
            <a:pPr algn="l"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b="1" dirty="0"/>
              <a:t> ASİMETRİK, MİGRATUAR</a:t>
            </a:r>
          </a:p>
          <a:p>
            <a:pPr algn="l"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b="1" dirty="0"/>
              <a:t> HAREKET KISITLIĞI</a:t>
            </a:r>
          </a:p>
          <a:p>
            <a:pPr algn="l"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b="1" dirty="0"/>
              <a:t> EKLEM DEFORMİTESİ YAPMAZ</a:t>
            </a:r>
          </a:p>
          <a:p>
            <a:pPr algn="l"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b="1" dirty="0"/>
              <a:t> SALİSİLAT TEDAVİSİNE 48 SAATTE YANIT</a:t>
            </a:r>
          </a:p>
          <a:p>
            <a:pPr algn="l"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b="1" dirty="0"/>
              <a:t> 3-4 HAFTADA SPONTAN İYİLEŞME</a:t>
            </a:r>
            <a:endParaRPr lang="en-US" altLang="tr-TR" b="1" dirty="0"/>
          </a:p>
        </p:txBody>
      </p:sp>
    </p:spTree>
    <p:extLst>
      <p:ext uri="{BB962C8B-B14F-4D97-AF65-F5344CB8AC3E}">
        <p14:creationId xmlns:p14="http://schemas.microsoft.com/office/powerpoint/2010/main" val="2780280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03" y="5654217"/>
            <a:ext cx="117064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651358"/>
            <a:ext cx="1366090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2" descr="Large confetti">
            <a:extLst>
              <a:ext uri="{FF2B5EF4-FFF2-40B4-BE49-F238E27FC236}">
                <a16:creationId xmlns:a16="http://schemas.microsoft.com/office/drawing/2014/main" id="{E08865EB-9ABF-4452-8D4B-974BA38C95A9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0" y="2729625"/>
            <a:ext cx="5394960" cy="7984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ARTRİT AYIRICI TANISI</a:t>
            </a:r>
            <a:endParaRPr lang="en-US" altLang="tr-TR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D8F05E27-1C2B-4406-BD7D-EAA2FC395E3C}"/>
              </a:ext>
            </a:extLst>
          </p:cNvPr>
          <p:cNvSpPr txBox="1">
            <a:spLocks noChangeArrowheads="1"/>
          </p:cNvSpPr>
          <p:nvPr/>
        </p:nvSpPr>
        <p:spPr>
          <a:xfrm>
            <a:off x="1485464" y="1283302"/>
            <a:ext cx="5775960" cy="4086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2000" b="1" dirty="0"/>
              <a:t>ARTRALJİ</a:t>
            </a:r>
          </a:p>
          <a:p>
            <a:pPr algn="l"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2000" b="1" dirty="0"/>
              <a:t>SEPTİK ARTRİT</a:t>
            </a:r>
          </a:p>
          <a:p>
            <a:pPr algn="l"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2000" b="1" dirty="0"/>
              <a:t>POST STREPTOKOKSİK REAKTİF ARTRİT</a:t>
            </a:r>
          </a:p>
          <a:p>
            <a:pPr algn="l"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2000" b="1" dirty="0"/>
              <a:t>KOLLAGEN DOKU HASTALIKLARI</a:t>
            </a:r>
          </a:p>
          <a:p>
            <a:pPr lvl="1" algn="l">
              <a:buClr>
                <a:srgbClr val="FF0066"/>
              </a:buClr>
              <a:buFontTx/>
              <a:buChar char="•"/>
            </a:pPr>
            <a:r>
              <a:rPr lang="tr-TR" altLang="tr-TR" b="1" dirty="0"/>
              <a:t>JRA</a:t>
            </a:r>
          </a:p>
          <a:p>
            <a:pPr lvl="1" algn="l">
              <a:buClr>
                <a:srgbClr val="FF0066"/>
              </a:buClr>
              <a:buFontTx/>
              <a:buChar char="•"/>
            </a:pPr>
            <a:r>
              <a:rPr lang="tr-TR" altLang="tr-TR" b="1" dirty="0"/>
              <a:t>SLE, MİKST BAĞ DOKUSU HAST.</a:t>
            </a:r>
          </a:p>
          <a:p>
            <a:pPr lvl="1" algn="l">
              <a:buClr>
                <a:srgbClr val="FF0066"/>
              </a:buClr>
              <a:buFontTx/>
              <a:buChar char="•"/>
            </a:pPr>
            <a:r>
              <a:rPr lang="tr-TR" altLang="tr-TR" b="1" dirty="0"/>
              <a:t>FMF</a:t>
            </a:r>
          </a:p>
          <a:p>
            <a:pPr lvl="1" algn="l">
              <a:buClr>
                <a:srgbClr val="FF0066"/>
              </a:buClr>
              <a:buFontTx/>
              <a:buChar char="•"/>
            </a:pPr>
            <a:r>
              <a:rPr lang="tr-TR" altLang="tr-TR" b="1" dirty="0"/>
              <a:t>KAWASAKİ</a:t>
            </a:r>
          </a:p>
          <a:p>
            <a:pPr algn="l"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2000" b="1" dirty="0"/>
              <a:t>LÖSEMİ</a:t>
            </a:r>
          </a:p>
          <a:p>
            <a:pPr algn="l"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2000" b="1" dirty="0"/>
              <a:t>ORAK HÜCRELİ ANEMİ, HEMOGLOBİNOPATİ</a:t>
            </a:r>
          </a:p>
          <a:p>
            <a:pPr algn="l"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2000" b="1" dirty="0"/>
              <a:t>BÜYÜME AĞRILARI</a:t>
            </a:r>
            <a:endParaRPr lang="en-US" alt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712147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74" y="5654217"/>
            <a:ext cx="1101687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651358"/>
            <a:ext cx="1366090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BC290DC4-35C9-4928-AC6D-426A353E58B9}"/>
              </a:ext>
            </a:extLst>
          </p:cNvPr>
          <p:cNvSpPr txBox="1">
            <a:spLocks noChangeArrowheads="1"/>
          </p:cNvSpPr>
          <p:nvPr/>
        </p:nvSpPr>
        <p:spPr>
          <a:xfrm>
            <a:off x="352540" y="1645920"/>
            <a:ext cx="11666862" cy="3307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  <a:defRPr/>
            </a:pPr>
            <a:r>
              <a:rPr lang="tr-TR" altLang="tr-TR" sz="3000" dirty="0"/>
              <a:t>	</a:t>
            </a:r>
            <a:r>
              <a:rPr lang="tr-TR" altLang="tr-TR" dirty="0">
                <a:latin typeface="Arial Black" panose="020B0A04020102020204" pitchFamily="34" charset="0"/>
              </a:rPr>
              <a:t>						</a:t>
            </a:r>
            <a:r>
              <a:rPr lang="tr-TR" altLang="tr-TR" sz="33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PSRA	       	ARA</a:t>
            </a:r>
          </a:p>
          <a:p>
            <a:pPr algn="l">
              <a:buFontTx/>
              <a:buNone/>
              <a:defRPr/>
            </a:pPr>
            <a:r>
              <a:rPr lang="tr-TR" altLang="tr-TR" dirty="0">
                <a:solidFill>
                  <a:srgbClr val="0000FF"/>
                </a:solidFill>
                <a:latin typeface="Arial Black" panose="020B0A04020102020204" pitchFamily="34" charset="0"/>
              </a:rPr>
              <a:t>FARENJİT ÖYKÜSÜ</a:t>
            </a:r>
            <a:r>
              <a:rPr lang="tr-TR" altLang="tr-TR" dirty="0">
                <a:latin typeface="Arial Black" panose="020B0A04020102020204" pitchFamily="34" charset="0"/>
              </a:rPr>
              <a:t>		  	  	VAR			VAR</a:t>
            </a:r>
          </a:p>
          <a:p>
            <a:pPr algn="l">
              <a:buFontTx/>
              <a:buNone/>
              <a:defRPr/>
            </a:pPr>
            <a:r>
              <a:rPr lang="tr-TR" altLang="tr-TR" dirty="0">
                <a:solidFill>
                  <a:srgbClr val="0000FF"/>
                </a:solidFill>
                <a:latin typeface="Arial Black" panose="020B0A04020102020204" pitchFamily="34" charset="0"/>
              </a:rPr>
              <a:t>ARTRİTİN GELİŞME SÜRESİ</a:t>
            </a:r>
            <a:r>
              <a:rPr lang="tr-TR" altLang="tr-TR" dirty="0">
                <a:latin typeface="Arial Black" panose="020B0A04020102020204" pitchFamily="34" charset="0"/>
              </a:rPr>
              <a:t>	      	&lt; 2 HAFTA	     	2-3 HAFTA</a:t>
            </a:r>
          </a:p>
          <a:p>
            <a:pPr algn="l">
              <a:buFontTx/>
              <a:buNone/>
              <a:defRPr/>
            </a:pPr>
            <a:r>
              <a:rPr lang="tr-TR" altLang="tr-TR" dirty="0">
                <a:solidFill>
                  <a:srgbClr val="0000FF"/>
                </a:solidFill>
                <a:latin typeface="Arial Black" panose="020B0A04020102020204" pitchFamily="34" charset="0"/>
              </a:rPr>
              <a:t>ARTRİT GEZİCİ</a:t>
            </a:r>
            <a:r>
              <a:rPr lang="tr-TR" altLang="tr-TR" dirty="0">
                <a:latin typeface="Arial Black" panose="020B0A04020102020204" pitchFamily="34" charset="0"/>
              </a:rPr>
              <a:t>				 	HAYIR		EVET</a:t>
            </a:r>
          </a:p>
          <a:p>
            <a:pPr algn="l">
              <a:buFontTx/>
              <a:buNone/>
              <a:defRPr/>
            </a:pPr>
            <a:r>
              <a:rPr lang="tr-TR" altLang="tr-TR" dirty="0">
                <a:solidFill>
                  <a:srgbClr val="0000FF"/>
                </a:solidFill>
                <a:latin typeface="Arial Black" panose="020B0A04020102020204" pitchFamily="34" charset="0"/>
              </a:rPr>
              <a:t>KARDİT</a:t>
            </a:r>
            <a:r>
              <a:rPr lang="tr-TR" altLang="tr-TR" dirty="0">
                <a:latin typeface="Arial Black" panose="020B0A04020102020204" pitchFamily="34" charset="0"/>
              </a:rPr>
              <a:t>				  		% 6			% 50</a:t>
            </a:r>
          </a:p>
          <a:p>
            <a:pPr algn="l">
              <a:buFontTx/>
              <a:buNone/>
              <a:defRPr/>
            </a:pPr>
            <a:r>
              <a:rPr lang="tr-TR" altLang="tr-TR" dirty="0">
                <a:solidFill>
                  <a:srgbClr val="0000FF"/>
                </a:solidFill>
                <a:latin typeface="Arial Black" panose="020B0A04020102020204" pitchFamily="34" charset="0"/>
              </a:rPr>
              <a:t>SALİSİLATA YANIT</a:t>
            </a:r>
            <a:r>
              <a:rPr lang="tr-TR" altLang="tr-TR" dirty="0">
                <a:latin typeface="Arial Black" panose="020B0A04020102020204" pitchFamily="34" charset="0"/>
              </a:rPr>
              <a:t>			  	GEÇ		       	ÇOK İYİ</a:t>
            </a:r>
            <a:endParaRPr lang="en-US" altLang="tr-T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189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16" y="5630711"/>
            <a:ext cx="1280047" cy="603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651359"/>
            <a:ext cx="1366090" cy="582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" descr="Large confetti">
            <a:extLst>
              <a:ext uri="{FF2B5EF4-FFF2-40B4-BE49-F238E27FC236}">
                <a16:creationId xmlns:a16="http://schemas.microsoft.com/office/drawing/2014/main" id="{873A67A4-C903-46F3-A90D-F712B20AAD15}"/>
              </a:ext>
            </a:extLst>
          </p:cNvPr>
          <p:cNvSpPr txBox="1">
            <a:spLocks noChangeArrowheads="1"/>
          </p:cNvSpPr>
          <p:nvPr/>
        </p:nvSpPr>
        <p:spPr>
          <a:xfrm>
            <a:off x="8516038" y="2544896"/>
            <a:ext cx="3029637" cy="12917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tr-TR" altLang="tr-TR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BÜYÜME AĞRILARI</a:t>
            </a:r>
            <a:endParaRPr lang="en-US" altLang="tr-TR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58BC241F-A234-46CD-AA71-5BF4DD4BF024}"/>
              </a:ext>
            </a:extLst>
          </p:cNvPr>
          <p:cNvSpPr txBox="1">
            <a:spLocks noChangeArrowheads="1"/>
          </p:cNvSpPr>
          <p:nvPr/>
        </p:nvSpPr>
        <p:spPr>
          <a:xfrm>
            <a:off x="516546" y="1283302"/>
            <a:ext cx="8178993" cy="4258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buFontTx/>
              <a:buNone/>
            </a:pPr>
            <a:r>
              <a:rPr lang="tr-TR" altLang="tr-TR" sz="1900" b="1" dirty="0">
                <a:latin typeface="Arial Black" panose="020B0A04020102020204" pitchFamily="34" charset="0"/>
              </a:rPr>
              <a:t>İNSİDANS			% 4.2</a:t>
            </a:r>
          </a:p>
          <a:p>
            <a:pPr algn="l">
              <a:lnSpc>
                <a:spcPct val="120000"/>
              </a:lnSpc>
              <a:buFontTx/>
              <a:buNone/>
            </a:pPr>
            <a:r>
              <a:rPr lang="tr-TR" altLang="tr-TR" sz="1900" b="1" dirty="0">
                <a:latin typeface="Arial Black" panose="020B0A04020102020204" pitchFamily="34" charset="0"/>
              </a:rPr>
              <a:t>YAŞ				4-12 YIL</a:t>
            </a:r>
          </a:p>
          <a:p>
            <a:pPr algn="l">
              <a:lnSpc>
                <a:spcPct val="120000"/>
              </a:lnSpc>
              <a:buFontTx/>
              <a:buNone/>
            </a:pPr>
            <a:r>
              <a:rPr lang="tr-TR" altLang="tr-TR" sz="1900" b="1" dirty="0">
                <a:latin typeface="Arial Black" panose="020B0A04020102020204" pitchFamily="34" charset="0"/>
              </a:rPr>
              <a:t>AĞRI ÖYKÜSÜ		&lt; 3 AY</a:t>
            </a:r>
          </a:p>
          <a:p>
            <a:pPr algn="l">
              <a:lnSpc>
                <a:spcPct val="120000"/>
              </a:lnSpc>
              <a:buFontTx/>
              <a:buNone/>
            </a:pPr>
            <a:r>
              <a:rPr lang="tr-TR" altLang="tr-TR" sz="1900" b="1" dirty="0">
                <a:latin typeface="Arial Black" panose="020B0A04020102020204" pitchFamily="34" charset="0"/>
              </a:rPr>
              <a:t>AĞRI TİPİ			BİLATERAL, YAYGIN VEYA</a:t>
            </a:r>
          </a:p>
          <a:p>
            <a:pPr algn="l">
              <a:lnSpc>
                <a:spcPct val="120000"/>
              </a:lnSpc>
              <a:buFontTx/>
              <a:buNone/>
            </a:pPr>
            <a:r>
              <a:rPr lang="tr-TR" altLang="tr-TR" sz="1900" b="1" dirty="0">
                <a:latin typeface="Arial Black" panose="020B0A04020102020204" pitchFamily="34" charset="0"/>
              </a:rPr>
              <a:t>				KRAMP ŞEKLİNDE</a:t>
            </a:r>
          </a:p>
          <a:p>
            <a:pPr algn="l">
              <a:lnSpc>
                <a:spcPct val="120000"/>
              </a:lnSpc>
              <a:buFontTx/>
              <a:buNone/>
            </a:pPr>
            <a:r>
              <a:rPr lang="tr-TR" altLang="tr-TR" sz="1900" b="1" dirty="0">
                <a:latin typeface="Arial Black" panose="020B0A04020102020204" pitchFamily="34" charset="0"/>
              </a:rPr>
              <a:t>EKLEM BULGUSU 		YOK</a:t>
            </a:r>
          </a:p>
          <a:p>
            <a:pPr algn="l">
              <a:lnSpc>
                <a:spcPct val="120000"/>
              </a:lnSpc>
              <a:buFontTx/>
              <a:buNone/>
            </a:pPr>
            <a:r>
              <a:rPr lang="tr-TR" altLang="tr-TR" sz="1900" b="1" dirty="0">
                <a:latin typeface="Arial Black" panose="020B0A04020102020204" pitchFamily="34" charset="0"/>
              </a:rPr>
              <a:t>AĞRI ZAMANI			GENELLİKLE AKŞAM VE GECE</a:t>
            </a:r>
          </a:p>
          <a:p>
            <a:pPr algn="l">
              <a:lnSpc>
                <a:spcPct val="120000"/>
              </a:lnSpc>
              <a:buFontTx/>
              <a:buNone/>
            </a:pPr>
            <a:r>
              <a:rPr lang="tr-TR" altLang="tr-TR" sz="1900" b="1" dirty="0">
                <a:latin typeface="Arial Black" panose="020B0A04020102020204" pitchFamily="34" charset="0"/>
              </a:rPr>
              <a:t>FİZİK MUAYENE		BULGUSU YOK</a:t>
            </a:r>
          </a:p>
          <a:p>
            <a:pPr algn="l">
              <a:lnSpc>
                <a:spcPct val="120000"/>
              </a:lnSpc>
              <a:buFontTx/>
              <a:buNone/>
            </a:pPr>
            <a:r>
              <a:rPr lang="tr-TR" altLang="tr-TR" sz="1900" b="1" dirty="0">
                <a:latin typeface="Arial Black" panose="020B0A04020102020204" pitchFamily="34" charset="0"/>
              </a:rPr>
              <a:t>LABORATUAR		BULGUSU YOK</a:t>
            </a:r>
            <a:endParaRPr lang="en-US" altLang="tr-TR" sz="19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693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2" descr="Large confetti">
            <a:extLst>
              <a:ext uri="{FF2B5EF4-FFF2-40B4-BE49-F238E27FC236}">
                <a16:creationId xmlns:a16="http://schemas.microsoft.com/office/drawing/2014/main" id="{CC7B97BE-9F05-4FC8-8D3D-3C48A3740A10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1302252"/>
            <a:ext cx="7003967" cy="813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400" b="1" dirty="0">
                <a:solidFill>
                  <a:srgbClr val="FF0000"/>
                </a:solidFill>
                <a:latin typeface="Arial Black" panose="020B0A04020102020204" pitchFamily="34" charset="0"/>
              </a:rPr>
              <a:t>ROMATİZMAL KARDİT</a:t>
            </a:r>
            <a:endParaRPr lang="en-US" altLang="tr-TR" sz="3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CE5807F6-20B2-41E4-AD51-DEA762248DA1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2209800"/>
            <a:ext cx="6324600" cy="3352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4400" b="1" dirty="0"/>
              <a:t> ENDOKARD</a:t>
            </a:r>
          </a:p>
          <a:p>
            <a:pPr>
              <a:lnSpc>
                <a:spcPct val="13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4400" b="1" dirty="0"/>
              <a:t> MİYOKARD</a:t>
            </a:r>
          </a:p>
          <a:p>
            <a:pPr>
              <a:lnSpc>
                <a:spcPct val="13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4400" b="1" dirty="0"/>
              <a:t> PERİKARD</a:t>
            </a:r>
            <a:endParaRPr lang="en-US" altLang="tr-TR" sz="4400" b="1" dirty="0"/>
          </a:p>
        </p:txBody>
      </p:sp>
      <p:pic>
        <p:nvPicPr>
          <p:cNvPr id="20" name="Picture 5" descr="tara0003">
            <a:extLst>
              <a:ext uri="{FF2B5EF4-FFF2-40B4-BE49-F238E27FC236}">
                <a16:creationId xmlns:a16="http://schemas.microsoft.com/office/drawing/2014/main" id="{C55542A9-E7D5-4F58-9B8A-0C082F3BF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132" y="908072"/>
            <a:ext cx="2160192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508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790" y="5657177"/>
            <a:ext cx="1167788" cy="68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654217"/>
            <a:ext cx="1366090" cy="65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2" descr="Large confetti">
            <a:extLst>
              <a:ext uri="{FF2B5EF4-FFF2-40B4-BE49-F238E27FC236}">
                <a16:creationId xmlns:a16="http://schemas.microsoft.com/office/drawing/2014/main" id="{5ABA86C8-DA50-4754-8898-366DD0F2F8BE}"/>
              </a:ext>
            </a:extLst>
          </p:cNvPr>
          <p:cNvSpPr txBox="1">
            <a:spLocks noChangeArrowheads="1"/>
          </p:cNvSpPr>
          <p:nvPr/>
        </p:nvSpPr>
        <p:spPr>
          <a:xfrm>
            <a:off x="464821" y="2631967"/>
            <a:ext cx="549402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tr-TR" altLang="tr-TR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KARDİTTEN NE ZAMAN KUŞKU DUYULUR?</a:t>
            </a:r>
            <a:endParaRPr lang="en-US" altLang="tr-TR" sz="4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43FA4A2B-1360-4436-AF05-177E14BA1842}"/>
              </a:ext>
            </a:extLst>
          </p:cNvPr>
          <p:cNvSpPr txBox="1">
            <a:spLocks noChangeArrowheads="1"/>
          </p:cNvSpPr>
          <p:nvPr/>
        </p:nvSpPr>
        <p:spPr>
          <a:xfrm>
            <a:off x="5958841" y="1701614"/>
            <a:ext cx="595884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4000" b="1" dirty="0"/>
              <a:t> YENİ BİR ÜFÜRÜM</a:t>
            </a:r>
          </a:p>
          <a:p>
            <a:pPr algn="l">
              <a:lnSpc>
                <a:spcPct val="12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4000" b="1" dirty="0"/>
              <a:t> KARDİYOMEGALİ</a:t>
            </a:r>
          </a:p>
          <a:p>
            <a:pPr algn="l">
              <a:lnSpc>
                <a:spcPct val="12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4000" b="1" dirty="0"/>
              <a:t> KALP YETERSİZLİĞİ</a:t>
            </a:r>
          </a:p>
          <a:p>
            <a:pPr algn="l">
              <a:lnSpc>
                <a:spcPct val="12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4000" b="1" dirty="0"/>
              <a:t> FROTMAN</a:t>
            </a:r>
            <a:endParaRPr lang="en-US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4262316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790" y="5657177"/>
            <a:ext cx="1167788" cy="68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654217"/>
            <a:ext cx="1366090" cy="65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C8BE6154-7DD5-4EDC-8530-1ECE8647B3C8}"/>
              </a:ext>
            </a:extLst>
          </p:cNvPr>
          <p:cNvSpPr/>
          <p:nvPr/>
        </p:nvSpPr>
        <p:spPr>
          <a:xfrm>
            <a:off x="1935296" y="1854082"/>
            <a:ext cx="3808604" cy="2860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KARDİT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2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AŞİKAR KARDİT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2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SİNSİ KARDİT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2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SESSİZ KARDİT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(SUBKLİNİK)</a:t>
            </a:r>
          </a:p>
        </p:txBody>
      </p:sp>
      <p:pic>
        <p:nvPicPr>
          <p:cNvPr id="8194" name="Picture 2" descr="kalp ile ilgili görsel sonucu">
            <a:extLst>
              <a:ext uri="{FF2B5EF4-FFF2-40B4-BE49-F238E27FC236}">
                <a16:creationId xmlns:a16="http://schemas.microsoft.com/office/drawing/2014/main" id="{0C559718-F64F-45A6-B1F1-EEBB0C4A9C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6" r="20075"/>
          <a:stretch/>
        </p:blipFill>
        <p:spPr bwMode="auto">
          <a:xfrm>
            <a:off x="6462351" y="2054154"/>
            <a:ext cx="3476276" cy="26603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9765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2" descr="Large confetti">
            <a:extLst>
              <a:ext uri="{FF2B5EF4-FFF2-40B4-BE49-F238E27FC236}">
                <a16:creationId xmlns:a16="http://schemas.microsoft.com/office/drawing/2014/main" id="{FE08CE77-A771-4CB4-AA19-D93B005E5B46}"/>
              </a:ext>
            </a:extLst>
          </p:cNvPr>
          <p:cNvSpPr txBox="1">
            <a:spLocks noChangeArrowheads="1"/>
          </p:cNvSpPr>
          <p:nvPr/>
        </p:nvSpPr>
        <p:spPr>
          <a:xfrm>
            <a:off x="1258498" y="1533259"/>
            <a:ext cx="6429346" cy="8346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tr-TR" altLang="tr-TR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SESSİZ MİTRAL YETERSİZLİĞİ</a:t>
            </a:r>
            <a:endParaRPr lang="en-US" altLang="tr-TR" sz="4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446C5C8-0C06-4B29-AE09-6F9C63A4BCCF}"/>
              </a:ext>
            </a:extLst>
          </p:cNvPr>
          <p:cNvSpPr txBox="1">
            <a:spLocks noChangeArrowheads="1"/>
          </p:cNvSpPr>
          <p:nvPr/>
        </p:nvSpPr>
        <p:spPr>
          <a:xfrm>
            <a:off x="624840" y="2576416"/>
            <a:ext cx="7162800" cy="2619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4400" b="1" dirty="0"/>
              <a:t> ÜFÜRÜM 	: YOK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4400" b="1" dirty="0"/>
              <a:t> TANI 			: EKO</a:t>
            </a:r>
            <a:endParaRPr lang="en-US" altLang="tr-TR" sz="4400" b="1" dirty="0"/>
          </a:p>
        </p:txBody>
      </p:sp>
      <p:pic>
        <p:nvPicPr>
          <p:cNvPr id="20" name="Picture 4" descr="1388-inter-phot">
            <a:extLst>
              <a:ext uri="{FF2B5EF4-FFF2-40B4-BE49-F238E27FC236}">
                <a16:creationId xmlns:a16="http://schemas.microsoft.com/office/drawing/2014/main" id="{71407826-A2AE-4139-8635-A54C6CAA8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328" y="2576416"/>
            <a:ext cx="220980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114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2" descr="Large confetti">
            <a:extLst>
              <a:ext uri="{FF2B5EF4-FFF2-40B4-BE49-F238E27FC236}">
                <a16:creationId xmlns:a16="http://schemas.microsoft.com/office/drawing/2014/main" id="{0E33D1D9-5148-4970-92E8-E1B418B70B01}"/>
              </a:ext>
            </a:extLst>
          </p:cNvPr>
          <p:cNvSpPr txBox="1">
            <a:spLocks noChangeArrowheads="1"/>
          </p:cNvSpPr>
          <p:nvPr/>
        </p:nvSpPr>
        <p:spPr>
          <a:xfrm>
            <a:off x="6199188" y="2630564"/>
            <a:ext cx="5456658" cy="7984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400" b="1" dirty="0">
                <a:solidFill>
                  <a:srgbClr val="FF0000"/>
                </a:solidFill>
                <a:latin typeface="Arial Black" panose="020B0A04020102020204" pitchFamily="34" charset="0"/>
              </a:rPr>
              <a:t>SYDENHAM KORE</a:t>
            </a:r>
            <a:endParaRPr lang="en-US" altLang="tr-TR" sz="3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2D21FE19-4808-45B9-AE57-2F0E4C172A9E}"/>
              </a:ext>
            </a:extLst>
          </p:cNvPr>
          <p:cNvSpPr txBox="1">
            <a:spLocks noChangeArrowheads="1"/>
          </p:cNvSpPr>
          <p:nvPr/>
        </p:nvSpPr>
        <p:spPr>
          <a:xfrm>
            <a:off x="764295" y="1283302"/>
            <a:ext cx="7086600" cy="3980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3000" b="1" dirty="0"/>
              <a:t> % 10 –15</a:t>
            </a:r>
          </a:p>
          <a:p>
            <a:pPr algn="l">
              <a:lnSpc>
                <a:spcPct val="13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3000" b="1" dirty="0"/>
              <a:t> GEÇ ORTAYA ÇIKAR ( 3 AY)</a:t>
            </a:r>
          </a:p>
          <a:p>
            <a:pPr algn="l">
              <a:lnSpc>
                <a:spcPct val="13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3000" b="1" dirty="0"/>
              <a:t> BAŞKA MAJÖR BULGU</a:t>
            </a:r>
          </a:p>
          <a:p>
            <a:pPr algn="l">
              <a:lnSpc>
                <a:spcPct val="13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3000" b="1" dirty="0"/>
              <a:t> MİNÖR BULGU</a:t>
            </a:r>
          </a:p>
          <a:p>
            <a:pPr algn="l">
              <a:lnSpc>
                <a:spcPct val="13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3000" b="1" dirty="0"/>
              <a:t> DESTEKLEYİCİ BULGU OLMAYABİLİR</a:t>
            </a:r>
            <a:endParaRPr lang="en-US" altLang="tr-TR" sz="3000" b="1" dirty="0"/>
          </a:p>
        </p:txBody>
      </p:sp>
    </p:spTree>
    <p:extLst>
      <p:ext uri="{BB962C8B-B14F-4D97-AF65-F5344CB8AC3E}">
        <p14:creationId xmlns:p14="http://schemas.microsoft.com/office/powerpoint/2010/main" val="122426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604" y="5657177"/>
            <a:ext cx="1139957" cy="71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654217"/>
            <a:ext cx="136609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 descr="Large confetti">
            <a:extLst>
              <a:ext uri="{FF2B5EF4-FFF2-40B4-BE49-F238E27FC236}">
                <a16:creationId xmlns:a16="http://schemas.microsoft.com/office/drawing/2014/main" id="{117D5498-0AFA-404F-BDA3-CCB964EEB484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1226856"/>
            <a:ext cx="7772400" cy="7718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ÜSY ENFEKSİYONLARI</a:t>
            </a:r>
            <a:endParaRPr lang="en-US" altLang="tr-TR" sz="4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4B746F7-2B46-4DD8-9656-65CC888282DE}"/>
              </a:ext>
            </a:extLst>
          </p:cNvPr>
          <p:cNvSpPr txBox="1">
            <a:spLocks noChangeArrowheads="1"/>
          </p:cNvSpPr>
          <p:nvPr/>
        </p:nvSpPr>
        <p:spPr>
          <a:xfrm>
            <a:off x="1153844" y="2242879"/>
            <a:ext cx="10381141" cy="2621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tr-TR" altLang="tr-TR" sz="3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LİTERATÜR		 	SIDAL VE ARK.</a:t>
            </a:r>
          </a:p>
          <a:p>
            <a:pPr>
              <a:buFontTx/>
              <a:buNone/>
              <a:defRPr/>
            </a:pPr>
            <a:endParaRPr lang="tr-TR" altLang="tr-TR" b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buFontTx/>
              <a:buNone/>
              <a:defRPr/>
            </a:pPr>
            <a:r>
              <a:rPr lang="tr-TR" altLang="tr-TR" dirty="0"/>
              <a:t>	</a:t>
            </a:r>
            <a:r>
              <a:rPr lang="tr-TR" altLang="tr-TR" b="1" dirty="0"/>
              <a:t>% 85 VİRAL					% 81.5 VİRAL</a:t>
            </a:r>
          </a:p>
          <a:p>
            <a:pPr algn="l">
              <a:buFontTx/>
              <a:buNone/>
              <a:defRPr/>
            </a:pPr>
            <a:r>
              <a:rPr lang="tr-TR" altLang="tr-TR" b="1" dirty="0"/>
              <a:t>	% 15 STREPTOKOK				% 18.5 BAKTERİYEL</a:t>
            </a:r>
          </a:p>
          <a:p>
            <a:pPr>
              <a:buFontTx/>
              <a:buNone/>
              <a:defRPr/>
            </a:pPr>
            <a:r>
              <a:rPr lang="tr-TR" altLang="tr-TR" b="1" dirty="0"/>
              <a:t>						            STREPTOKOK</a:t>
            </a:r>
            <a:endParaRPr lang="en-US" altLang="tr-TR" b="1" dirty="0"/>
          </a:p>
        </p:txBody>
      </p:sp>
      <p:pic>
        <p:nvPicPr>
          <p:cNvPr id="14" name="Picture 4" descr="77-812758411">
            <a:extLst>
              <a:ext uri="{FF2B5EF4-FFF2-40B4-BE49-F238E27FC236}">
                <a16:creationId xmlns:a16="http://schemas.microsoft.com/office/drawing/2014/main" id="{D772A1F3-53E7-4066-99C5-85FD1F379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19551"/>
            <a:ext cx="2286000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097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A560749E-0FF9-43CF-97D8-C00243D452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581913"/>
              </p:ext>
            </p:extLst>
          </p:nvPr>
        </p:nvGraphicFramePr>
        <p:xfrm>
          <a:off x="4843201" y="1402080"/>
          <a:ext cx="2505597" cy="383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Photo Editor Photo" r:id="rId9" imgW="1343212" imgH="2057143" progId="MSPhotoEd.3">
                  <p:embed/>
                </p:oleObj>
              </mc:Choice>
              <mc:Fallback>
                <p:oleObj name="Photo Editor Photo" r:id="rId9" imgW="1343212" imgH="2057143" progId="MSPhotoEd.3">
                  <p:embed/>
                  <p:pic>
                    <p:nvPicPr>
                      <p:cNvPr id="18434" name="Object 2">
                        <a:extLst>
                          <a:ext uri="{FF2B5EF4-FFF2-40B4-BE49-F238E27FC236}">
                            <a16:creationId xmlns:a16="http://schemas.microsoft.com/office/drawing/2014/main" id="{CADFAF11-BDF3-4857-B146-D291135AEE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3201" y="1402080"/>
                        <a:ext cx="2505597" cy="383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330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18A248F1-515E-4BDA-8B92-B1BB263DCB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739948"/>
              </p:ext>
            </p:extLst>
          </p:nvPr>
        </p:nvGraphicFramePr>
        <p:xfrm>
          <a:off x="3228874" y="1500775"/>
          <a:ext cx="5318760" cy="3583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" name="Photo Editor Photo" r:id="rId9" imgW="1895238" imgH="1276190" progId="MSPhotoEd.3">
                  <p:embed/>
                </p:oleObj>
              </mc:Choice>
              <mc:Fallback>
                <p:oleObj name="Photo Editor Photo" r:id="rId9" imgW="1895238" imgH="1276190" progId="MSPhotoEd.3">
                  <p:embed/>
                  <p:pic>
                    <p:nvPicPr>
                      <p:cNvPr id="19458" name="Object 2">
                        <a:extLst>
                          <a:ext uri="{FF2B5EF4-FFF2-40B4-BE49-F238E27FC236}">
                            <a16:creationId xmlns:a16="http://schemas.microsoft.com/office/drawing/2014/main" id="{1A36A071-F572-44B6-ABBE-261E221969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874" y="1500775"/>
                        <a:ext cx="5318760" cy="35831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9751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 descr="Large confetti">
            <a:extLst>
              <a:ext uri="{FF2B5EF4-FFF2-40B4-BE49-F238E27FC236}">
                <a16:creationId xmlns:a16="http://schemas.microsoft.com/office/drawing/2014/main" id="{B04F5482-D4C1-4168-85DD-79F33FF75670}"/>
              </a:ext>
            </a:extLst>
          </p:cNvPr>
          <p:cNvSpPr txBox="1">
            <a:spLocks noChangeArrowheads="1"/>
          </p:cNvSpPr>
          <p:nvPr/>
        </p:nvSpPr>
        <p:spPr>
          <a:xfrm>
            <a:off x="3069908" y="1412578"/>
            <a:ext cx="4724400" cy="6346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5500" b="1" dirty="0">
                <a:solidFill>
                  <a:srgbClr val="FF0000"/>
                </a:solidFill>
                <a:latin typeface="Arial Black" panose="020B0A04020102020204" pitchFamily="34" charset="0"/>
              </a:rPr>
              <a:t>MİNÖR BULGULAR</a:t>
            </a:r>
            <a:endParaRPr lang="en-US" altLang="tr-TR" sz="55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F7ABD03F-5252-4CB6-9242-DB4304328CE9}"/>
              </a:ext>
            </a:extLst>
          </p:cNvPr>
          <p:cNvSpPr txBox="1">
            <a:spLocks noChangeArrowheads="1"/>
          </p:cNvSpPr>
          <p:nvPr/>
        </p:nvSpPr>
        <p:spPr>
          <a:xfrm>
            <a:off x="2077215" y="2290064"/>
            <a:ext cx="3810000" cy="2978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  <a:defRPr/>
            </a:pPr>
            <a:r>
              <a:rPr lang="tr-TR" altLang="tr-TR" sz="35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KLİNİK</a:t>
            </a:r>
          </a:p>
          <a:p>
            <a:pPr algn="l">
              <a:buFontTx/>
              <a:buNone/>
              <a:defRPr/>
            </a:pPr>
            <a:endParaRPr lang="tr-TR" altLang="tr-TR" sz="3500" b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buClr>
                <a:srgbClr val="FF0066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3500" b="1" dirty="0"/>
              <a:t>ATEŞ</a:t>
            </a:r>
          </a:p>
          <a:p>
            <a:pPr algn="l">
              <a:buClr>
                <a:srgbClr val="FF0066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3500" b="1" dirty="0"/>
              <a:t>ARTRALJİ</a:t>
            </a:r>
            <a:endParaRPr lang="en-US" altLang="tr-TR" sz="3500" b="1" dirty="0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8E59AF8F-D6A2-45CB-A39B-22DAA2FAAD1A}"/>
              </a:ext>
            </a:extLst>
          </p:cNvPr>
          <p:cNvSpPr txBox="1">
            <a:spLocks noChangeArrowheads="1"/>
          </p:cNvSpPr>
          <p:nvPr/>
        </p:nvSpPr>
        <p:spPr>
          <a:xfrm>
            <a:off x="5887215" y="2095582"/>
            <a:ext cx="5105400" cy="33098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tr-TR" altLang="tr-TR" sz="34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LABORATUVAR</a:t>
            </a:r>
          </a:p>
          <a:p>
            <a:pPr>
              <a:buFontTx/>
              <a:buNone/>
              <a:defRPr/>
            </a:pPr>
            <a:endParaRPr lang="tr-TR" altLang="tr-TR" sz="3400" b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FF0066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3400" b="1" dirty="0"/>
              <a:t>AKUT FAZ REAKTANLARI</a:t>
            </a:r>
          </a:p>
          <a:p>
            <a:pPr lvl="1">
              <a:buClr>
                <a:srgbClr val="FF0066"/>
              </a:buClr>
              <a:buFontTx/>
              <a:buChar char="•"/>
              <a:defRPr/>
            </a:pPr>
            <a:r>
              <a:rPr lang="tr-TR" altLang="tr-TR" sz="3400" b="1" dirty="0"/>
              <a:t>CRP (+)</a:t>
            </a:r>
          </a:p>
          <a:p>
            <a:pPr lvl="1">
              <a:buClr>
                <a:srgbClr val="FF0066"/>
              </a:buClr>
              <a:buFontTx/>
              <a:buChar char="•"/>
              <a:defRPr/>
            </a:pPr>
            <a:r>
              <a:rPr lang="tr-TR" altLang="tr-TR" sz="3400" b="1" dirty="0"/>
              <a:t>SEDİMENTASYON </a:t>
            </a:r>
            <a:r>
              <a:rPr lang="tr-TR" altLang="tr-TR" sz="3400" b="1" dirty="0">
                <a:sym typeface="Symbol" panose="05050102010706020507" pitchFamily="18" charset="2"/>
              </a:rPr>
              <a:t></a:t>
            </a:r>
          </a:p>
          <a:p>
            <a:pPr>
              <a:buClr>
                <a:srgbClr val="FF0066"/>
              </a:buClr>
              <a:buFont typeface="Wingdings" panose="05000000000000000000" pitchFamily="2" charset="2"/>
              <a:buChar char="Ø"/>
              <a:defRPr/>
            </a:pPr>
            <a:r>
              <a:rPr lang="tr-TR" altLang="tr-TR" sz="3400" b="1" dirty="0"/>
              <a:t>PR UZAMASI</a:t>
            </a:r>
            <a:endParaRPr lang="en-US" altLang="tr-TR" sz="3400" b="1" dirty="0"/>
          </a:p>
        </p:txBody>
      </p:sp>
    </p:spTree>
    <p:extLst>
      <p:ext uri="{BB962C8B-B14F-4D97-AF65-F5344CB8AC3E}">
        <p14:creationId xmlns:p14="http://schemas.microsoft.com/office/powerpoint/2010/main" val="1822930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 descr="Large confetti">
            <a:extLst>
              <a:ext uri="{FF2B5EF4-FFF2-40B4-BE49-F238E27FC236}">
                <a16:creationId xmlns:a16="http://schemas.microsoft.com/office/drawing/2014/main" id="{837D46E6-BDFA-4CC8-8954-54AB65836608}"/>
              </a:ext>
            </a:extLst>
          </p:cNvPr>
          <p:cNvSpPr txBox="1">
            <a:spLocks noChangeArrowheads="1"/>
          </p:cNvSpPr>
          <p:nvPr/>
        </p:nvSpPr>
        <p:spPr>
          <a:xfrm>
            <a:off x="361127" y="1193515"/>
            <a:ext cx="6736164" cy="807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DESTEKLEYİCİ BULGULAR</a:t>
            </a:r>
            <a:endParaRPr lang="en-US" altLang="tr-TR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2A54CA8A-D023-400E-8A44-66D84A531CC4}"/>
              </a:ext>
            </a:extLst>
          </p:cNvPr>
          <p:cNvSpPr txBox="1">
            <a:spLocks noChangeArrowheads="1"/>
          </p:cNvSpPr>
          <p:nvPr/>
        </p:nvSpPr>
        <p:spPr>
          <a:xfrm>
            <a:off x="924696" y="2001235"/>
            <a:ext cx="6847704" cy="342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4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3000" b="1" dirty="0"/>
              <a:t>BOĞAZ KÜLTÜRÜ (+)</a:t>
            </a:r>
          </a:p>
          <a:p>
            <a:pPr algn="l">
              <a:lnSpc>
                <a:spcPct val="14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3000" b="1" dirty="0"/>
              <a:t>STREPTOKOK ANTİJEN TESTLERİ (+)</a:t>
            </a:r>
          </a:p>
          <a:p>
            <a:pPr algn="l">
              <a:lnSpc>
                <a:spcPct val="14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3000" b="1" dirty="0"/>
              <a:t>STREPTOKOK ANTİKOR TİTRESİ </a:t>
            </a:r>
            <a:r>
              <a:rPr lang="tr-TR" altLang="tr-TR" sz="3000" b="1" dirty="0">
                <a:sym typeface="Symbol" panose="05050102010706020507" pitchFamily="18" charset="2"/>
              </a:rPr>
              <a:t></a:t>
            </a:r>
          </a:p>
          <a:p>
            <a:pPr algn="l">
              <a:lnSpc>
                <a:spcPct val="14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endParaRPr lang="tr-TR" altLang="tr-TR" sz="3000" b="1" dirty="0">
              <a:sym typeface="Symbol" panose="05050102010706020507" pitchFamily="18" charset="2"/>
            </a:endParaRPr>
          </a:p>
          <a:p>
            <a:pPr algn="l">
              <a:lnSpc>
                <a:spcPct val="14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3000" b="1" dirty="0"/>
              <a:t>GEÇİRİLMİŞ KIZIL (WHO KRİTERLERİ)</a:t>
            </a:r>
            <a:endParaRPr lang="en-US" altLang="tr-TR" sz="3000" b="1" dirty="0"/>
          </a:p>
        </p:txBody>
      </p:sp>
      <p:pic>
        <p:nvPicPr>
          <p:cNvPr id="14" name="Picture 6" descr="pe02716_">
            <a:extLst>
              <a:ext uri="{FF2B5EF4-FFF2-40B4-BE49-F238E27FC236}">
                <a16:creationId xmlns:a16="http://schemas.microsoft.com/office/drawing/2014/main" id="{66E598B7-5E19-42AA-A0F3-0B69F19C0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691" y="2001235"/>
            <a:ext cx="3027073" cy="285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054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 descr="Large confetti">
            <a:extLst>
              <a:ext uri="{FF2B5EF4-FFF2-40B4-BE49-F238E27FC236}">
                <a16:creationId xmlns:a16="http://schemas.microsoft.com/office/drawing/2014/main" id="{E72F0012-AC1C-483E-9D10-8FBACEB1AA19}"/>
              </a:ext>
            </a:extLst>
          </p:cNvPr>
          <p:cNvSpPr txBox="1">
            <a:spLocks noChangeArrowheads="1"/>
          </p:cNvSpPr>
          <p:nvPr/>
        </p:nvSpPr>
        <p:spPr>
          <a:xfrm>
            <a:off x="1914339" y="1333450"/>
            <a:ext cx="7947830" cy="14066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altLang="tr-TR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STREPTOKOK ANTİKOR TESTLERİ</a:t>
            </a:r>
          </a:p>
          <a:p>
            <a:pPr algn="l"/>
            <a:endParaRPr lang="tr-TR" altLang="tr-TR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l"/>
            <a:r>
              <a:rPr lang="tr-TR" altLang="tr-TR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ANTİ – STREPTOLİZİN O (ASO)</a:t>
            </a:r>
            <a:endParaRPr lang="en-US" altLang="tr-TR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2B96CC33-C557-40C0-9A52-477B76F8A3E2}"/>
              </a:ext>
            </a:extLst>
          </p:cNvPr>
          <p:cNvSpPr txBox="1">
            <a:spLocks noChangeArrowheads="1"/>
          </p:cNvSpPr>
          <p:nvPr/>
        </p:nvSpPr>
        <p:spPr>
          <a:xfrm>
            <a:off x="2874935" y="2790220"/>
            <a:ext cx="6442129" cy="2397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</a:pPr>
            <a:r>
              <a:rPr lang="tr-TR" altLang="tr-TR" b="1" dirty="0"/>
              <a:t>ANTİ – STREPTOKİNAZ</a:t>
            </a:r>
          </a:p>
          <a:p>
            <a:pPr algn="l">
              <a:buFontTx/>
              <a:buNone/>
            </a:pPr>
            <a:r>
              <a:rPr lang="tr-TR" altLang="tr-TR" b="1" dirty="0"/>
              <a:t>ANTİ – HİYALURİNİDAZ</a:t>
            </a:r>
          </a:p>
          <a:p>
            <a:pPr algn="l">
              <a:buFontTx/>
              <a:buNone/>
            </a:pPr>
            <a:r>
              <a:rPr lang="tr-TR" altLang="tr-TR" b="1" dirty="0"/>
              <a:t>ANTİ – DEOKSİRİBONÜKLEAZ B</a:t>
            </a:r>
          </a:p>
          <a:p>
            <a:pPr algn="l">
              <a:buFontTx/>
              <a:buNone/>
            </a:pPr>
            <a:r>
              <a:rPr lang="tr-TR" altLang="tr-TR" b="1" dirty="0"/>
              <a:t>ANTİ – NİKOTİNAMİD ADENİN DİNÜKLEOTİNAZ</a:t>
            </a:r>
          </a:p>
          <a:p>
            <a:pPr algn="l">
              <a:buFontTx/>
              <a:buNone/>
            </a:pPr>
            <a:r>
              <a:rPr lang="tr-TR" altLang="tr-TR" b="1" dirty="0"/>
              <a:t>ANTİ – A KARBONHİDRAT </a:t>
            </a:r>
          </a:p>
          <a:p>
            <a:pPr algn="l">
              <a:buFontTx/>
              <a:buNone/>
            </a:pPr>
            <a:endParaRPr lang="tr-TR" alt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3130316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2" descr="Large confetti">
            <a:extLst>
              <a:ext uri="{FF2B5EF4-FFF2-40B4-BE49-F238E27FC236}">
                <a16:creationId xmlns:a16="http://schemas.microsoft.com/office/drawing/2014/main" id="{C573795A-D0BA-40E9-BEEA-E0E86AA3657B}"/>
              </a:ext>
            </a:extLst>
          </p:cNvPr>
          <p:cNvSpPr txBox="1">
            <a:spLocks noChangeArrowheads="1"/>
          </p:cNvSpPr>
          <p:nvPr/>
        </p:nvSpPr>
        <p:spPr>
          <a:xfrm>
            <a:off x="3609874" y="1283302"/>
            <a:ext cx="4556760" cy="4853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5500" b="1" dirty="0">
                <a:solidFill>
                  <a:srgbClr val="FF0000"/>
                </a:solidFill>
                <a:latin typeface="Arial Black" panose="020B0A04020102020204" pitchFamily="34" charset="0"/>
              </a:rPr>
              <a:t>JONES KRİTERLERİ</a:t>
            </a:r>
            <a:endParaRPr lang="en-US" altLang="tr-TR" sz="55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57247C0-187B-4D94-A678-EDFC56DDD781}"/>
              </a:ext>
            </a:extLst>
          </p:cNvPr>
          <p:cNvSpPr txBox="1">
            <a:spLocks noChangeArrowheads="1"/>
          </p:cNvSpPr>
          <p:nvPr/>
        </p:nvSpPr>
        <p:spPr>
          <a:xfrm>
            <a:off x="1195908" y="1816262"/>
            <a:ext cx="10297013" cy="3416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  <a:defRPr/>
            </a:pPr>
            <a:r>
              <a:rPr lang="tr-TR" altLang="tr-TR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abic Typesetting" panose="03020402040406030203" pitchFamily="66" charset="-78"/>
              </a:rPr>
              <a:t>İLK ATAK TANISI			YİNELENEN ATAK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tr-TR" altLang="tr-TR" b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abic Typesetting" panose="03020402040406030203" pitchFamily="66" charset="-7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tr-TR" altLang="tr-TR" b="1" dirty="0">
                <a:latin typeface="Arial Black" panose="020B0A04020102020204" pitchFamily="34" charset="0"/>
                <a:cs typeface="Arabic Typesetting" panose="03020402040406030203" pitchFamily="66" charset="-78"/>
              </a:rPr>
              <a:t>2 MAJÖR					1 MAJÖR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tr-TR" altLang="tr-TR" b="1" dirty="0">
              <a:latin typeface="Arial Black" panose="020B0A04020102020204" pitchFamily="34" charset="0"/>
              <a:cs typeface="Arabic Typesetting" panose="03020402040406030203" pitchFamily="66" charset="-7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tr-TR" altLang="tr-TR" b="1" dirty="0">
                <a:latin typeface="Arial Black" panose="020B0A04020102020204" pitchFamily="34" charset="0"/>
                <a:cs typeface="Arabic Typesetting" panose="03020402040406030203" pitchFamily="66" charset="-78"/>
              </a:rPr>
              <a:t>veya		    				veya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tr-TR" altLang="tr-TR" b="1" dirty="0">
              <a:latin typeface="Arial Black" panose="020B0A04020102020204" pitchFamily="34" charset="0"/>
              <a:cs typeface="Arabic Typesetting" panose="03020402040406030203" pitchFamily="66" charset="-7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tr-TR" altLang="tr-TR" b="1" dirty="0">
                <a:latin typeface="Arial Black" panose="020B0A04020102020204" pitchFamily="34" charset="0"/>
                <a:cs typeface="Arabic Typesetting" panose="03020402040406030203" pitchFamily="66" charset="-78"/>
              </a:rPr>
              <a:t>1 MAJÖR  </a:t>
            </a:r>
            <a:r>
              <a:rPr lang="tr-TR" altLang="tr-TR" sz="3400" b="1" dirty="0">
                <a:latin typeface="Arial Black" panose="020B0A04020102020204" pitchFamily="34" charset="0"/>
                <a:cs typeface="Arabic Typesetting" panose="03020402040406030203" pitchFamily="66" charset="-78"/>
              </a:rPr>
              <a:t>+</a:t>
            </a:r>
            <a:r>
              <a:rPr lang="tr-TR" altLang="tr-TR" b="1" dirty="0">
                <a:latin typeface="Arial Black" panose="020B0A04020102020204" pitchFamily="34" charset="0"/>
                <a:cs typeface="Arabic Typesetting" panose="03020402040406030203" pitchFamily="66" charset="-78"/>
              </a:rPr>
              <a:t>  2 MİNÖR		2 MİNÖR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tr-TR" altLang="tr-TR" b="1" dirty="0">
              <a:latin typeface="Arial Black" panose="020B0A04020102020204" pitchFamily="34" charset="0"/>
              <a:cs typeface="Arabic Typesetting" panose="03020402040406030203" pitchFamily="66" charset="-7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tr-TR" alt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abic Typesetting" panose="03020402040406030203" pitchFamily="66" charset="-78"/>
              </a:rPr>
              <a:t>DESTEKLEYİCİ BULGU		 DESTEKLEYİCİ BULGU</a:t>
            </a:r>
            <a:endParaRPr lang="en-US" altLang="tr-TR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abic Typesetting" panose="03020402040406030203" pitchFamily="66" charset="-78"/>
            </a:endParaRPr>
          </a:p>
        </p:txBody>
      </p:sp>
      <p:pic>
        <p:nvPicPr>
          <p:cNvPr id="20" name="Picture 4" descr="med5">
            <a:extLst>
              <a:ext uri="{FF2B5EF4-FFF2-40B4-BE49-F238E27FC236}">
                <a16:creationId xmlns:a16="http://schemas.microsoft.com/office/drawing/2014/main" id="{C61ABC91-9D90-4ED2-8A64-0CF1AEC764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231" y="127602"/>
            <a:ext cx="15621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546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2" descr="Large confetti">
            <a:extLst>
              <a:ext uri="{FF2B5EF4-FFF2-40B4-BE49-F238E27FC236}">
                <a16:creationId xmlns:a16="http://schemas.microsoft.com/office/drawing/2014/main" id="{C573795A-D0BA-40E9-BEEA-E0E86AA3657B}"/>
              </a:ext>
            </a:extLst>
          </p:cNvPr>
          <p:cNvSpPr txBox="1">
            <a:spLocks noChangeArrowheads="1"/>
          </p:cNvSpPr>
          <p:nvPr/>
        </p:nvSpPr>
        <p:spPr>
          <a:xfrm>
            <a:off x="3609874" y="1348244"/>
            <a:ext cx="4556760" cy="6651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5500" b="1" dirty="0">
                <a:solidFill>
                  <a:srgbClr val="FF0000"/>
                </a:solidFill>
                <a:latin typeface="Arial Black" panose="020B0A04020102020204" pitchFamily="34" charset="0"/>
              </a:rPr>
              <a:t>WHO KRİTERLERİ</a:t>
            </a:r>
            <a:endParaRPr lang="en-US" altLang="tr-TR" sz="55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57247C0-187B-4D94-A678-EDFC56DDD781}"/>
              </a:ext>
            </a:extLst>
          </p:cNvPr>
          <p:cNvSpPr txBox="1">
            <a:spLocks noChangeArrowheads="1"/>
          </p:cNvSpPr>
          <p:nvPr/>
        </p:nvSpPr>
        <p:spPr>
          <a:xfrm>
            <a:off x="1663547" y="2189942"/>
            <a:ext cx="9584675" cy="3113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tr-TR" altLang="tr-TR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İLK ATAK TANISI			YİNELENEN ATAK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tr-TR" altLang="tr-TR" b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tr-TR" altLang="tr-TR" b="1" dirty="0">
                <a:latin typeface="Arial Black" panose="020B0A04020102020204" pitchFamily="34" charset="0"/>
              </a:rPr>
              <a:t>JONES KRİTERLERİ			2 MİNÖR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tr-TR" altLang="tr-TR" b="1" dirty="0">
                <a:latin typeface="Arial Black" panose="020B0A04020102020204" pitchFamily="34" charset="0"/>
              </a:rPr>
              <a:t>         GİBİ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tr-TR" altLang="tr-TR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				 	 	</a:t>
            </a:r>
            <a:r>
              <a:rPr lang="tr-TR" alt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DESTEKLEYİCİ BULGU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tr-TR" altLang="tr-TR" b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tr-TR" altLang="tr-TR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					</a:t>
            </a:r>
            <a:r>
              <a:rPr lang="tr-TR" altLang="tr-TR" b="1" dirty="0">
                <a:latin typeface="Arial Black" panose="020B0A04020102020204" pitchFamily="34" charset="0"/>
              </a:rPr>
              <a:t> 	(KIZIL DAHİL)</a:t>
            </a:r>
            <a:endParaRPr lang="en-US" altLang="tr-TR" b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706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2" descr="Large confetti">
            <a:extLst>
              <a:ext uri="{FF2B5EF4-FFF2-40B4-BE49-F238E27FC236}">
                <a16:creationId xmlns:a16="http://schemas.microsoft.com/office/drawing/2014/main" id="{C573795A-D0BA-40E9-BEEA-E0E86AA3657B}"/>
              </a:ext>
            </a:extLst>
          </p:cNvPr>
          <p:cNvSpPr txBox="1">
            <a:spLocks noChangeArrowheads="1"/>
          </p:cNvSpPr>
          <p:nvPr/>
        </p:nvSpPr>
        <p:spPr>
          <a:xfrm>
            <a:off x="526973" y="1352673"/>
            <a:ext cx="11138053" cy="12889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altLang="tr-TR" sz="39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tr-TR" altLang="tr-TR" sz="13600" b="1" dirty="0">
                <a:solidFill>
                  <a:srgbClr val="FF0000"/>
                </a:solidFill>
                <a:latin typeface="Arial Black" panose="020B0A04020102020204" pitchFamily="34" charset="0"/>
              </a:rPr>
              <a:t>SON GÜNCELLEME 2015</a:t>
            </a:r>
          </a:p>
          <a:p>
            <a:endParaRPr lang="tr-TR" altLang="tr-TR" sz="1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tr-TR" altLang="tr-TR" sz="9200" b="1" dirty="0">
                <a:latin typeface="Arial Black" panose="020B0A04020102020204" pitchFamily="34" charset="0"/>
              </a:rPr>
              <a:t>ORTA Ve YÜKSEK RİSKLİ ÜLKELERDE (&gt; 2/100 00 İNSİDANS)</a:t>
            </a:r>
          </a:p>
          <a:p>
            <a:endParaRPr lang="en-US" altLang="tr-TR" sz="5500" b="1" dirty="0">
              <a:solidFill>
                <a:srgbClr val="FF0000"/>
              </a:solidFill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57247C0-187B-4D94-A678-EDFC56DDD781}"/>
              </a:ext>
            </a:extLst>
          </p:cNvPr>
          <p:cNvSpPr txBox="1">
            <a:spLocks noChangeArrowheads="1"/>
          </p:cNvSpPr>
          <p:nvPr/>
        </p:nvSpPr>
        <p:spPr>
          <a:xfrm>
            <a:off x="967502" y="2684515"/>
            <a:ext cx="10753826" cy="2820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tr-TR" altLang="tr-TR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İLK ATAK TANISI			  	  YİNELENEN ATAK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tr-TR" altLang="tr-TR" b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2200" b="1" dirty="0">
                <a:latin typeface="Arial Black" panose="020B0A04020102020204" pitchFamily="34" charset="0"/>
              </a:rPr>
              <a:t>JONES KRİTERLERİ				   3 MİNÖR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2200" b="1" dirty="0">
                <a:latin typeface="Arial Black" panose="020B0A04020102020204" pitchFamily="34" charset="0"/>
              </a:rPr>
              <a:t>SESSİZ KARDİT MAJÖR BULGU	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r-TR" altLang="tr-TR" sz="2200" b="1" dirty="0">
                <a:latin typeface="Arial Black" panose="020B0A04020102020204" pitchFamily="34" charset="0"/>
              </a:rPr>
              <a:t>POLİARTRARJİ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tr-TR" altLang="tr-TR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			 	 	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tr-TR" alt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DESTEKLEYİCİ BULGU		            DESTEKLEYİCİ BULGU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tr-TR" altLang="tr-TR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				 	 	</a:t>
            </a:r>
            <a:endParaRPr lang="tr-TR" altLang="tr-TR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tr-TR" altLang="tr-TR" b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tr-TR" altLang="tr-TR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					</a:t>
            </a:r>
            <a:r>
              <a:rPr lang="tr-TR" altLang="tr-TR" b="1" dirty="0">
                <a:latin typeface="Arial Black" panose="020B0A04020102020204" pitchFamily="34" charset="0"/>
              </a:rPr>
              <a:t> 	</a:t>
            </a:r>
            <a:endParaRPr lang="en-US" altLang="tr-TR" b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66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2" descr="Large confetti">
            <a:extLst>
              <a:ext uri="{FF2B5EF4-FFF2-40B4-BE49-F238E27FC236}">
                <a16:creationId xmlns:a16="http://schemas.microsoft.com/office/drawing/2014/main" id="{840A2644-91A2-4EEA-BA70-F59674E496C4}"/>
              </a:ext>
            </a:extLst>
          </p:cNvPr>
          <p:cNvSpPr txBox="1">
            <a:spLocks noChangeArrowheads="1"/>
          </p:cNvSpPr>
          <p:nvPr/>
        </p:nvSpPr>
        <p:spPr>
          <a:xfrm>
            <a:off x="721894" y="1604226"/>
            <a:ext cx="10332720" cy="6623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DESTEKLEYİCİ BULGU ARANMAYAN DURUMLAR</a:t>
            </a:r>
            <a:endParaRPr lang="en-US" altLang="tr-TR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FEC6E756-BA1A-4BBD-88B6-55D50190A1FF}"/>
              </a:ext>
            </a:extLst>
          </p:cNvPr>
          <p:cNvSpPr txBox="1">
            <a:spLocks noChangeArrowheads="1"/>
          </p:cNvSpPr>
          <p:nvPr/>
        </p:nvSpPr>
        <p:spPr>
          <a:xfrm>
            <a:off x="2289482" y="2587481"/>
            <a:ext cx="513588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>
              <a:lnSpc>
                <a:spcPct val="130000"/>
              </a:lnSpc>
              <a:buFontTx/>
              <a:buAutoNum type="arabicPeriod"/>
            </a:pPr>
            <a:r>
              <a:rPr lang="tr-TR" altLang="tr-TR" sz="4800" dirty="0"/>
              <a:t>KORE</a:t>
            </a:r>
          </a:p>
          <a:p>
            <a:pPr marL="609600" indent="-609600" algn="l">
              <a:lnSpc>
                <a:spcPct val="130000"/>
              </a:lnSpc>
              <a:buFontTx/>
              <a:buAutoNum type="arabicPeriod"/>
            </a:pPr>
            <a:r>
              <a:rPr lang="tr-TR" altLang="tr-TR" sz="4800" dirty="0"/>
              <a:t>SİNSİ KARDİT</a:t>
            </a:r>
            <a:endParaRPr lang="en-US" altLang="tr-TR" sz="4800" dirty="0"/>
          </a:p>
        </p:txBody>
      </p:sp>
      <p:pic>
        <p:nvPicPr>
          <p:cNvPr id="20" name="Picture 4" descr="pe01682_">
            <a:extLst>
              <a:ext uri="{FF2B5EF4-FFF2-40B4-BE49-F238E27FC236}">
                <a16:creationId xmlns:a16="http://schemas.microsoft.com/office/drawing/2014/main" id="{855926E3-CDCE-4533-AF13-A008BE25A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3602">
            <a:off x="7980491" y="2547548"/>
            <a:ext cx="2376470" cy="232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701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 descr="Large confetti">
            <a:extLst>
              <a:ext uri="{FF2B5EF4-FFF2-40B4-BE49-F238E27FC236}">
                <a16:creationId xmlns:a16="http://schemas.microsoft.com/office/drawing/2014/main" id="{AB67A714-A4CF-4EC8-9393-CE9AD9342C1B}"/>
              </a:ext>
            </a:extLst>
          </p:cNvPr>
          <p:cNvSpPr txBox="1">
            <a:spLocks noChangeArrowheads="1"/>
          </p:cNvSpPr>
          <p:nvPr/>
        </p:nvSpPr>
        <p:spPr>
          <a:xfrm>
            <a:off x="1007972" y="1511424"/>
            <a:ext cx="4880282" cy="85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altLang="tr-TR" sz="3800" b="1" dirty="0">
                <a:solidFill>
                  <a:srgbClr val="FF0000"/>
                </a:solidFill>
                <a:latin typeface="Arial Black" panose="020B0A04020102020204" pitchFamily="34" charset="0"/>
              </a:rPr>
              <a:t>ARA TEDAVİSİ</a:t>
            </a:r>
            <a:endParaRPr lang="en-US" altLang="tr-TR" sz="3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2471735D-1391-4AFD-95E1-1B4EA9B37CC5}"/>
              </a:ext>
            </a:extLst>
          </p:cNvPr>
          <p:cNvSpPr txBox="1">
            <a:spLocks noChangeArrowheads="1"/>
          </p:cNvSpPr>
          <p:nvPr/>
        </p:nvSpPr>
        <p:spPr>
          <a:xfrm>
            <a:off x="670560" y="2504283"/>
            <a:ext cx="6385560" cy="288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4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3600" b="1" dirty="0"/>
              <a:t> ANTİBİYOTİK TEDAVİSİ</a:t>
            </a:r>
          </a:p>
          <a:p>
            <a:pPr algn="l">
              <a:lnSpc>
                <a:spcPct val="14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3600" b="1" dirty="0"/>
              <a:t> ANTİENFLAMATUVAR TEDAVİ</a:t>
            </a:r>
          </a:p>
          <a:p>
            <a:pPr algn="l">
              <a:lnSpc>
                <a:spcPct val="14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3600" b="1" dirty="0"/>
              <a:t> AKTİVİTE KISITLAMASI</a:t>
            </a:r>
            <a:endParaRPr lang="en-US" altLang="tr-TR" sz="3600" b="1" dirty="0"/>
          </a:p>
        </p:txBody>
      </p:sp>
      <p:pic>
        <p:nvPicPr>
          <p:cNvPr id="14" name="Picture 4" descr="tn_drugs">
            <a:extLst>
              <a:ext uri="{FF2B5EF4-FFF2-40B4-BE49-F238E27FC236}">
                <a16:creationId xmlns:a16="http://schemas.microsoft.com/office/drawing/2014/main" id="{22E2A2AB-F220-45DA-8D0D-2FE9CE5FC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908" y="2207014"/>
            <a:ext cx="3258628" cy="244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17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880" y="5728771"/>
            <a:ext cx="1056445" cy="611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728771"/>
            <a:ext cx="1366090" cy="58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3">
            <a:extLst>
              <a:ext uri="{FF2B5EF4-FFF2-40B4-BE49-F238E27FC236}">
                <a16:creationId xmlns:a16="http://schemas.microsoft.com/office/drawing/2014/main" id="{EF1AAC27-9311-4C3B-9988-556FDE21BC90}"/>
              </a:ext>
            </a:extLst>
          </p:cNvPr>
          <p:cNvSpPr txBox="1">
            <a:spLocks noChangeArrowheads="1"/>
          </p:cNvSpPr>
          <p:nvPr/>
        </p:nvSpPr>
        <p:spPr>
          <a:xfrm>
            <a:off x="173254" y="1700879"/>
            <a:ext cx="11430000" cy="3840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  <a:defRPr/>
            </a:pPr>
            <a:r>
              <a:rPr lang="tr-TR" altLang="tr-TR" sz="28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tr-TR" altLang="tr-TR" sz="28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 GRUBU STREPTOKOK 			VİRAL</a:t>
            </a:r>
          </a:p>
          <a:p>
            <a:pPr>
              <a:buFontTx/>
              <a:buNone/>
              <a:defRPr/>
            </a:pPr>
            <a:endParaRPr lang="tr-TR" altLang="tr-TR" sz="2800" b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buFontTx/>
              <a:buNone/>
              <a:defRPr/>
            </a:pPr>
            <a:r>
              <a:rPr lang="tr-TR" altLang="tr-TR" sz="2800" b="1" dirty="0"/>
              <a:t>	ATEŞ					          			ATEŞ</a:t>
            </a:r>
          </a:p>
          <a:p>
            <a:pPr algn="l">
              <a:buFontTx/>
              <a:buNone/>
              <a:defRPr/>
            </a:pPr>
            <a:r>
              <a:rPr lang="tr-TR" altLang="tr-TR" sz="2800" b="1" dirty="0"/>
              <a:t>	BOĞAZ AĞRISI						NEZLE</a:t>
            </a:r>
          </a:p>
          <a:p>
            <a:pPr algn="l">
              <a:buFontTx/>
              <a:buNone/>
              <a:defRPr/>
            </a:pPr>
            <a:r>
              <a:rPr lang="tr-TR" altLang="tr-TR" sz="2800" b="1" dirty="0"/>
              <a:t>	LENF ADENOPATİ						SES KISIKLIĞI</a:t>
            </a:r>
          </a:p>
          <a:p>
            <a:pPr algn="l">
              <a:buFontTx/>
              <a:buNone/>
              <a:defRPr/>
            </a:pPr>
            <a:r>
              <a:rPr lang="tr-TR" altLang="tr-TR" sz="2800" b="1" dirty="0"/>
              <a:t>									ÖKSÜRÜK</a:t>
            </a:r>
          </a:p>
          <a:p>
            <a:pPr algn="l">
              <a:buFontTx/>
              <a:buNone/>
              <a:defRPr/>
            </a:pPr>
            <a:r>
              <a:rPr lang="tr-TR" altLang="tr-TR" sz="2800" b="1" dirty="0"/>
              <a:t>        		      		         BOĞAZ KÜLTÜRÜ</a:t>
            </a:r>
          </a:p>
          <a:p>
            <a:pPr>
              <a:buFontTx/>
              <a:buNone/>
              <a:defRPr/>
            </a:pPr>
            <a:endParaRPr lang="en-US" alt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255020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2" descr="Large confetti">
            <a:extLst>
              <a:ext uri="{FF2B5EF4-FFF2-40B4-BE49-F238E27FC236}">
                <a16:creationId xmlns:a16="http://schemas.microsoft.com/office/drawing/2014/main" id="{C573795A-D0BA-40E9-BEEA-E0E86AA3657B}"/>
              </a:ext>
            </a:extLst>
          </p:cNvPr>
          <p:cNvSpPr txBox="1">
            <a:spLocks noChangeArrowheads="1"/>
          </p:cNvSpPr>
          <p:nvPr/>
        </p:nvSpPr>
        <p:spPr>
          <a:xfrm>
            <a:off x="2346593" y="1483831"/>
            <a:ext cx="6676221" cy="665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400" b="1" dirty="0">
                <a:solidFill>
                  <a:srgbClr val="FF0000"/>
                </a:solidFill>
                <a:latin typeface="Arial Black" panose="020B0A04020102020204" pitchFamily="34" charset="0"/>
              </a:rPr>
              <a:t>ANTİBİYOTİK TEDAVİSİ</a:t>
            </a:r>
            <a:endParaRPr lang="en-US" altLang="tr-TR" sz="3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57247C0-187B-4D94-A678-EDFC56DDD781}"/>
              </a:ext>
            </a:extLst>
          </p:cNvPr>
          <p:cNvSpPr txBox="1">
            <a:spLocks noChangeArrowheads="1"/>
          </p:cNvSpPr>
          <p:nvPr/>
        </p:nvSpPr>
        <p:spPr>
          <a:xfrm>
            <a:off x="1420802" y="2336097"/>
            <a:ext cx="8505396" cy="2799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tr-TR" altLang="tr-TR" sz="3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PENİSİLİN</a:t>
            </a:r>
          </a:p>
          <a:p>
            <a:pPr algn="l">
              <a:buFontTx/>
              <a:buNone/>
              <a:defRPr/>
            </a:pPr>
            <a:r>
              <a:rPr lang="tr-TR" altLang="tr-TR" sz="3000" b="1" dirty="0"/>
              <a:t>- BENZATİN PENİSİLİN   			1 200 000 Ü İ.M</a:t>
            </a:r>
          </a:p>
          <a:p>
            <a:pPr algn="l">
              <a:buFontTx/>
              <a:buNone/>
              <a:defRPr/>
            </a:pPr>
            <a:r>
              <a:rPr lang="tr-TR" altLang="tr-TR" sz="3000" b="1" dirty="0"/>
              <a:t>- PENİSİLİN V		    		250 mg X 4 doz</a:t>
            </a:r>
          </a:p>
          <a:p>
            <a:pPr algn="l">
              <a:buFontTx/>
              <a:buNone/>
              <a:defRPr/>
            </a:pPr>
            <a:endParaRPr lang="tr-TR" altLang="tr-TR" sz="3000" b="1" dirty="0"/>
          </a:p>
          <a:p>
            <a:pPr algn="l">
              <a:buFontTx/>
              <a:buNone/>
              <a:defRPr/>
            </a:pPr>
            <a:r>
              <a:rPr lang="tr-TR" altLang="tr-TR" sz="3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ERİTROMİSİN			 	40 mg/kg/gün</a:t>
            </a:r>
            <a:endParaRPr lang="en-US" altLang="tr-TR" sz="3000" b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" name="Picture 4" descr="med5">
            <a:extLst>
              <a:ext uri="{FF2B5EF4-FFF2-40B4-BE49-F238E27FC236}">
                <a16:creationId xmlns:a16="http://schemas.microsoft.com/office/drawing/2014/main" id="{C61ABC91-9D90-4ED2-8A64-0CF1AEC764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602" y="328131"/>
            <a:ext cx="15621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588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 descr="Large confetti">
            <a:extLst>
              <a:ext uri="{FF2B5EF4-FFF2-40B4-BE49-F238E27FC236}">
                <a16:creationId xmlns:a16="http://schemas.microsoft.com/office/drawing/2014/main" id="{A51E4D5D-D391-49BE-908C-CC2A2F8266E1}"/>
              </a:ext>
            </a:extLst>
          </p:cNvPr>
          <p:cNvSpPr txBox="1">
            <a:spLocks noChangeArrowheads="1"/>
          </p:cNvSpPr>
          <p:nvPr/>
        </p:nvSpPr>
        <p:spPr>
          <a:xfrm>
            <a:off x="1012724" y="894646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ANTİENFLAMATUVAR TEDAVİ</a:t>
            </a:r>
            <a:endParaRPr lang="tr-TR" altLang="tr-TR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5B3799A-DF09-4303-9A1E-93CC232269B5}"/>
              </a:ext>
            </a:extLst>
          </p:cNvPr>
          <p:cNvSpPr txBox="1">
            <a:spLocks noChangeArrowheads="1"/>
          </p:cNvSpPr>
          <p:nvPr/>
        </p:nvSpPr>
        <p:spPr>
          <a:xfrm>
            <a:off x="2335798" y="2263353"/>
            <a:ext cx="4213124" cy="2636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3000" b="1" dirty="0"/>
              <a:t>ASPİRİN</a:t>
            </a:r>
          </a:p>
          <a:p>
            <a:pPr algn="l"/>
            <a:r>
              <a:rPr lang="tr-TR" altLang="tr-TR" sz="3000" b="1" dirty="0"/>
              <a:t>(ARTRİT)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tr-TR" altLang="tr-TR" sz="3000" b="1" dirty="0"/>
          </a:p>
          <a:p>
            <a:pPr marL="342900" indent="-342900" algn="l"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3000" b="1" dirty="0"/>
              <a:t>KORTİKOSTEROİD</a:t>
            </a:r>
          </a:p>
          <a:p>
            <a:pPr algn="l"/>
            <a:r>
              <a:rPr lang="tr-TR" altLang="tr-TR" sz="3000" b="1" dirty="0"/>
              <a:t>(KARDİT)</a:t>
            </a:r>
          </a:p>
        </p:txBody>
      </p:sp>
      <p:pic>
        <p:nvPicPr>
          <p:cNvPr id="14" name="Picture 5" descr="image001">
            <a:extLst>
              <a:ext uri="{FF2B5EF4-FFF2-40B4-BE49-F238E27FC236}">
                <a16:creationId xmlns:a16="http://schemas.microsoft.com/office/drawing/2014/main" id="{E14DE874-837C-4DA1-A9A9-AC005F016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786" y="2243341"/>
            <a:ext cx="2828490" cy="285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12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 descr="Large confetti">
            <a:extLst>
              <a:ext uri="{FF2B5EF4-FFF2-40B4-BE49-F238E27FC236}">
                <a16:creationId xmlns:a16="http://schemas.microsoft.com/office/drawing/2014/main" id="{CA5E7426-20F0-4CC3-B49B-612BE7D9CB48}"/>
              </a:ext>
            </a:extLst>
          </p:cNvPr>
          <p:cNvSpPr txBox="1">
            <a:spLocks noChangeArrowheads="1"/>
          </p:cNvSpPr>
          <p:nvPr/>
        </p:nvSpPr>
        <p:spPr>
          <a:xfrm>
            <a:off x="187008" y="2654783"/>
            <a:ext cx="5908992" cy="18500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2700" b="1" dirty="0">
                <a:solidFill>
                  <a:srgbClr val="FF0000"/>
                </a:solidFill>
                <a:latin typeface="Arial Black" panose="020B0A04020102020204" pitchFamily="34" charset="0"/>
              </a:rPr>
              <a:t>ANTİENFLAMATUVAR TEDAVİ</a:t>
            </a:r>
          </a:p>
          <a:p>
            <a:br>
              <a:rPr lang="tr-TR" altLang="tr-TR" sz="3000" b="1" dirty="0">
                <a:solidFill>
                  <a:srgbClr val="990033"/>
                </a:solidFill>
              </a:rPr>
            </a:br>
            <a:r>
              <a:rPr lang="tr-TR" altLang="tr-TR" sz="3500" b="1" dirty="0">
                <a:solidFill>
                  <a:schemeClr val="hlink"/>
                </a:solidFill>
                <a:latin typeface="Arial Black" panose="020B0A04020102020204" pitchFamily="34" charset="0"/>
              </a:rPr>
              <a:t>ARTRİT </a:t>
            </a:r>
            <a:endParaRPr lang="tr-TR" altLang="tr-TR" sz="3500" b="1" dirty="0">
              <a:latin typeface="Arial Black" panose="020B0A040201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ED0BF42B-72F9-4A35-A7AF-DDB47EDF7951}"/>
              </a:ext>
            </a:extLst>
          </p:cNvPr>
          <p:cNvSpPr txBox="1">
            <a:spLocks noChangeArrowheads="1"/>
          </p:cNvSpPr>
          <p:nvPr/>
        </p:nvSpPr>
        <p:spPr>
          <a:xfrm>
            <a:off x="5989315" y="1721058"/>
            <a:ext cx="5798733" cy="3416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  <a:defRPr/>
            </a:pPr>
            <a:r>
              <a:rPr lang="tr-TR" altLang="tr-TR" sz="3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ASPİRİN</a:t>
            </a:r>
          </a:p>
          <a:p>
            <a:pPr algn="l">
              <a:lnSpc>
                <a:spcPct val="130000"/>
              </a:lnSpc>
              <a:buFontTx/>
              <a:buNone/>
              <a:defRPr/>
            </a:pPr>
            <a:r>
              <a:rPr lang="tr-TR" altLang="tr-TR" sz="3000" b="1" dirty="0"/>
              <a:t>90-100 mg/kg/gün 4 doz   3 hafta</a:t>
            </a:r>
          </a:p>
          <a:p>
            <a:pPr algn="l">
              <a:lnSpc>
                <a:spcPct val="130000"/>
              </a:lnSpc>
              <a:buFontTx/>
              <a:buNone/>
              <a:defRPr/>
            </a:pPr>
            <a:r>
              <a:rPr lang="tr-TR" altLang="tr-TR" sz="3000" b="1" dirty="0"/>
              <a:t>60-70 mg/kg/gün 4 doz    3 hafta</a:t>
            </a:r>
          </a:p>
          <a:p>
            <a:pPr algn="l">
              <a:lnSpc>
                <a:spcPct val="130000"/>
              </a:lnSpc>
              <a:buFontTx/>
              <a:buNone/>
              <a:defRPr/>
            </a:pPr>
            <a:r>
              <a:rPr lang="tr-TR" altLang="tr-TR" sz="3000" b="1" dirty="0" err="1"/>
              <a:t>Maks</a:t>
            </a:r>
            <a:r>
              <a:rPr lang="tr-TR" altLang="tr-TR" sz="3000" b="1" dirty="0"/>
              <a:t>. Doz 3-3.5 g/gün</a:t>
            </a:r>
          </a:p>
          <a:p>
            <a:pPr algn="l">
              <a:lnSpc>
                <a:spcPct val="130000"/>
              </a:lnSpc>
              <a:buFontTx/>
              <a:buNone/>
              <a:defRPr/>
            </a:pPr>
            <a:r>
              <a:rPr lang="tr-TR" altLang="tr-TR" sz="3000" b="1" dirty="0"/>
              <a:t>Serum salisilat düzeyi 15-25 mg/dl</a:t>
            </a:r>
          </a:p>
        </p:txBody>
      </p:sp>
    </p:spTree>
    <p:extLst>
      <p:ext uri="{BB962C8B-B14F-4D97-AF65-F5344CB8AC3E}">
        <p14:creationId xmlns:p14="http://schemas.microsoft.com/office/powerpoint/2010/main" val="1188398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" descr="Large confetti">
            <a:extLst>
              <a:ext uri="{FF2B5EF4-FFF2-40B4-BE49-F238E27FC236}">
                <a16:creationId xmlns:a16="http://schemas.microsoft.com/office/drawing/2014/main" id="{7B1D3B94-7A4F-4347-BF1D-E40AA517BC32}"/>
              </a:ext>
            </a:extLst>
          </p:cNvPr>
          <p:cNvSpPr txBox="1">
            <a:spLocks noChangeArrowheads="1"/>
          </p:cNvSpPr>
          <p:nvPr/>
        </p:nvSpPr>
        <p:spPr>
          <a:xfrm>
            <a:off x="7227065" y="2494726"/>
            <a:ext cx="4748913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ANTİENFLAMATUVAR TEDAVİ</a:t>
            </a:r>
          </a:p>
          <a:p>
            <a:br>
              <a:rPr lang="tr-TR" altLang="tr-TR" sz="4000" b="1" dirty="0">
                <a:solidFill>
                  <a:srgbClr val="990033"/>
                </a:solidFill>
              </a:rPr>
            </a:br>
            <a:r>
              <a:rPr lang="tr-TR" altLang="tr-TR" sz="4500" b="1" dirty="0">
                <a:solidFill>
                  <a:schemeClr val="hlink"/>
                </a:solidFill>
                <a:latin typeface="Arial Black" panose="020B0A04020102020204" pitchFamily="34" charset="0"/>
              </a:rPr>
              <a:t>KARDİT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4139CDC-67CA-431D-B4ED-3BAA9E7A6776}"/>
              </a:ext>
            </a:extLst>
          </p:cNvPr>
          <p:cNvSpPr txBox="1">
            <a:spLocks noChangeArrowheads="1"/>
          </p:cNvSpPr>
          <p:nvPr/>
        </p:nvSpPr>
        <p:spPr>
          <a:xfrm>
            <a:off x="323069" y="1752600"/>
            <a:ext cx="72390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  <a:defRPr/>
            </a:pPr>
            <a:r>
              <a:rPr lang="tr-TR" altLang="tr-TR" sz="3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PREDNİSOLON</a:t>
            </a:r>
            <a:endParaRPr lang="tr-TR" altLang="tr-TR" sz="3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buFontTx/>
              <a:buNone/>
              <a:defRPr/>
            </a:pPr>
            <a:r>
              <a:rPr lang="tr-TR" altLang="tr-TR" sz="3000" b="1" dirty="0"/>
              <a:t>  2 mg/kg/gün			2 doz 3 hafta</a:t>
            </a:r>
          </a:p>
          <a:p>
            <a:pPr algn="l">
              <a:buFontTx/>
              <a:buNone/>
              <a:defRPr/>
            </a:pPr>
            <a:r>
              <a:rPr lang="tr-TR" altLang="tr-TR" sz="3000" b="1" dirty="0"/>
              <a:t>  Azaltılır				 	3 hafta</a:t>
            </a:r>
          </a:p>
          <a:p>
            <a:pPr algn="l">
              <a:buFontTx/>
              <a:buNone/>
              <a:defRPr/>
            </a:pPr>
            <a:endParaRPr lang="tr-TR" altLang="tr-TR" sz="3000" b="1" dirty="0"/>
          </a:p>
          <a:p>
            <a:pPr algn="l">
              <a:buFontTx/>
              <a:buNone/>
              <a:defRPr/>
            </a:pPr>
            <a:r>
              <a:rPr lang="tr-TR" altLang="tr-TR" sz="3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ASPİRİN</a:t>
            </a:r>
            <a:endParaRPr lang="tr-TR" altLang="tr-TR" sz="3000" b="1" dirty="0">
              <a:solidFill>
                <a:srgbClr val="FF9933"/>
              </a:solidFill>
            </a:endParaRPr>
          </a:p>
          <a:p>
            <a:pPr algn="l">
              <a:buFontTx/>
              <a:buNone/>
              <a:defRPr/>
            </a:pPr>
            <a:r>
              <a:rPr lang="tr-TR" altLang="tr-TR" sz="3000" b="1" dirty="0"/>
              <a:t>  90-100 mg/kg/gün 4 doz 3 hafta</a:t>
            </a:r>
          </a:p>
        </p:txBody>
      </p:sp>
    </p:spTree>
    <p:extLst>
      <p:ext uri="{BB962C8B-B14F-4D97-AF65-F5344CB8AC3E}">
        <p14:creationId xmlns:p14="http://schemas.microsoft.com/office/powerpoint/2010/main" val="2020705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2" descr="Large confetti">
            <a:extLst>
              <a:ext uri="{FF2B5EF4-FFF2-40B4-BE49-F238E27FC236}">
                <a16:creationId xmlns:a16="http://schemas.microsoft.com/office/drawing/2014/main" id="{20126758-4F4F-4187-B389-E8CFE2C9D386}"/>
              </a:ext>
            </a:extLst>
          </p:cNvPr>
          <p:cNvSpPr txBox="1">
            <a:spLocks noChangeArrowheads="1"/>
          </p:cNvSpPr>
          <p:nvPr/>
        </p:nvSpPr>
        <p:spPr>
          <a:xfrm>
            <a:off x="173441" y="1354485"/>
            <a:ext cx="4725483" cy="841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5000" b="1" dirty="0">
                <a:solidFill>
                  <a:srgbClr val="FF0000"/>
                </a:solidFill>
                <a:latin typeface="Arial Black" panose="020B0A04020102020204" pitchFamily="34" charset="0"/>
              </a:rPr>
              <a:t>KORE TEDAVİSİ</a:t>
            </a:r>
            <a:endParaRPr lang="en-US" altLang="tr-TR" sz="5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13A32D03-E6BF-4E86-8059-9EC38E474003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2438400"/>
            <a:ext cx="8458200" cy="3103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3000" dirty="0"/>
              <a:t> </a:t>
            </a:r>
            <a:r>
              <a:rPr lang="tr-TR" altLang="tr-TR" sz="3000" b="1" dirty="0"/>
              <a:t> VALPROAT 			10-20 mg/kg/gün</a:t>
            </a:r>
          </a:p>
          <a:p>
            <a:pPr algn="l">
              <a:buClr>
                <a:srgbClr val="FF0066"/>
              </a:buClr>
              <a:buFont typeface="Wingdings" panose="05000000000000000000" pitchFamily="2" charset="2"/>
              <a:buNone/>
            </a:pPr>
            <a:r>
              <a:rPr lang="tr-TR" altLang="tr-TR" sz="3000" b="1" dirty="0"/>
              <a:t>     (</a:t>
            </a:r>
            <a:r>
              <a:rPr lang="tr-TR" altLang="tr-TR" sz="3000" b="1" dirty="0" err="1"/>
              <a:t>Depakin</a:t>
            </a:r>
            <a:r>
              <a:rPr lang="tr-TR" altLang="tr-TR" sz="3000" b="1" dirty="0"/>
              <a:t>)</a:t>
            </a:r>
          </a:p>
          <a:p>
            <a:pPr algn="l">
              <a:buClr>
                <a:srgbClr val="FF0066"/>
              </a:buClr>
              <a:buFont typeface="Wingdings" panose="05000000000000000000" pitchFamily="2" charset="2"/>
              <a:buNone/>
            </a:pPr>
            <a:endParaRPr lang="tr-TR" altLang="tr-TR" sz="3000" b="1" dirty="0"/>
          </a:p>
          <a:p>
            <a:pPr algn="l"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3000" b="1" dirty="0"/>
              <a:t> HALOPERİDOL 			0.5-2.5 mg/doz  3 doz</a:t>
            </a:r>
          </a:p>
          <a:p>
            <a:pPr algn="l">
              <a:buClr>
                <a:srgbClr val="FF0066"/>
              </a:buClr>
            </a:pPr>
            <a:r>
              <a:rPr lang="tr-TR" altLang="tr-TR" sz="3000" b="1" dirty="0"/>
              <a:t>     </a:t>
            </a:r>
            <a:r>
              <a:rPr lang="en-US" altLang="tr-TR" sz="3000" b="1" dirty="0"/>
              <a:t>(</a:t>
            </a:r>
            <a:r>
              <a:rPr lang="en-US" altLang="tr-TR" sz="3000" b="1" dirty="0" err="1"/>
              <a:t>Nörodol</a:t>
            </a:r>
            <a:r>
              <a:rPr lang="en-US" altLang="tr-TR" sz="3000" b="1" dirty="0"/>
              <a:t>)</a:t>
            </a:r>
          </a:p>
          <a:p>
            <a:pPr>
              <a:buClr>
                <a:srgbClr val="FF0066"/>
              </a:buClr>
              <a:buFont typeface="Wingdings" panose="05000000000000000000" pitchFamily="2" charset="2"/>
              <a:buNone/>
            </a:pPr>
            <a:endParaRPr lang="en-US" altLang="tr-TR" b="1" dirty="0"/>
          </a:p>
          <a:p>
            <a:pPr>
              <a:buClr>
                <a:srgbClr val="FF0066"/>
              </a:buClr>
              <a:buFont typeface="Wingdings" panose="05000000000000000000" pitchFamily="2" charset="2"/>
              <a:buNone/>
            </a:pPr>
            <a:endParaRPr lang="en-US" altLang="tr-TR" b="1" dirty="0"/>
          </a:p>
          <a:p>
            <a:pPr>
              <a:buClr>
                <a:srgbClr val="FF0066"/>
              </a:buClr>
              <a:buFont typeface="Wingdings" panose="05000000000000000000" pitchFamily="2" charset="2"/>
              <a:buNone/>
            </a:pPr>
            <a:endParaRPr lang="en-US" altLang="tr-TR" b="1" dirty="0"/>
          </a:p>
          <a:p>
            <a:pPr>
              <a:buClr>
                <a:srgbClr val="FF0066"/>
              </a:buClr>
              <a:buFont typeface="Wingdings" panose="05000000000000000000" pitchFamily="2" charset="2"/>
              <a:buNone/>
            </a:pPr>
            <a:endParaRPr lang="en-US" altLang="tr-TR" b="1" dirty="0"/>
          </a:p>
          <a:p>
            <a:pPr>
              <a:buClr>
                <a:srgbClr val="FF0066"/>
              </a:buClr>
              <a:buFont typeface="Wingdings" panose="05000000000000000000" pitchFamily="2" charset="2"/>
              <a:buNone/>
            </a:pPr>
            <a:endParaRPr lang="en-US" altLang="tr-TR" b="1" dirty="0"/>
          </a:p>
          <a:p>
            <a:pPr>
              <a:buClr>
                <a:srgbClr val="FF0066"/>
              </a:buClr>
              <a:buFont typeface="Wingdings" panose="05000000000000000000" pitchFamily="2" charset="2"/>
              <a:buNone/>
            </a:pPr>
            <a:endParaRPr lang="en-US" altLang="tr-TR" b="1" dirty="0"/>
          </a:p>
          <a:p>
            <a:pPr>
              <a:buClr>
                <a:srgbClr val="FF0066"/>
              </a:buClr>
              <a:buFont typeface="Wingdings" panose="05000000000000000000" pitchFamily="2" charset="2"/>
              <a:buNone/>
            </a:pPr>
            <a:endParaRPr lang="en-US" altLang="tr-TR" b="1" dirty="0"/>
          </a:p>
          <a:p>
            <a:pPr>
              <a:buClr>
                <a:srgbClr val="FF0066"/>
              </a:buClr>
              <a:buFont typeface="Wingdings" panose="05000000000000000000" pitchFamily="2" charset="2"/>
              <a:buNone/>
            </a:pPr>
            <a:endParaRPr lang="en-US" altLang="tr-TR" b="1" dirty="0"/>
          </a:p>
          <a:p>
            <a:pPr>
              <a:buClr>
                <a:srgbClr val="FF0066"/>
              </a:buClr>
              <a:buFont typeface="Wingdings" panose="05000000000000000000" pitchFamily="2" charset="2"/>
              <a:buNone/>
            </a:pPr>
            <a:endParaRPr lang="en-US" altLang="tr-TR" b="1" dirty="0"/>
          </a:p>
          <a:p>
            <a:pPr>
              <a:buClr>
                <a:srgbClr val="FF0066"/>
              </a:buClr>
              <a:buFont typeface="Wingdings" panose="05000000000000000000" pitchFamily="2" charset="2"/>
              <a:buNone/>
            </a:pPr>
            <a:endParaRPr lang="en-US" altLang="tr-TR" b="1" dirty="0"/>
          </a:p>
          <a:p>
            <a:pPr>
              <a:buClr>
                <a:srgbClr val="FF0066"/>
              </a:buClr>
              <a:buFont typeface="Wingdings" panose="05000000000000000000" pitchFamily="2" charset="2"/>
              <a:buNone/>
            </a:pPr>
            <a:endParaRPr lang="en-US" altLang="tr-TR" b="1" dirty="0"/>
          </a:p>
          <a:p>
            <a:pPr>
              <a:buClr>
                <a:srgbClr val="FF0066"/>
              </a:buClr>
              <a:buFont typeface="Wingdings" panose="05000000000000000000" pitchFamily="2" charset="2"/>
              <a:buNone/>
            </a:pPr>
            <a:endParaRPr lang="en-US" altLang="tr-TR" b="1" dirty="0"/>
          </a:p>
          <a:p>
            <a:pPr>
              <a:buClr>
                <a:srgbClr val="FF0066"/>
              </a:buClr>
              <a:buFont typeface="Wingdings" panose="05000000000000000000" pitchFamily="2" charset="2"/>
              <a:buNone/>
            </a:pPr>
            <a:endParaRPr lang="en-US" altLang="tr-TR" b="1" dirty="0"/>
          </a:p>
          <a:p>
            <a:pPr>
              <a:buClr>
                <a:srgbClr val="FF0066"/>
              </a:buClr>
              <a:buFont typeface="Wingdings" panose="05000000000000000000" pitchFamily="2" charset="2"/>
              <a:buNone/>
            </a:pPr>
            <a:endParaRPr lang="en-US" altLang="tr-TR" b="1" dirty="0"/>
          </a:p>
          <a:p>
            <a:pPr>
              <a:buClr>
                <a:srgbClr val="FF0066"/>
              </a:buClr>
              <a:buFont typeface="Wingdings" panose="05000000000000000000" pitchFamily="2" charset="2"/>
              <a:buNone/>
            </a:pPr>
            <a:endParaRPr lang="en-US" altLang="tr-TR" b="1" dirty="0"/>
          </a:p>
          <a:p>
            <a:pPr>
              <a:buClr>
                <a:srgbClr val="FF0066"/>
              </a:buClr>
              <a:buFont typeface="Wingdings" panose="05000000000000000000" pitchFamily="2" charset="2"/>
              <a:buNone/>
            </a:pPr>
            <a:endParaRPr lang="en-US" altLang="tr-TR" b="1" dirty="0"/>
          </a:p>
        </p:txBody>
      </p:sp>
      <p:pic>
        <p:nvPicPr>
          <p:cNvPr id="13" name="Picture 4" descr="framedtreatment">
            <a:extLst>
              <a:ext uri="{FF2B5EF4-FFF2-40B4-BE49-F238E27FC236}">
                <a16:creationId xmlns:a16="http://schemas.microsoft.com/office/drawing/2014/main" id="{8A127911-1811-48A7-A88E-CF049D8C9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083" y="2929050"/>
            <a:ext cx="23622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211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" descr="Large confetti">
            <a:extLst>
              <a:ext uri="{FF2B5EF4-FFF2-40B4-BE49-F238E27FC236}">
                <a16:creationId xmlns:a16="http://schemas.microsoft.com/office/drawing/2014/main" id="{7864CCAA-5DB2-4880-BCDE-E438558AA1CE}"/>
              </a:ext>
            </a:extLst>
          </p:cNvPr>
          <p:cNvSpPr txBox="1">
            <a:spLocks noChangeArrowheads="1"/>
          </p:cNvSpPr>
          <p:nvPr/>
        </p:nvSpPr>
        <p:spPr>
          <a:xfrm>
            <a:off x="1348492" y="1382573"/>
            <a:ext cx="9281160" cy="632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500" b="1" dirty="0">
                <a:solidFill>
                  <a:srgbClr val="FF0000"/>
                </a:solidFill>
                <a:latin typeface="Arial Black" panose="020B0A04020102020204" pitchFamily="34" charset="0"/>
              </a:rPr>
              <a:t>AKTİVİTE KISITLAMASI</a:t>
            </a:r>
            <a:endParaRPr lang="en-US" altLang="tr-TR" sz="35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1" name="Group 22">
            <a:extLst>
              <a:ext uri="{FF2B5EF4-FFF2-40B4-BE49-F238E27FC236}">
                <a16:creationId xmlns:a16="http://schemas.microsoft.com/office/drawing/2014/main" id="{0CF106E7-C3AF-48E0-AA4E-D91D006E8C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623809"/>
              </p:ext>
            </p:extLst>
          </p:nvPr>
        </p:nvGraphicFramePr>
        <p:xfrm>
          <a:off x="1013460" y="2114094"/>
          <a:ext cx="10088880" cy="3336150"/>
        </p:xfrm>
        <a:graphic>
          <a:graphicData uri="http://schemas.openxmlformats.org/drawingml/2006/table">
            <a:tbl>
              <a:tblPr/>
              <a:tblGrid>
                <a:gridCol w="3362960">
                  <a:extLst>
                    <a:ext uri="{9D8B030D-6E8A-4147-A177-3AD203B41FA5}">
                      <a16:colId xmlns:a16="http://schemas.microsoft.com/office/drawing/2014/main" val="3545275175"/>
                    </a:ext>
                  </a:extLst>
                </a:gridCol>
                <a:gridCol w="3362960">
                  <a:extLst>
                    <a:ext uri="{9D8B030D-6E8A-4147-A177-3AD203B41FA5}">
                      <a16:colId xmlns:a16="http://schemas.microsoft.com/office/drawing/2014/main" val="1157191047"/>
                    </a:ext>
                  </a:extLst>
                </a:gridCol>
                <a:gridCol w="3362960">
                  <a:extLst>
                    <a:ext uri="{9D8B030D-6E8A-4147-A177-3AD203B41FA5}">
                      <a16:colId xmlns:a16="http://schemas.microsoft.com/office/drawing/2014/main" val="1366381855"/>
                    </a:ext>
                  </a:extLst>
                </a:gridCol>
              </a:tblGrid>
              <a:tr h="1112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tr-TR" altLang="tr-T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POLİARTRİT</a:t>
                      </a:r>
                      <a:endParaRPr kumimoji="0" lang="en-US" altLang="tr-TR" sz="2800" b="1" i="0" u="none" strike="noStrike" cap="none" normalizeH="0" baseline="0">
                        <a:ln>
                          <a:noFill/>
                        </a:ln>
                        <a:solidFill>
                          <a:srgbClr val="FF99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KARDİT</a:t>
                      </a:r>
                      <a:endParaRPr kumimoji="0" lang="en-US" altLang="tr-TR" sz="2800" b="1" i="0" u="none" strike="noStrike" cap="none" normalizeH="0" baseline="0">
                        <a:ln>
                          <a:noFill/>
                        </a:ln>
                        <a:solidFill>
                          <a:srgbClr val="FF99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418453"/>
                  </a:ext>
                </a:extLst>
              </a:tr>
              <a:tr h="1112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Yatak istirahati</a:t>
                      </a:r>
                      <a:endParaRPr kumimoji="0" lang="en-US" altLang="tr-TR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Hafta</a:t>
                      </a:r>
                      <a:endParaRPr kumimoji="0" lang="en-US" altLang="tr-T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 Hafta</a:t>
                      </a:r>
                      <a:endParaRPr kumimoji="0" lang="en-US" altLang="tr-T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932831"/>
                  </a:ext>
                </a:extLst>
              </a:tr>
              <a:tr h="1112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Okula başlama</a:t>
                      </a:r>
                      <a:endParaRPr kumimoji="0" lang="en-US" altLang="tr-TR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 Hafta</a:t>
                      </a:r>
                      <a:endParaRPr kumimoji="0" lang="en-US" altLang="tr-T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5000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tr-TR" alt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 Ay</a:t>
                      </a:r>
                      <a:endParaRPr kumimoji="0" lang="en-US" altLang="tr-T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542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6861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AutoShape 5">
            <a:extLst>
              <a:ext uri="{FF2B5EF4-FFF2-40B4-BE49-F238E27FC236}">
                <a16:creationId xmlns:a16="http://schemas.microsoft.com/office/drawing/2014/main" id="{FC14E2D6-990F-4A7E-98F6-83F26E7D3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080" y="1598629"/>
            <a:ext cx="6560820" cy="366074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85000"/>
              <a:buBlip>
                <a:blip r:embed="rId8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tr-TR" altLang="tr-TR" sz="24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755D1FAF-9531-4856-BD38-C8AAA0FF76B0}"/>
              </a:ext>
            </a:extLst>
          </p:cNvPr>
          <p:cNvSpPr txBox="1">
            <a:spLocks noChangeArrowheads="1"/>
          </p:cNvSpPr>
          <p:nvPr/>
        </p:nvSpPr>
        <p:spPr>
          <a:xfrm>
            <a:off x="3150824" y="1822239"/>
            <a:ext cx="6336076" cy="32135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Tx/>
              <a:buNone/>
              <a:defRPr/>
            </a:pPr>
            <a:r>
              <a:rPr lang="tr-TR" altLang="tr-TR" sz="4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AKUT ROMATİZMAL 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tr-TR" altLang="tr-TR" sz="4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ATEŞ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tr-TR" altLang="tr-TR" sz="4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ÖNLENEBİLİR BİR 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tr-TR" altLang="tr-TR" sz="4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HASTALIKTIR</a:t>
            </a:r>
            <a:endParaRPr lang="en-US" altLang="tr-TR" sz="4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69965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" descr="Large confetti">
            <a:extLst>
              <a:ext uri="{FF2B5EF4-FFF2-40B4-BE49-F238E27FC236}">
                <a16:creationId xmlns:a16="http://schemas.microsoft.com/office/drawing/2014/main" id="{7345FA4A-3F26-4B0D-83C8-65837F7DB263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146389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ARA PROFİLAKSİSİ</a:t>
            </a:r>
            <a:endParaRPr lang="en-US" altLang="tr-TR" sz="4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B93DE93-3B44-431F-85AA-73B74DB86776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2514600"/>
            <a:ext cx="7162800" cy="2484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dirty="0"/>
              <a:t> </a:t>
            </a:r>
            <a:r>
              <a:rPr lang="tr-TR" altLang="tr-TR" sz="4400" b="1" dirty="0"/>
              <a:t>PRİMER PROFİLAKSİ</a:t>
            </a:r>
          </a:p>
          <a:p>
            <a:pPr>
              <a:lnSpc>
                <a:spcPct val="14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4000" b="1" dirty="0"/>
              <a:t> SEKONDER PROFİLAKSİ</a:t>
            </a:r>
            <a:endParaRPr lang="en-US" altLang="tr-TR" sz="4000" b="1" dirty="0"/>
          </a:p>
        </p:txBody>
      </p:sp>
      <p:pic>
        <p:nvPicPr>
          <p:cNvPr id="14" name="Picture 4" descr="bd06639_">
            <a:extLst>
              <a:ext uri="{FF2B5EF4-FFF2-40B4-BE49-F238E27FC236}">
                <a16:creationId xmlns:a16="http://schemas.microsoft.com/office/drawing/2014/main" id="{02712013-3899-4706-A625-FBE82AFDC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258" y="2035810"/>
            <a:ext cx="236855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3546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 descr="Large confetti">
            <a:extLst>
              <a:ext uri="{FF2B5EF4-FFF2-40B4-BE49-F238E27FC236}">
                <a16:creationId xmlns:a16="http://schemas.microsoft.com/office/drawing/2014/main" id="{76A6A9B2-2916-4E73-B49A-6CFE6891F561}"/>
              </a:ext>
            </a:extLst>
          </p:cNvPr>
          <p:cNvSpPr txBox="1">
            <a:spLocks noChangeArrowheads="1"/>
          </p:cNvSpPr>
          <p:nvPr/>
        </p:nvSpPr>
        <p:spPr>
          <a:xfrm>
            <a:off x="450814" y="1475647"/>
            <a:ext cx="5645186" cy="6259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300" b="1" dirty="0">
                <a:solidFill>
                  <a:srgbClr val="FF0000"/>
                </a:solidFill>
                <a:latin typeface="Arial Black" panose="020B0A04020102020204" pitchFamily="34" charset="0"/>
              </a:rPr>
              <a:t>PRİMER PROFİLAKSİ</a:t>
            </a:r>
            <a:endParaRPr lang="en-US" altLang="tr-TR" sz="33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7E92D612-D269-43F8-A92A-D3322531AE78}"/>
              </a:ext>
            </a:extLst>
          </p:cNvPr>
          <p:cNvSpPr txBox="1">
            <a:spLocks noChangeArrowheads="1"/>
          </p:cNvSpPr>
          <p:nvPr/>
        </p:nvSpPr>
        <p:spPr>
          <a:xfrm>
            <a:off x="958322" y="2218673"/>
            <a:ext cx="8505718" cy="2616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2600" dirty="0"/>
              <a:t> </a:t>
            </a:r>
            <a:r>
              <a:rPr lang="tr-TR" altLang="tr-TR" sz="2600" b="1" dirty="0"/>
              <a:t>STREPTOKOKSİK BOĞAZ ENFEKSİYONUNDAN KORUMAK</a:t>
            </a:r>
          </a:p>
          <a:p>
            <a:pPr algn="l">
              <a:lnSpc>
                <a:spcPct val="13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2600" b="1" dirty="0"/>
              <a:t> STREPTOKOKSİK FARENJİT TEDAVİSİ</a:t>
            </a:r>
          </a:p>
          <a:p>
            <a:pPr algn="l">
              <a:lnSpc>
                <a:spcPct val="13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2600" b="1" dirty="0"/>
              <a:t> TAŞIYICILAR </a:t>
            </a:r>
          </a:p>
          <a:p>
            <a:pPr algn="l">
              <a:lnSpc>
                <a:spcPct val="13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2600" b="1" dirty="0"/>
              <a:t> AŞI</a:t>
            </a:r>
            <a:endParaRPr lang="en-US" altLang="tr-TR" sz="2600" b="1" dirty="0"/>
          </a:p>
        </p:txBody>
      </p:sp>
      <p:pic>
        <p:nvPicPr>
          <p:cNvPr id="20" name="Picture 4" descr="med11">
            <a:extLst>
              <a:ext uri="{FF2B5EF4-FFF2-40B4-BE49-F238E27FC236}">
                <a16:creationId xmlns:a16="http://schemas.microsoft.com/office/drawing/2014/main" id="{8EB758C0-FF42-4D3C-91C2-853194C9F5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1788638"/>
            <a:ext cx="2319338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9975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 descr="Large confetti">
            <a:extLst>
              <a:ext uri="{FF2B5EF4-FFF2-40B4-BE49-F238E27FC236}">
                <a16:creationId xmlns:a16="http://schemas.microsoft.com/office/drawing/2014/main" id="{76A6A9B2-2916-4E73-B49A-6CFE6891F561}"/>
              </a:ext>
            </a:extLst>
          </p:cNvPr>
          <p:cNvSpPr txBox="1">
            <a:spLocks noChangeArrowheads="1"/>
          </p:cNvSpPr>
          <p:nvPr/>
        </p:nvSpPr>
        <p:spPr>
          <a:xfrm>
            <a:off x="189637" y="1517952"/>
            <a:ext cx="7079144" cy="625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STREPTOKOK TAŞIYICILIĞI</a:t>
            </a:r>
            <a:endParaRPr lang="en-US" altLang="tr-TR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7E92D612-D269-43F8-A92A-D3322531AE78}"/>
              </a:ext>
            </a:extLst>
          </p:cNvPr>
          <p:cNvSpPr txBox="1">
            <a:spLocks noChangeArrowheads="1"/>
          </p:cNvSpPr>
          <p:nvPr/>
        </p:nvSpPr>
        <p:spPr>
          <a:xfrm>
            <a:off x="906616" y="2378584"/>
            <a:ext cx="5386093" cy="31629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dirty="0"/>
              <a:t> </a:t>
            </a:r>
            <a:r>
              <a:rPr lang="tr-TR" altLang="tr-TR" b="1" dirty="0"/>
              <a:t>3-4 HAFTADAN UZUN KÜLTÜR POZİTİF</a:t>
            </a:r>
          </a:p>
          <a:p>
            <a:pPr algn="l">
              <a:lnSpc>
                <a:spcPct val="13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b="1" dirty="0"/>
              <a:t>6-12 YAŞ ARASINDA EN SIK</a:t>
            </a:r>
          </a:p>
          <a:p>
            <a:pPr algn="l">
              <a:lnSpc>
                <a:spcPct val="13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b="1" dirty="0"/>
              <a:t>TAŞIYICILIK ORANI %5-15</a:t>
            </a:r>
          </a:p>
          <a:p>
            <a:pPr algn="l">
              <a:lnSpc>
                <a:spcPct val="13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b="1" dirty="0"/>
              <a:t>TAŞIYICILARDA ARA GELİŞMEZ</a:t>
            </a:r>
          </a:p>
          <a:p>
            <a:pPr algn="l">
              <a:lnSpc>
                <a:spcPct val="13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b="1" dirty="0"/>
              <a:t>ASO (-)</a:t>
            </a:r>
          </a:p>
          <a:p>
            <a:pPr algn="l">
              <a:lnSpc>
                <a:spcPct val="13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b="1" dirty="0"/>
              <a:t>TEDAVİ ?</a:t>
            </a:r>
          </a:p>
          <a:p>
            <a:pPr algn="l">
              <a:lnSpc>
                <a:spcPct val="13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endParaRPr lang="en-US" altLang="tr-TR" b="1" dirty="0"/>
          </a:p>
        </p:txBody>
      </p:sp>
      <p:pic>
        <p:nvPicPr>
          <p:cNvPr id="11" name="Picture 4" descr="webmail">
            <a:extLst>
              <a:ext uri="{FF2B5EF4-FFF2-40B4-BE49-F238E27FC236}">
                <a16:creationId xmlns:a16="http://schemas.microsoft.com/office/drawing/2014/main" id="{84B8FB4D-6F71-44E4-BF25-EC582920DA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892" y="1085182"/>
            <a:ext cx="3006671" cy="388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890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880" y="5728771"/>
            <a:ext cx="1056445" cy="611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728771"/>
            <a:ext cx="1366090" cy="58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3">
            <a:extLst>
              <a:ext uri="{FF2B5EF4-FFF2-40B4-BE49-F238E27FC236}">
                <a16:creationId xmlns:a16="http://schemas.microsoft.com/office/drawing/2014/main" id="{EF1AAC27-9311-4C3B-9988-556FDE21BC90}"/>
              </a:ext>
            </a:extLst>
          </p:cNvPr>
          <p:cNvSpPr txBox="1">
            <a:spLocks noChangeArrowheads="1"/>
          </p:cNvSpPr>
          <p:nvPr/>
        </p:nvSpPr>
        <p:spPr>
          <a:xfrm>
            <a:off x="518822" y="1931538"/>
            <a:ext cx="10683239" cy="3522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tr-TR" altLang="tr-TR" sz="9600" b="1" dirty="0"/>
              <a:t>2-3 HAFTA SONRA</a:t>
            </a:r>
          </a:p>
          <a:p>
            <a:pPr>
              <a:buFontTx/>
              <a:buNone/>
              <a:defRPr/>
            </a:pPr>
            <a:endParaRPr lang="tr-TR" altLang="tr-TR" sz="7600" b="1" dirty="0"/>
          </a:p>
          <a:p>
            <a:pPr>
              <a:buFontTx/>
              <a:buNone/>
              <a:defRPr/>
            </a:pPr>
            <a:endParaRPr lang="tr-TR" altLang="tr-TR" sz="7600" b="1" dirty="0"/>
          </a:p>
          <a:p>
            <a:pPr>
              <a:buFontTx/>
              <a:buNone/>
              <a:defRPr/>
            </a:pPr>
            <a:r>
              <a:rPr lang="tr-TR" altLang="tr-TR" sz="7600" b="1" dirty="0"/>
              <a:t>STREPTOKOK 		İNSAN DOKU</a:t>
            </a:r>
          </a:p>
          <a:p>
            <a:pPr>
              <a:buFontTx/>
              <a:buNone/>
              <a:defRPr/>
            </a:pPr>
            <a:r>
              <a:rPr lang="tr-TR" altLang="tr-TR" sz="7600" b="1" dirty="0"/>
              <a:t>ANTİJENLERİ		ANTİJENLERİ</a:t>
            </a:r>
          </a:p>
          <a:p>
            <a:pPr>
              <a:buFontTx/>
              <a:buNone/>
              <a:defRPr/>
            </a:pPr>
            <a:endParaRPr lang="tr-TR" altLang="tr-TR" sz="7600" b="1" dirty="0"/>
          </a:p>
          <a:p>
            <a:pPr>
              <a:buFontTx/>
              <a:buNone/>
              <a:defRPr/>
            </a:pPr>
            <a:r>
              <a:rPr lang="tr-TR" altLang="tr-TR" sz="7600" b="1" dirty="0"/>
              <a:t>HATALI İMMÜN YANIT</a:t>
            </a:r>
          </a:p>
          <a:p>
            <a:pPr>
              <a:buFontTx/>
              <a:buNone/>
              <a:defRPr/>
            </a:pPr>
            <a:endParaRPr lang="tr-TR" altLang="tr-TR" sz="7600" b="1" dirty="0"/>
          </a:p>
          <a:p>
            <a:pPr>
              <a:buFontTx/>
              <a:buNone/>
              <a:defRPr/>
            </a:pPr>
            <a:r>
              <a:rPr lang="tr-TR" altLang="tr-TR" sz="7600" b="1" dirty="0"/>
              <a:t>KENDİ ANTİJENİNİ YABANCI OLARAK TANIR</a:t>
            </a:r>
          </a:p>
          <a:p>
            <a:pPr>
              <a:buFontTx/>
              <a:buNone/>
              <a:defRPr/>
            </a:pPr>
            <a:endParaRPr lang="tr-TR" altLang="tr-TR" sz="7600" b="1" dirty="0"/>
          </a:p>
          <a:p>
            <a:pPr>
              <a:buFontTx/>
              <a:buNone/>
              <a:defRPr/>
            </a:pPr>
            <a:r>
              <a:rPr lang="tr-TR" altLang="tr-TR" sz="7600" b="1" dirty="0"/>
              <a:t>DOKU ZEDELENMESİ</a:t>
            </a:r>
          </a:p>
          <a:p>
            <a:pPr>
              <a:buFontTx/>
              <a:buNone/>
              <a:defRPr/>
            </a:pPr>
            <a:r>
              <a:rPr lang="tr-TR" altLang="tr-TR" sz="2800" b="1" dirty="0"/>
              <a:t>	</a:t>
            </a:r>
          </a:p>
          <a:p>
            <a:pPr>
              <a:buFontTx/>
              <a:buNone/>
              <a:defRPr/>
            </a:pPr>
            <a:endParaRPr lang="tr-TR" altLang="tr-TR" sz="2800" b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  <a:defRPr/>
            </a:pPr>
            <a:endParaRPr lang="en-US" altLang="tr-TR" sz="2800" b="1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17AE0F89-A30F-4D46-8740-DE91A54920DE}"/>
              </a:ext>
            </a:extLst>
          </p:cNvPr>
          <p:cNvSpPr/>
          <p:nvPr/>
        </p:nvSpPr>
        <p:spPr>
          <a:xfrm>
            <a:off x="4541519" y="1101600"/>
            <a:ext cx="27879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tr-TR" altLang="tr-TR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PATOGENEZ</a:t>
            </a:r>
          </a:p>
        </p:txBody>
      </p:sp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id="{F6709330-07A5-456E-AC4D-14E4EF271B99}"/>
              </a:ext>
            </a:extLst>
          </p:cNvPr>
          <p:cNvCxnSpPr>
            <a:cxnSpLocks/>
          </p:cNvCxnSpPr>
          <p:nvPr/>
        </p:nvCxnSpPr>
        <p:spPr>
          <a:xfrm>
            <a:off x="5364578" y="2849096"/>
            <a:ext cx="856672" cy="690565"/>
          </a:xfrm>
          <a:prstGeom prst="straightConnector1">
            <a:avLst/>
          </a:prstGeom>
          <a:ln w="762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9FB06FBC-1218-4A7C-AEA3-EB691E9006ED}"/>
              </a:ext>
            </a:extLst>
          </p:cNvPr>
          <p:cNvCxnSpPr>
            <a:cxnSpLocks/>
          </p:cNvCxnSpPr>
          <p:nvPr/>
        </p:nvCxnSpPr>
        <p:spPr>
          <a:xfrm flipV="1">
            <a:off x="5364578" y="2849096"/>
            <a:ext cx="801052" cy="675325"/>
          </a:xfrm>
          <a:prstGeom prst="straightConnector1">
            <a:avLst/>
          </a:prstGeom>
          <a:ln w="76200">
            <a:solidFill>
              <a:schemeClr val="accent1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k: Aşağı 8">
            <a:extLst>
              <a:ext uri="{FF2B5EF4-FFF2-40B4-BE49-F238E27FC236}">
                <a16:creationId xmlns:a16="http://schemas.microsoft.com/office/drawing/2014/main" id="{95B06864-F4E8-44AD-9501-70B90A57894F}"/>
              </a:ext>
            </a:extLst>
          </p:cNvPr>
          <p:cNvSpPr/>
          <p:nvPr/>
        </p:nvSpPr>
        <p:spPr>
          <a:xfrm>
            <a:off x="5714366" y="4212114"/>
            <a:ext cx="102541" cy="3869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                                       </a:t>
            </a:r>
          </a:p>
        </p:txBody>
      </p:sp>
      <p:sp>
        <p:nvSpPr>
          <p:cNvPr id="21" name="Ok: Aşağı 20">
            <a:extLst>
              <a:ext uri="{FF2B5EF4-FFF2-40B4-BE49-F238E27FC236}">
                <a16:creationId xmlns:a16="http://schemas.microsoft.com/office/drawing/2014/main" id="{B153443D-0DAE-46AD-8145-C07E77AF689B}"/>
              </a:ext>
            </a:extLst>
          </p:cNvPr>
          <p:cNvSpPr/>
          <p:nvPr/>
        </p:nvSpPr>
        <p:spPr>
          <a:xfrm>
            <a:off x="5714366" y="4853532"/>
            <a:ext cx="111596" cy="3869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429429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 descr="Large confetti">
            <a:extLst>
              <a:ext uri="{FF2B5EF4-FFF2-40B4-BE49-F238E27FC236}">
                <a16:creationId xmlns:a16="http://schemas.microsoft.com/office/drawing/2014/main" id="{76A6A9B2-2916-4E73-B49A-6CFE6891F561}"/>
              </a:ext>
            </a:extLst>
          </p:cNvPr>
          <p:cNvSpPr txBox="1">
            <a:spLocks noChangeArrowheads="1"/>
          </p:cNvSpPr>
          <p:nvPr/>
        </p:nvSpPr>
        <p:spPr>
          <a:xfrm>
            <a:off x="431274" y="1459577"/>
            <a:ext cx="9093726" cy="625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STREPTOKOK TAŞIYICILIĞININ TEDAVİSİ</a:t>
            </a:r>
            <a:endParaRPr lang="en-US" altLang="tr-TR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7E92D612-D269-43F8-A92A-D3322531AE78}"/>
              </a:ext>
            </a:extLst>
          </p:cNvPr>
          <p:cNvSpPr txBox="1">
            <a:spLocks noChangeArrowheads="1"/>
          </p:cNvSpPr>
          <p:nvPr/>
        </p:nvSpPr>
        <p:spPr>
          <a:xfrm>
            <a:off x="906616" y="2378584"/>
            <a:ext cx="8267864" cy="2742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2800" b="1" dirty="0"/>
              <a:t>???????</a:t>
            </a:r>
          </a:p>
          <a:p>
            <a:pPr algn="l">
              <a:lnSpc>
                <a:spcPct val="13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2800" b="1" dirty="0"/>
              <a:t>BENZATİN PENİSİLLİN 1 200 000 Ü TEK DOZ</a:t>
            </a:r>
          </a:p>
          <a:p>
            <a:pPr algn="l">
              <a:lnSpc>
                <a:spcPct val="130000"/>
              </a:lnSpc>
              <a:buClr>
                <a:srgbClr val="FF0066"/>
              </a:buClr>
            </a:pPr>
            <a:r>
              <a:rPr lang="tr-TR" altLang="tr-TR" sz="2800" b="1" dirty="0"/>
              <a:t>   RİFAMPİSİN (PO) 20 mg/kg/gün 1-2 DOZDA 4 gün</a:t>
            </a:r>
          </a:p>
          <a:p>
            <a:pPr algn="l">
              <a:lnSpc>
                <a:spcPct val="130000"/>
              </a:lnSpc>
              <a:buClr>
                <a:srgbClr val="FF0066"/>
              </a:buClr>
            </a:pPr>
            <a:endParaRPr lang="tr-TR" altLang="tr-TR" b="1" dirty="0"/>
          </a:p>
          <a:p>
            <a:pPr algn="l">
              <a:lnSpc>
                <a:spcPct val="13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endParaRPr lang="en-US" altLang="tr-TR" b="1" dirty="0"/>
          </a:p>
        </p:txBody>
      </p:sp>
      <p:pic>
        <p:nvPicPr>
          <p:cNvPr id="14" name="Picture 4" descr="C:\Program Files\Common Files\Microsoft Shared\Clipart\cagcat50\hm00163_.wmf">
            <a:extLst>
              <a:ext uri="{FF2B5EF4-FFF2-40B4-BE49-F238E27FC236}">
                <a16:creationId xmlns:a16="http://schemas.microsoft.com/office/drawing/2014/main" id="{843BB8C6-ACC3-4DF4-937D-05C931FE0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715" y="2110466"/>
            <a:ext cx="20764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8410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4E7DEAE2-1F80-4778-8417-665596780B45}"/>
              </a:ext>
            </a:extLst>
          </p:cNvPr>
          <p:cNvSpPr txBox="1">
            <a:spLocks noChangeArrowheads="1"/>
          </p:cNvSpPr>
          <p:nvPr/>
        </p:nvSpPr>
        <p:spPr>
          <a:xfrm>
            <a:off x="1714500" y="1720328"/>
            <a:ext cx="87630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  <a:buFontTx/>
              <a:buNone/>
              <a:defRPr/>
            </a:pPr>
            <a:r>
              <a:rPr lang="tr-TR" altLang="tr-TR" sz="3600" b="1" dirty="0"/>
              <a:t>İLK ARA ATAK OLASILIĞI			% 3</a:t>
            </a:r>
          </a:p>
          <a:p>
            <a:pPr algn="l">
              <a:lnSpc>
                <a:spcPct val="130000"/>
              </a:lnSpc>
              <a:buFontTx/>
              <a:buNone/>
              <a:defRPr/>
            </a:pPr>
            <a:r>
              <a:rPr lang="tr-TR" altLang="tr-TR" sz="3600" b="1" dirty="0"/>
              <a:t>REKÜRRENS OLASILIĞI			% 50</a:t>
            </a:r>
          </a:p>
          <a:p>
            <a:pPr algn="l">
              <a:lnSpc>
                <a:spcPct val="130000"/>
              </a:lnSpc>
              <a:buFontTx/>
              <a:buNone/>
              <a:defRPr/>
            </a:pPr>
            <a:r>
              <a:rPr lang="tr-TR" altLang="tr-TR" sz="3600" b="1" dirty="0"/>
              <a:t>                             </a:t>
            </a:r>
            <a:r>
              <a:rPr lang="tr-TR" altLang="tr-TR" sz="3600" b="1" dirty="0">
                <a:solidFill>
                  <a:srgbClr val="FF0066"/>
                </a:solidFill>
                <a:sym typeface="Symbol" panose="05050102010706020507" pitchFamily="18" charset="2"/>
              </a:rPr>
              <a:t></a:t>
            </a:r>
          </a:p>
          <a:p>
            <a:pPr algn="l">
              <a:buFontTx/>
              <a:buNone/>
              <a:defRPr/>
            </a:pPr>
            <a:r>
              <a:rPr lang="tr-TR" altLang="tr-TR" sz="3400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sym typeface="Symbol" panose="05050102010706020507" pitchFamily="18" charset="2"/>
              </a:rPr>
              <a:t>SEKONDER PROFİLAKSİ</a:t>
            </a:r>
            <a:endParaRPr lang="en-US" altLang="tr-TR" sz="3400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3" name="Picture 4" descr="düşünen kedi">
            <a:extLst>
              <a:ext uri="{FF2B5EF4-FFF2-40B4-BE49-F238E27FC236}">
                <a16:creationId xmlns:a16="http://schemas.microsoft.com/office/drawing/2014/main" id="{D93F0411-3482-417A-88C5-0FDDF1404D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3412860"/>
            <a:ext cx="4549973" cy="208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0898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2" descr="Large confetti">
            <a:extLst>
              <a:ext uri="{FF2B5EF4-FFF2-40B4-BE49-F238E27FC236}">
                <a16:creationId xmlns:a16="http://schemas.microsoft.com/office/drawing/2014/main" id="{94DE109B-FD4E-4311-BC46-E6B5577A6B4F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1370631"/>
            <a:ext cx="6913635" cy="7681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400" b="1" dirty="0">
                <a:solidFill>
                  <a:srgbClr val="FF0000"/>
                </a:solidFill>
                <a:latin typeface="Arial Black" panose="020B0A04020102020204" pitchFamily="34" charset="0"/>
              </a:rPr>
              <a:t>SEKONDER PROFİLAKSİ</a:t>
            </a:r>
            <a:endParaRPr lang="en-US" altLang="tr-TR" sz="3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9EF9F082-8142-4324-81A3-2308FFDF8029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1905000"/>
            <a:ext cx="8610600" cy="352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4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2800" b="1" dirty="0"/>
              <a:t>BENZATİN PENİSİLİN  1 200 000 Ü İ.M 3 haftada bir</a:t>
            </a:r>
          </a:p>
          <a:p>
            <a:pPr>
              <a:lnSpc>
                <a:spcPct val="24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2800" b="1" dirty="0"/>
              <a:t>PENİSİLİN V		     250 mg X 2      P.O her gün</a:t>
            </a:r>
          </a:p>
          <a:p>
            <a:pPr>
              <a:lnSpc>
                <a:spcPct val="24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2800" b="1" dirty="0"/>
              <a:t>ERİTROMİSİN		     250 mg X 2      P.O her gün</a:t>
            </a:r>
          </a:p>
        </p:txBody>
      </p:sp>
      <p:pic>
        <p:nvPicPr>
          <p:cNvPr id="25" name="Picture 4" descr="hm00163_">
            <a:extLst>
              <a:ext uri="{FF2B5EF4-FFF2-40B4-BE49-F238E27FC236}">
                <a16:creationId xmlns:a16="http://schemas.microsoft.com/office/drawing/2014/main" id="{0265F71B-35DD-42E9-B75F-58058684E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715" y="2397884"/>
            <a:ext cx="20764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235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2" descr="Large confetti">
            <a:extLst>
              <a:ext uri="{FF2B5EF4-FFF2-40B4-BE49-F238E27FC236}">
                <a16:creationId xmlns:a16="http://schemas.microsoft.com/office/drawing/2014/main" id="{E81456E3-ADCD-4B53-A729-E15E9EF1631E}"/>
              </a:ext>
            </a:extLst>
          </p:cNvPr>
          <p:cNvSpPr txBox="1">
            <a:spLocks noChangeArrowheads="1"/>
          </p:cNvSpPr>
          <p:nvPr/>
        </p:nvSpPr>
        <p:spPr>
          <a:xfrm>
            <a:off x="258927" y="769122"/>
            <a:ext cx="4550520" cy="647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300" b="1" dirty="0">
                <a:solidFill>
                  <a:srgbClr val="FF0000"/>
                </a:solidFill>
                <a:latin typeface="Arial Black" panose="020B0A04020102020204" pitchFamily="34" charset="0"/>
              </a:rPr>
              <a:t>ARA PROGNOZU</a:t>
            </a:r>
            <a:endParaRPr lang="en-US" altLang="tr-TR" sz="33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2B4DFD9E-0B3E-4D57-9373-190A5D152005}"/>
              </a:ext>
            </a:extLst>
          </p:cNvPr>
          <p:cNvSpPr txBox="1">
            <a:spLocks noChangeArrowheads="1"/>
          </p:cNvSpPr>
          <p:nvPr/>
        </p:nvSpPr>
        <p:spPr>
          <a:xfrm>
            <a:off x="274320" y="1507525"/>
            <a:ext cx="11227290" cy="374752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tr-TR" altLang="tr-TR" sz="2800" dirty="0"/>
              <a:t>	</a:t>
            </a:r>
            <a:r>
              <a:rPr lang="tr-TR" altLang="tr-TR" sz="4300" dirty="0"/>
              <a:t>		</a:t>
            </a:r>
            <a:r>
              <a:rPr lang="tr-TR" altLang="tr-TR" sz="5500" dirty="0"/>
              <a:t>			</a:t>
            </a:r>
            <a:r>
              <a:rPr lang="tr-TR" altLang="tr-TR" sz="55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PROGNOZ	           SEKEL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endParaRPr lang="tr-TR" altLang="tr-TR" sz="5500" b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tr-TR" altLang="tr-TR" sz="5500" b="1" dirty="0">
                <a:solidFill>
                  <a:srgbClr val="0000FF"/>
                </a:solidFill>
              </a:rPr>
              <a:t>   ARTRİT</a:t>
            </a:r>
            <a:r>
              <a:rPr lang="tr-TR" altLang="tr-TR" sz="5500" b="1" dirty="0"/>
              <a:t>			    	     	İYİ		  	YOK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tr-TR" altLang="tr-TR" sz="5500" b="1" dirty="0">
                <a:solidFill>
                  <a:srgbClr val="0000FF"/>
                </a:solidFill>
              </a:rPr>
              <a:t>   KORE</a:t>
            </a:r>
            <a:r>
              <a:rPr lang="tr-TR" altLang="tr-TR" sz="5500" b="1" dirty="0"/>
              <a:t>			    	     	İYİ		  	YOK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tr-TR" altLang="tr-TR" sz="5500" b="1" dirty="0">
                <a:solidFill>
                  <a:srgbClr val="0000FF"/>
                </a:solidFill>
              </a:rPr>
              <a:t>    KARDİT</a:t>
            </a:r>
            <a:r>
              <a:rPr lang="tr-TR" altLang="tr-TR" sz="5500" b="1" dirty="0"/>
              <a:t>			  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tr-TR" altLang="tr-TR" sz="5500" b="1" dirty="0"/>
              <a:t>  	</a:t>
            </a:r>
            <a:r>
              <a:rPr lang="tr-TR" altLang="tr-TR" sz="5500" b="1" dirty="0">
                <a:solidFill>
                  <a:srgbClr val="0000FF"/>
                </a:solidFill>
              </a:rPr>
              <a:t>- </a:t>
            </a:r>
            <a:r>
              <a:rPr lang="tr-TR" altLang="tr-TR" sz="5500" b="1" dirty="0" err="1">
                <a:solidFill>
                  <a:srgbClr val="0000FF"/>
                </a:solidFill>
              </a:rPr>
              <a:t>Perikardit</a:t>
            </a:r>
            <a:r>
              <a:rPr lang="tr-TR" altLang="tr-TR" sz="5500" b="1" dirty="0"/>
              <a:t>		    	     	İYİ		  	YOK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tr-TR" altLang="tr-TR" sz="5500" b="1" dirty="0"/>
              <a:t>	</a:t>
            </a:r>
            <a:r>
              <a:rPr lang="tr-TR" altLang="tr-TR" sz="5500" b="1" dirty="0">
                <a:solidFill>
                  <a:srgbClr val="0000FF"/>
                </a:solidFill>
              </a:rPr>
              <a:t>- </a:t>
            </a:r>
            <a:r>
              <a:rPr lang="tr-TR" altLang="tr-TR" sz="5500" b="1" dirty="0" err="1">
                <a:solidFill>
                  <a:srgbClr val="0000FF"/>
                </a:solidFill>
              </a:rPr>
              <a:t>Miyokardit</a:t>
            </a:r>
            <a:r>
              <a:rPr lang="tr-TR" altLang="tr-TR" sz="5500" b="1" dirty="0">
                <a:solidFill>
                  <a:srgbClr val="0000FF"/>
                </a:solidFill>
              </a:rPr>
              <a:t> + Kalp yet.</a:t>
            </a:r>
            <a:r>
              <a:rPr lang="tr-TR" altLang="tr-TR" sz="5500" b="1" dirty="0"/>
              <a:t>   	  	CİDDİ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tr-TR" altLang="tr-TR" sz="5500" b="1" dirty="0"/>
              <a:t>	</a:t>
            </a:r>
            <a:r>
              <a:rPr lang="tr-TR" altLang="tr-TR" sz="5500" b="1" dirty="0">
                <a:solidFill>
                  <a:srgbClr val="0000FF"/>
                </a:solidFill>
              </a:rPr>
              <a:t>- </a:t>
            </a:r>
            <a:r>
              <a:rPr lang="tr-TR" altLang="tr-TR" sz="5500" b="1" dirty="0" err="1">
                <a:solidFill>
                  <a:srgbClr val="0000FF"/>
                </a:solidFill>
              </a:rPr>
              <a:t>Endokardit</a:t>
            </a:r>
            <a:r>
              <a:rPr lang="tr-TR" altLang="tr-TR" sz="5500" b="1" dirty="0"/>
              <a:t>			 	DEĞİŞİK	 	KALICI KAPAK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tr-TR" altLang="tr-TR" sz="5500" b="1" dirty="0"/>
              <a:t>								     	HASTALIĞI</a:t>
            </a:r>
            <a:endParaRPr lang="en-US" altLang="tr-TR" sz="5500" b="1" dirty="0"/>
          </a:p>
        </p:txBody>
      </p:sp>
    </p:spTree>
    <p:extLst>
      <p:ext uri="{BB962C8B-B14F-4D97-AF65-F5344CB8AC3E}">
        <p14:creationId xmlns:p14="http://schemas.microsoft.com/office/powerpoint/2010/main" val="33460951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" descr="Large confetti">
            <a:extLst>
              <a:ext uri="{FF2B5EF4-FFF2-40B4-BE49-F238E27FC236}">
                <a16:creationId xmlns:a16="http://schemas.microsoft.com/office/drawing/2014/main" id="{9561BB29-9FD1-430D-B91D-BFA66C6046B4}"/>
              </a:ext>
            </a:extLst>
          </p:cNvPr>
          <p:cNvSpPr txBox="1">
            <a:spLocks noChangeArrowheads="1"/>
          </p:cNvSpPr>
          <p:nvPr/>
        </p:nvSpPr>
        <p:spPr>
          <a:xfrm>
            <a:off x="7061812" y="2974552"/>
            <a:ext cx="4910176" cy="534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2600" b="1" dirty="0">
                <a:solidFill>
                  <a:srgbClr val="FF0000"/>
                </a:solidFill>
                <a:latin typeface="Arial Black" panose="020B0A04020102020204" pitchFamily="34" charset="0"/>
              </a:rPr>
              <a:t>HASTANIN İZLENMESİ</a:t>
            </a:r>
            <a:endParaRPr lang="en-US" altLang="tr-TR" sz="2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A14F308B-0E05-4E64-A078-C641D4C25C11}"/>
              </a:ext>
            </a:extLst>
          </p:cNvPr>
          <p:cNvSpPr txBox="1">
            <a:spLocks noChangeArrowheads="1"/>
          </p:cNvSpPr>
          <p:nvPr/>
        </p:nvSpPr>
        <p:spPr>
          <a:xfrm>
            <a:off x="689282" y="1982427"/>
            <a:ext cx="6736080" cy="2894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b="1" dirty="0"/>
              <a:t> </a:t>
            </a:r>
            <a:r>
              <a:rPr lang="tr-TR" altLang="tr-TR" sz="3000" b="1" dirty="0"/>
              <a:t>REKÜRRENSİN ÖNLENMESİ</a:t>
            </a:r>
          </a:p>
          <a:p>
            <a:pPr algn="l">
              <a:lnSpc>
                <a:spcPct val="110000"/>
              </a:lnSpc>
              <a:buClr>
                <a:srgbClr val="FF0066"/>
              </a:buClr>
              <a:buFont typeface="Wingdings" panose="05000000000000000000" pitchFamily="2" charset="2"/>
              <a:buNone/>
            </a:pPr>
            <a:r>
              <a:rPr lang="tr-TR" altLang="tr-TR" sz="3000" b="1" dirty="0"/>
              <a:t>    </a:t>
            </a:r>
            <a:r>
              <a:rPr lang="tr-TR" altLang="tr-TR" sz="3000" b="1" dirty="0" err="1">
                <a:solidFill>
                  <a:srgbClr val="00B050"/>
                </a:solidFill>
                <a:latin typeface="Arial Black" panose="020B0A04020102020204" pitchFamily="34" charset="0"/>
              </a:rPr>
              <a:t>Sekonder</a:t>
            </a:r>
            <a:r>
              <a:rPr lang="tr-TR" altLang="tr-TR" sz="3000" b="1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tr-TR" altLang="tr-TR" sz="3000" b="1" dirty="0" err="1">
                <a:solidFill>
                  <a:srgbClr val="00B050"/>
                </a:solidFill>
                <a:latin typeface="Arial Black" panose="020B0A04020102020204" pitchFamily="34" charset="0"/>
              </a:rPr>
              <a:t>Profilaksi</a:t>
            </a:r>
            <a:endParaRPr lang="tr-TR" altLang="tr-TR" sz="30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l">
              <a:lnSpc>
                <a:spcPct val="11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3000" b="1" dirty="0"/>
              <a:t> ENFEKTİF ENDOKARDİT PROFİLAKSİSİ</a:t>
            </a:r>
          </a:p>
          <a:p>
            <a:pPr algn="l">
              <a:lnSpc>
                <a:spcPct val="11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tr-TR" altLang="tr-TR" sz="3000" b="1" dirty="0"/>
              <a:t> İLK ATAKTA KARDİTİN VARLIĞI</a:t>
            </a:r>
          </a:p>
          <a:p>
            <a:pPr>
              <a:lnSpc>
                <a:spcPct val="110000"/>
              </a:lnSpc>
            </a:pPr>
            <a:endParaRPr lang="en-US" altLang="tr-TR" b="1" dirty="0"/>
          </a:p>
        </p:txBody>
      </p:sp>
    </p:spTree>
    <p:extLst>
      <p:ext uri="{BB962C8B-B14F-4D97-AF65-F5344CB8AC3E}">
        <p14:creationId xmlns:p14="http://schemas.microsoft.com/office/powerpoint/2010/main" val="25390687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1 Başlık">
            <a:extLst>
              <a:ext uri="{FF2B5EF4-FFF2-40B4-BE49-F238E27FC236}">
                <a16:creationId xmlns:a16="http://schemas.microsoft.com/office/drawing/2014/main" id="{B0B47343-78FF-457C-B259-BFAF5B9757E4}"/>
              </a:ext>
            </a:extLst>
          </p:cNvPr>
          <p:cNvSpPr txBox="1">
            <a:spLocks/>
          </p:cNvSpPr>
          <p:nvPr/>
        </p:nvSpPr>
        <p:spPr>
          <a:xfrm>
            <a:off x="7803612" y="2670397"/>
            <a:ext cx="345513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sz="4000" b="1" dirty="0">
                <a:solidFill>
                  <a:srgbClr val="C00000"/>
                </a:solidFill>
                <a:latin typeface="Arial Black" panose="020B0A04020102020204" pitchFamily="34" charset="0"/>
              </a:rPr>
              <a:t>OLGU 1</a:t>
            </a:r>
          </a:p>
        </p:txBody>
      </p:sp>
      <p:sp>
        <p:nvSpPr>
          <p:cNvPr id="13" name="2 İçerik Yer Tutucusu">
            <a:extLst>
              <a:ext uri="{FF2B5EF4-FFF2-40B4-BE49-F238E27FC236}">
                <a16:creationId xmlns:a16="http://schemas.microsoft.com/office/drawing/2014/main" id="{09CAF0F8-3AD6-4E65-8105-12C76284429E}"/>
              </a:ext>
            </a:extLst>
          </p:cNvPr>
          <p:cNvSpPr txBox="1">
            <a:spLocks/>
          </p:cNvSpPr>
          <p:nvPr/>
        </p:nvSpPr>
        <p:spPr>
          <a:xfrm>
            <a:off x="1503331" y="1592227"/>
            <a:ext cx="6096877" cy="36745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tr-TR" sz="2800" b="1" dirty="0">
                <a:latin typeface="Arial Black" panose="020B0A04020102020204" pitchFamily="34" charset="0"/>
              </a:rPr>
              <a:t>12 yaş kız</a:t>
            </a:r>
          </a:p>
          <a:p>
            <a:pPr algn="l">
              <a:defRPr/>
            </a:pPr>
            <a:r>
              <a:rPr lang="tr-TR" sz="2800" b="1" dirty="0">
                <a:latin typeface="Arial Black" panose="020B0A04020102020204" pitchFamily="34" charset="0"/>
              </a:rPr>
              <a:t>Halsizlik, ateş </a:t>
            </a:r>
          </a:p>
          <a:p>
            <a:pPr algn="l">
              <a:defRPr/>
            </a:pPr>
            <a:endParaRPr lang="tr-TR" sz="2800" b="1" dirty="0">
              <a:latin typeface="Arial Black" panose="020B0A04020102020204" pitchFamily="34" charset="0"/>
            </a:endParaRPr>
          </a:p>
          <a:p>
            <a:pPr algn="l">
              <a:defRPr/>
            </a:pPr>
            <a:r>
              <a:rPr lang="tr-TR" sz="2800" b="1" dirty="0">
                <a:latin typeface="Arial Black" panose="020B0A04020102020204" pitchFamily="34" charset="0"/>
              </a:rPr>
              <a:t>Sol ayak bileğinde 		</a:t>
            </a:r>
            <a:r>
              <a:rPr lang="tr-TR" sz="2800" b="1" dirty="0" err="1">
                <a:latin typeface="Arial Black" panose="020B0A04020102020204" pitchFamily="34" charset="0"/>
              </a:rPr>
              <a:t>Artrit</a:t>
            </a:r>
            <a:endParaRPr lang="tr-TR" sz="2800" b="1" dirty="0">
              <a:latin typeface="Arial Black" panose="020B0A04020102020204" pitchFamily="34" charset="0"/>
            </a:endParaRPr>
          </a:p>
          <a:p>
            <a:pPr algn="l">
              <a:defRPr/>
            </a:pPr>
            <a:r>
              <a:rPr lang="tr-TR" sz="2800" b="1" dirty="0">
                <a:latin typeface="Arial Black" panose="020B0A04020102020204" pitchFamily="34" charset="0"/>
              </a:rPr>
              <a:t>Sağ dizde  			</a:t>
            </a:r>
            <a:r>
              <a:rPr lang="tr-TR" sz="2800" b="1" dirty="0" err="1">
                <a:latin typeface="Arial Black" panose="020B0A04020102020204" pitchFamily="34" charset="0"/>
              </a:rPr>
              <a:t>Artrit</a:t>
            </a:r>
            <a:endParaRPr lang="tr-TR" sz="2800" b="1" dirty="0">
              <a:latin typeface="Arial Black" panose="020B0A04020102020204" pitchFamily="34" charset="0"/>
            </a:endParaRPr>
          </a:p>
          <a:p>
            <a:pPr algn="l">
              <a:defRPr/>
            </a:pPr>
            <a:r>
              <a:rPr lang="tr-TR" sz="2800" b="1" dirty="0">
                <a:latin typeface="Arial Black" panose="020B0A04020102020204" pitchFamily="34" charset="0"/>
              </a:rPr>
              <a:t>Sağ ayak bileğinde		</a:t>
            </a:r>
            <a:r>
              <a:rPr lang="tr-TR" sz="2800" b="1" dirty="0" err="1">
                <a:latin typeface="Arial Black" panose="020B0A04020102020204" pitchFamily="34" charset="0"/>
              </a:rPr>
              <a:t>Artralji</a:t>
            </a:r>
            <a:r>
              <a:rPr lang="tr-TR" sz="2800" b="1" dirty="0">
                <a:latin typeface="Arial Black" panose="020B0A04020102020204" pitchFamily="34" charset="0"/>
              </a:rPr>
              <a:t>		</a:t>
            </a:r>
          </a:p>
          <a:p>
            <a:pPr algn="l">
              <a:defRPr/>
            </a:pPr>
            <a:endParaRPr lang="tr-TR" sz="2800" b="1" dirty="0">
              <a:latin typeface="Arial Black" panose="020B0A04020102020204" pitchFamily="34" charset="0"/>
            </a:endParaRPr>
          </a:p>
          <a:p>
            <a:pPr algn="l">
              <a:defRPr/>
            </a:pPr>
            <a:r>
              <a:rPr lang="tr-TR" sz="2800" b="1" dirty="0">
                <a:latin typeface="Arial Black" panose="020B0A04020102020204" pitchFamily="34" charset="0"/>
              </a:rPr>
              <a:t>Öykü son 5 gün</a:t>
            </a:r>
          </a:p>
          <a:p>
            <a:pPr>
              <a:defRPr/>
            </a:pPr>
            <a:endParaRPr lang="tr-TR" dirty="0"/>
          </a:p>
          <a:p>
            <a:pPr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18961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2 İçerik Yer Tutucusu">
            <a:extLst>
              <a:ext uri="{FF2B5EF4-FFF2-40B4-BE49-F238E27FC236}">
                <a16:creationId xmlns:a16="http://schemas.microsoft.com/office/drawing/2014/main" id="{79E5948D-E607-4850-BE59-CDFB031A5506}"/>
              </a:ext>
            </a:extLst>
          </p:cNvPr>
          <p:cNvSpPr txBox="1">
            <a:spLocks/>
          </p:cNvSpPr>
          <p:nvPr/>
        </p:nvSpPr>
        <p:spPr>
          <a:xfrm>
            <a:off x="3886200" y="2044377"/>
            <a:ext cx="7879079" cy="2708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altLang="tr-TR" sz="2800" b="1" dirty="0">
                <a:latin typeface="Arial Black" panose="020B0A04020102020204" pitchFamily="34" charset="0"/>
              </a:rPr>
              <a:t>Ateş 38.5</a:t>
            </a:r>
            <a:r>
              <a:rPr lang="tr-TR" altLang="tr-TR" sz="2800" b="1" baseline="30000" dirty="0">
                <a:latin typeface="Arial Black" panose="020B0A04020102020204" pitchFamily="34" charset="0"/>
              </a:rPr>
              <a:t>o</a:t>
            </a:r>
            <a:r>
              <a:rPr lang="tr-TR" altLang="tr-TR" sz="2800" b="1" dirty="0">
                <a:latin typeface="Arial Black" panose="020B0A04020102020204" pitchFamily="34" charset="0"/>
              </a:rPr>
              <a:t>C</a:t>
            </a:r>
          </a:p>
          <a:p>
            <a:pPr algn="l"/>
            <a:r>
              <a:rPr lang="tr-TR" altLang="tr-TR" sz="2800" b="1" dirty="0" err="1">
                <a:latin typeface="Arial Black" panose="020B0A04020102020204" pitchFamily="34" charset="0"/>
              </a:rPr>
              <a:t>Apekste</a:t>
            </a:r>
            <a:r>
              <a:rPr lang="tr-TR" altLang="tr-TR" sz="2800" b="1" dirty="0">
                <a:latin typeface="Arial Black" panose="020B0A04020102020204" pitchFamily="34" charset="0"/>
              </a:rPr>
              <a:t> 2/6 </a:t>
            </a:r>
            <a:r>
              <a:rPr lang="tr-TR" altLang="tr-TR" sz="2800" b="1" dirty="0" err="1">
                <a:latin typeface="Arial Black" panose="020B0A04020102020204" pitchFamily="34" charset="0"/>
              </a:rPr>
              <a:t>pansistolik</a:t>
            </a:r>
            <a:r>
              <a:rPr lang="tr-TR" altLang="tr-TR" sz="2800" b="1" dirty="0">
                <a:latin typeface="Arial Black" panose="020B0A04020102020204" pitchFamily="34" charset="0"/>
              </a:rPr>
              <a:t> üfürüm</a:t>
            </a:r>
          </a:p>
          <a:p>
            <a:pPr algn="l"/>
            <a:r>
              <a:rPr lang="tr-TR" altLang="tr-TR" sz="2800" b="1" dirty="0">
                <a:latin typeface="Arial Black" panose="020B0A04020102020204" pitchFamily="34" charset="0"/>
              </a:rPr>
              <a:t>EKO: MY 2(+), MVP</a:t>
            </a:r>
          </a:p>
          <a:p>
            <a:pPr algn="l"/>
            <a:r>
              <a:rPr lang="tr-TR" altLang="tr-TR" sz="2800" b="1" dirty="0" err="1">
                <a:latin typeface="Arial Black" panose="020B0A04020102020204" pitchFamily="34" charset="0"/>
              </a:rPr>
              <a:t>Sed</a:t>
            </a:r>
            <a:r>
              <a:rPr lang="tr-TR" altLang="tr-TR" sz="2800" b="1" dirty="0">
                <a:latin typeface="Arial Black" panose="020B0A04020102020204" pitchFamily="34" charset="0"/>
              </a:rPr>
              <a:t> 86 mm/</a:t>
            </a:r>
            <a:r>
              <a:rPr lang="tr-TR" altLang="tr-TR" sz="2800" b="1" dirty="0" err="1">
                <a:latin typeface="Arial Black" panose="020B0A04020102020204" pitchFamily="34" charset="0"/>
              </a:rPr>
              <a:t>sa</a:t>
            </a:r>
            <a:r>
              <a:rPr lang="tr-TR" altLang="tr-TR" sz="2800" b="1" dirty="0">
                <a:latin typeface="Arial Black" panose="020B0A04020102020204" pitchFamily="34" charset="0"/>
              </a:rPr>
              <a:t>, CRP (+), lök 11 800 mm</a:t>
            </a:r>
            <a:r>
              <a:rPr lang="tr-TR" altLang="tr-TR" sz="2800" b="1" baseline="30000" dirty="0">
                <a:latin typeface="Arial Black" panose="020B0A04020102020204" pitchFamily="34" charset="0"/>
              </a:rPr>
              <a:t>3</a:t>
            </a:r>
            <a:r>
              <a:rPr lang="tr-TR" altLang="tr-TR" sz="2800" b="1" dirty="0">
                <a:latin typeface="Arial Black" panose="020B0A04020102020204" pitchFamily="34" charset="0"/>
              </a:rPr>
              <a:t> </a:t>
            </a:r>
          </a:p>
          <a:p>
            <a:pPr algn="l"/>
            <a:r>
              <a:rPr lang="tr-TR" altLang="tr-TR" sz="2800" b="1" dirty="0">
                <a:latin typeface="Arial Black" panose="020B0A04020102020204" pitchFamily="34" charset="0"/>
              </a:rPr>
              <a:t>ASO 1000 IU</a:t>
            </a:r>
          </a:p>
          <a:p>
            <a:endParaRPr lang="tr-TR" altLang="tr-TR" dirty="0"/>
          </a:p>
        </p:txBody>
      </p:sp>
      <p:pic>
        <p:nvPicPr>
          <p:cNvPr id="13" name="Picture 4" descr="C:\Belgelerim\Resimlerim\med14.gif">
            <a:extLst>
              <a:ext uri="{FF2B5EF4-FFF2-40B4-BE49-F238E27FC236}">
                <a16:creationId xmlns:a16="http://schemas.microsoft.com/office/drawing/2014/main" id="{97586604-F9E3-409D-BD5B-85D543398A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893" y="1740502"/>
            <a:ext cx="20574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1658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2 İçerik Yer Tutucusu">
            <a:extLst>
              <a:ext uri="{FF2B5EF4-FFF2-40B4-BE49-F238E27FC236}">
                <a16:creationId xmlns:a16="http://schemas.microsoft.com/office/drawing/2014/main" id="{5C69B3C6-DDE9-4AA5-B52D-6E6DCACDB895}"/>
              </a:ext>
            </a:extLst>
          </p:cNvPr>
          <p:cNvSpPr txBox="1">
            <a:spLocks/>
          </p:cNvSpPr>
          <p:nvPr/>
        </p:nvSpPr>
        <p:spPr>
          <a:xfrm>
            <a:off x="3791715" y="1921668"/>
            <a:ext cx="5105400" cy="25146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tr-TR" sz="6000" b="1" dirty="0"/>
          </a:p>
          <a:p>
            <a:pPr>
              <a:defRPr/>
            </a:pPr>
            <a:r>
              <a:rPr lang="tr-TR" sz="11500" b="1" dirty="0">
                <a:solidFill>
                  <a:srgbClr val="FF0000"/>
                </a:solidFill>
              </a:rPr>
              <a:t>TANI ?</a:t>
            </a:r>
            <a:endParaRPr lang="tr-TR" sz="11500" dirty="0">
              <a:solidFill>
                <a:srgbClr val="FF0000"/>
              </a:solidFill>
            </a:endParaRPr>
          </a:p>
          <a:p>
            <a:pPr>
              <a:defRPr/>
            </a:pPr>
            <a:endParaRPr lang="tr-TR" sz="6000" dirty="0"/>
          </a:p>
        </p:txBody>
      </p:sp>
      <p:pic>
        <p:nvPicPr>
          <p:cNvPr id="13" name="3 Resim" descr="6.gif">
            <a:extLst>
              <a:ext uri="{FF2B5EF4-FFF2-40B4-BE49-F238E27FC236}">
                <a16:creationId xmlns:a16="http://schemas.microsoft.com/office/drawing/2014/main" id="{AA8D8A94-361B-415F-8830-6477AAB64E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214" y="2244726"/>
            <a:ext cx="16668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4 Resim" descr="12.gif">
            <a:extLst>
              <a:ext uri="{FF2B5EF4-FFF2-40B4-BE49-F238E27FC236}">
                <a16:creationId xmlns:a16="http://schemas.microsoft.com/office/drawing/2014/main" id="{08D91DB6-A319-4ACF-8C51-E64EF35356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2170113"/>
            <a:ext cx="240982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1823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2 İçerik Yer Tutucusu">
            <a:extLst>
              <a:ext uri="{FF2B5EF4-FFF2-40B4-BE49-F238E27FC236}">
                <a16:creationId xmlns:a16="http://schemas.microsoft.com/office/drawing/2014/main" id="{01341FE0-516A-425B-9599-7159904CF4CB}"/>
              </a:ext>
            </a:extLst>
          </p:cNvPr>
          <p:cNvSpPr txBox="1">
            <a:spLocks/>
          </p:cNvSpPr>
          <p:nvPr/>
        </p:nvSpPr>
        <p:spPr>
          <a:xfrm>
            <a:off x="1070223" y="1828800"/>
            <a:ext cx="7589035" cy="32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dirty="0"/>
              <a:t>	</a:t>
            </a:r>
          </a:p>
          <a:p>
            <a:pPr algn="l">
              <a:lnSpc>
                <a:spcPct val="200000"/>
              </a:lnSpc>
              <a:defRPr/>
            </a:pPr>
            <a:r>
              <a:rPr lang="tr-TR" sz="12000" b="1" dirty="0" err="1">
                <a:latin typeface="Arial Black" panose="020B0A04020102020204" pitchFamily="34" charset="0"/>
              </a:rPr>
              <a:t>Poliartrit</a:t>
            </a:r>
            <a:r>
              <a:rPr lang="tr-TR" sz="12000" b="1" dirty="0">
                <a:latin typeface="Arial Black" panose="020B0A04020102020204" pitchFamily="34" charset="0"/>
              </a:rPr>
              <a:t> (gezici) + </a:t>
            </a:r>
            <a:r>
              <a:rPr lang="tr-TR" sz="12000" b="1" dirty="0" err="1">
                <a:latin typeface="Arial Black" panose="020B0A04020102020204" pitchFamily="34" charset="0"/>
              </a:rPr>
              <a:t>Kardit</a:t>
            </a:r>
            <a:r>
              <a:rPr lang="tr-TR" sz="12000" b="1" dirty="0">
                <a:latin typeface="Arial Black" panose="020B0A04020102020204" pitchFamily="34" charset="0"/>
              </a:rPr>
              <a:t> (MY)</a:t>
            </a:r>
          </a:p>
          <a:p>
            <a:pPr algn="l">
              <a:lnSpc>
                <a:spcPct val="200000"/>
              </a:lnSpc>
              <a:defRPr/>
            </a:pPr>
            <a:r>
              <a:rPr lang="tr-TR" sz="12000" b="1" dirty="0">
                <a:latin typeface="Arial Black" panose="020B0A04020102020204" pitchFamily="34" charset="0"/>
              </a:rPr>
              <a:t>Ateş, </a:t>
            </a:r>
            <a:r>
              <a:rPr lang="tr-TR" sz="12000" b="1" dirty="0" err="1">
                <a:latin typeface="Arial Black" panose="020B0A04020102020204" pitchFamily="34" charset="0"/>
              </a:rPr>
              <a:t>artralji</a:t>
            </a:r>
            <a:r>
              <a:rPr lang="tr-TR" sz="12000" b="1" dirty="0">
                <a:latin typeface="Arial Black" panose="020B0A04020102020204" pitchFamily="34" charset="0"/>
              </a:rPr>
              <a:t>, akut faz </a:t>
            </a:r>
            <a:r>
              <a:rPr lang="tr-TR" sz="12000" b="1" dirty="0" err="1">
                <a:latin typeface="Arial Black" panose="020B0A04020102020204" pitchFamily="34" charset="0"/>
              </a:rPr>
              <a:t>reaktanları</a:t>
            </a:r>
            <a:endParaRPr lang="tr-TR" sz="12000" b="1" dirty="0">
              <a:latin typeface="Arial Black" panose="020B0A04020102020204" pitchFamily="34" charset="0"/>
            </a:endParaRPr>
          </a:p>
          <a:p>
            <a:pPr algn="l">
              <a:lnSpc>
                <a:spcPct val="200000"/>
              </a:lnSpc>
              <a:defRPr/>
            </a:pPr>
            <a:r>
              <a:rPr lang="tr-TR" sz="12000" b="1" dirty="0">
                <a:latin typeface="Arial Black" panose="020B0A04020102020204" pitchFamily="34" charset="0"/>
              </a:rPr>
              <a:t>ASO (+)</a:t>
            </a:r>
          </a:p>
          <a:p>
            <a:pPr>
              <a:defRPr/>
            </a:pPr>
            <a:r>
              <a:rPr lang="tr-TR" sz="3600" b="1" dirty="0"/>
              <a:t>                </a:t>
            </a:r>
            <a:endParaRPr lang="tr-TR" b="1" dirty="0"/>
          </a:p>
          <a:p>
            <a:pPr>
              <a:defRPr/>
            </a:pPr>
            <a:endParaRPr lang="tr-TR" dirty="0"/>
          </a:p>
        </p:txBody>
      </p:sp>
      <p:pic>
        <p:nvPicPr>
          <p:cNvPr id="12" name="3 Resim" descr="Passeggiata%20sotto%20la%20pioggia%20.gif">
            <a:extLst>
              <a:ext uri="{FF2B5EF4-FFF2-40B4-BE49-F238E27FC236}">
                <a16:creationId xmlns:a16="http://schemas.microsoft.com/office/drawing/2014/main" id="{DB8874AE-01A3-4692-9163-F2DC2C2DE9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102" y="2181225"/>
            <a:ext cx="19716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0378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2 İçerik Yer Tutucusu">
            <a:extLst>
              <a:ext uri="{FF2B5EF4-FFF2-40B4-BE49-F238E27FC236}">
                <a16:creationId xmlns:a16="http://schemas.microsoft.com/office/drawing/2014/main" id="{E095FB23-7B91-4BE2-A1C5-7FF24B5F048B}"/>
              </a:ext>
            </a:extLst>
          </p:cNvPr>
          <p:cNvSpPr txBox="1">
            <a:spLocks/>
          </p:cNvSpPr>
          <p:nvPr/>
        </p:nvSpPr>
        <p:spPr bwMode="auto">
          <a:xfrm>
            <a:off x="3150824" y="2137728"/>
            <a:ext cx="515815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sz="11500" b="1" dirty="0">
                <a:solidFill>
                  <a:srgbClr val="FF0000"/>
                </a:solidFill>
              </a:rPr>
              <a:t>ARA</a:t>
            </a:r>
            <a:endParaRPr lang="tr-TR" sz="11500" dirty="0">
              <a:solidFill>
                <a:srgbClr val="FF0000"/>
              </a:solidFill>
            </a:endParaRPr>
          </a:p>
        </p:txBody>
      </p:sp>
      <p:pic>
        <p:nvPicPr>
          <p:cNvPr id="12" name="3 Resim" descr="mare.gif">
            <a:extLst>
              <a:ext uri="{FF2B5EF4-FFF2-40B4-BE49-F238E27FC236}">
                <a16:creationId xmlns:a16="http://schemas.microsoft.com/office/drawing/2014/main" id="{9D6C08F2-3872-48A4-8D3A-DE4C5C0593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77" y="903288"/>
            <a:ext cx="2133600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839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892" y="5711611"/>
            <a:ext cx="1269030" cy="628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988" y="5706788"/>
            <a:ext cx="1227551" cy="60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2 İçerik Yer Tutucusu">
            <a:extLst>
              <a:ext uri="{FF2B5EF4-FFF2-40B4-BE49-F238E27FC236}">
                <a16:creationId xmlns:a16="http://schemas.microsoft.com/office/drawing/2014/main" id="{6DD1DCE5-9412-4511-A968-D81F34800378}"/>
              </a:ext>
            </a:extLst>
          </p:cNvPr>
          <p:cNvSpPr txBox="1">
            <a:spLocks/>
          </p:cNvSpPr>
          <p:nvPr/>
        </p:nvSpPr>
        <p:spPr>
          <a:xfrm>
            <a:off x="1935296" y="2011681"/>
            <a:ext cx="9616440" cy="2270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tr-TR" altLang="tr-TR" sz="4300" b="1" dirty="0">
                <a:latin typeface="Arial" panose="020B0604020202020204" pitchFamily="34" charset="0"/>
                <a:cs typeface="Arial" panose="020B0604020202020204" pitchFamily="34" charset="0"/>
              </a:rPr>
              <a:t>Toplumun %3-6’sı Akut </a:t>
            </a:r>
            <a:r>
              <a:rPr lang="tr-TR" altLang="tr-TR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romatizmal</a:t>
            </a:r>
            <a:r>
              <a:rPr lang="tr-TR" altLang="tr-TR" sz="4300" b="1" dirty="0">
                <a:latin typeface="Arial" panose="020B0604020202020204" pitchFamily="34" charset="0"/>
                <a:cs typeface="Arial" panose="020B0604020202020204" pitchFamily="34" charset="0"/>
              </a:rPr>
              <a:t> ateşe duyarlı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tr-TR" altLang="tr-TR" sz="4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tr-TR" altLang="tr-TR" sz="4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tr-TR" altLang="tr-TR" sz="4300" b="1" dirty="0">
                <a:latin typeface="Arial" panose="020B0604020202020204" pitchFamily="34" charset="0"/>
                <a:cs typeface="Arial" panose="020B0604020202020204" pitchFamily="34" charset="0"/>
              </a:rPr>
              <a:t>En önemli risk faktörü </a:t>
            </a:r>
            <a:r>
              <a:rPr lang="tr-TR" altLang="tr-TR" sz="4300" b="1" dirty="0">
                <a:solidFill>
                  <a:srgbClr val="F60A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YOKSULLUK</a:t>
            </a:r>
            <a:r>
              <a:rPr lang="en-US" altLang="tr-TR" sz="4300" b="1" dirty="0">
                <a:solidFill>
                  <a:srgbClr val="F60A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tr-TR" altLang="tr-TR" sz="2800" dirty="0"/>
          </a:p>
        </p:txBody>
      </p:sp>
    </p:spTree>
    <p:extLst>
      <p:ext uri="{BB962C8B-B14F-4D97-AF65-F5344CB8AC3E}">
        <p14:creationId xmlns:p14="http://schemas.microsoft.com/office/powerpoint/2010/main" val="33111272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 Başlık">
            <a:extLst>
              <a:ext uri="{FF2B5EF4-FFF2-40B4-BE49-F238E27FC236}">
                <a16:creationId xmlns:a16="http://schemas.microsoft.com/office/drawing/2014/main" id="{3C033BCD-EA62-456A-AA8F-0D30F6D8733A}"/>
              </a:ext>
            </a:extLst>
          </p:cNvPr>
          <p:cNvSpPr txBox="1">
            <a:spLocks/>
          </p:cNvSpPr>
          <p:nvPr/>
        </p:nvSpPr>
        <p:spPr>
          <a:xfrm>
            <a:off x="8892711" y="3453788"/>
            <a:ext cx="258318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sz="5500" dirty="0">
                <a:solidFill>
                  <a:srgbClr val="FF0000"/>
                </a:solidFill>
                <a:latin typeface="Arial Black" panose="020B0A04020102020204" pitchFamily="34" charset="0"/>
              </a:rPr>
              <a:t>OLGU 2</a:t>
            </a:r>
          </a:p>
        </p:txBody>
      </p:sp>
      <p:sp>
        <p:nvSpPr>
          <p:cNvPr id="12" name="2 İçerik Yer Tutucusu">
            <a:extLst>
              <a:ext uri="{FF2B5EF4-FFF2-40B4-BE49-F238E27FC236}">
                <a16:creationId xmlns:a16="http://schemas.microsoft.com/office/drawing/2014/main" id="{AD4E464A-395C-4423-AA97-02690D34C303}"/>
              </a:ext>
            </a:extLst>
          </p:cNvPr>
          <p:cNvSpPr txBox="1">
            <a:spLocks/>
          </p:cNvSpPr>
          <p:nvPr/>
        </p:nvSpPr>
        <p:spPr>
          <a:xfrm>
            <a:off x="624352" y="1597446"/>
            <a:ext cx="7836601" cy="371268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tr-TR" altLang="tr-TR" sz="8900" b="1" dirty="0">
                <a:latin typeface="Arial" panose="020B0604020202020204" pitchFamily="34" charset="0"/>
                <a:cs typeface="Arial" panose="020B0604020202020204" pitchFamily="34" charset="0"/>
              </a:rPr>
              <a:t>10 yaş erkek</a:t>
            </a:r>
          </a:p>
          <a:p>
            <a:pPr algn="l">
              <a:lnSpc>
                <a:spcPct val="80000"/>
              </a:lnSpc>
            </a:pPr>
            <a:r>
              <a:rPr lang="tr-TR" altLang="tr-TR" sz="8900" b="1" dirty="0">
                <a:latin typeface="Arial" panose="020B0604020202020204" pitchFamily="34" charset="0"/>
                <a:cs typeface="Arial" panose="020B0604020202020204" pitchFamily="34" charset="0"/>
              </a:rPr>
              <a:t>Ateş 39</a:t>
            </a:r>
            <a:r>
              <a:rPr lang="tr-TR" altLang="tr-TR" sz="89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tr-TR" altLang="tr-TR" sz="8900" b="1" dirty="0">
                <a:latin typeface="Arial" panose="020B0604020202020204" pitchFamily="34" charset="0"/>
                <a:cs typeface="Arial" panose="020B0604020202020204" pitchFamily="34" charset="0"/>
              </a:rPr>
              <a:t>C 	bacak ağrısı</a:t>
            </a:r>
          </a:p>
          <a:p>
            <a:pPr algn="l">
              <a:lnSpc>
                <a:spcPct val="80000"/>
              </a:lnSpc>
            </a:pPr>
            <a:r>
              <a:rPr lang="tr-TR" altLang="tr-TR" sz="89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lnSpc>
                <a:spcPct val="80000"/>
              </a:lnSpc>
            </a:pPr>
            <a:r>
              <a:rPr lang="tr-TR" altLang="tr-TR" sz="8900" b="1" dirty="0">
                <a:latin typeface="Arial" panose="020B0604020202020204" pitchFamily="34" charset="0"/>
                <a:cs typeface="Arial" panose="020B0604020202020204" pitchFamily="34" charset="0"/>
              </a:rPr>
              <a:t>Sol diz ve Sol ayak bilek : </a:t>
            </a:r>
            <a:r>
              <a:rPr lang="tr-TR" altLang="tr-TR" sz="8900" b="1" dirty="0" err="1">
                <a:latin typeface="Arial" panose="020B0604020202020204" pitchFamily="34" charset="0"/>
                <a:cs typeface="Arial" panose="020B0604020202020204" pitchFamily="34" charset="0"/>
              </a:rPr>
              <a:t>Artrit</a:t>
            </a:r>
            <a:endParaRPr lang="tr-TR" altLang="tr-TR" sz="8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80000"/>
              </a:lnSpc>
            </a:pPr>
            <a:r>
              <a:rPr lang="tr-TR" altLang="tr-TR" sz="8900" b="1" dirty="0">
                <a:latin typeface="Arial" panose="020B0604020202020204" pitchFamily="34" charset="0"/>
                <a:cs typeface="Arial" panose="020B0604020202020204" pitchFamily="34" charset="0"/>
              </a:rPr>
              <a:t>Üfürüm (-)</a:t>
            </a:r>
          </a:p>
          <a:p>
            <a:pPr algn="l">
              <a:lnSpc>
                <a:spcPct val="80000"/>
              </a:lnSpc>
            </a:pPr>
            <a:endParaRPr lang="tr-TR" altLang="tr-TR" sz="8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80000"/>
              </a:lnSpc>
            </a:pPr>
            <a:r>
              <a:rPr lang="tr-TR" altLang="tr-TR" sz="8900" b="1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tr-TR" altLang="tr-TR" sz="8900" b="1" dirty="0">
                <a:latin typeface="Arial" panose="020B0604020202020204" pitchFamily="34" charset="0"/>
                <a:cs typeface="Arial" panose="020B0604020202020204" pitchFamily="34" charset="0"/>
              </a:rPr>
              <a:t>. 123/</a:t>
            </a:r>
            <a:r>
              <a:rPr lang="tr-TR" altLang="tr-TR" sz="8900" b="1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tr-TR" altLang="tr-TR" sz="8900" b="1" dirty="0">
                <a:latin typeface="Arial" panose="020B0604020202020204" pitchFamily="34" charset="0"/>
                <a:cs typeface="Arial" panose="020B0604020202020204" pitchFamily="34" charset="0"/>
              </a:rPr>
              <a:t>,  CRP (+) , Lökosit 13 000 /mm</a:t>
            </a:r>
            <a:r>
              <a:rPr lang="tr-TR" altLang="tr-TR" sz="89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tr-TR" altLang="tr-TR" sz="89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l">
              <a:lnSpc>
                <a:spcPct val="80000"/>
              </a:lnSpc>
            </a:pPr>
            <a:r>
              <a:rPr lang="tr-TR" altLang="tr-TR" sz="8900" b="1" dirty="0">
                <a:latin typeface="Arial" panose="020B0604020202020204" pitchFamily="34" charset="0"/>
                <a:cs typeface="Arial" panose="020B0604020202020204" pitchFamily="34" charset="0"/>
              </a:rPr>
              <a:t>ASO 150 IU </a:t>
            </a:r>
          </a:p>
        </p:txBody>
      </p:sp>
      <p:pic>
        <p:nvPicPr>
          <p:cNvPr id="13" name="4 Resim" descr="12.gif">
            <a:extLst>
              <a:ext uri="{FF2B5EF4-FFF2-40B4-BE49-F238E27FC236}">
                <a16:creationId xmlns:a16="http://schemas.microsoft.com/office/drawing/2014/main" id="{79F84E41-A65D-4F53-B3A7-808319E5DB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799" y="925578"/>
            <a:ext cx="240982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8048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2 İçerik Yer Tutucusu">
            <a:extLst>
              <a:ext uri="{FF2B5EF4-FFF2-40B4-BE49-F238E27FC236}">
                <a16:creationId xmlns:a16="http://schemas.microsoft.com/office/drawing/2014/main" id="{5C69B3C6-DDE9-4AA5-B52D-6E6DCACDB895}"/>
              </a:ext>
            </a:extLst>
          </p:cNvPr>
          <p:cNvSpPr txBox="1">
            <a:spLocks/>
          </p:cNvSpPr>
          <p:nvPr/>
        </p:nvSpPr>
        <p:spPr>
          <a:xfrm>
            <a:off x="3791715" y="1921668"/>
            <a:ext cx="5105400" cy="25146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tr-TR" sz="6000" b="1" dirty="0"/>
          </a:p>
          <a:p>
            <a:pPr>
              <a:defRPr/>
            </a:pPr>
            <a:r>
              <a:rPr lang="tr-TR" sz="11500" b="1" dirty="0">
                <a:solidFill>
                  <a:srgbClr val="FF0000"/>
                </a:solidFill>
              </a:rPr>
              <a:t>TANI ?</a:t>
            </a:r>
            <a:endParaRPr lang="tr-TR" sz="11500" dirty="0">
              <a:solidFill>
                <a:srgbClr val="FF0000"/>
              </a:solidFill>
            </a:endParaRPr>
          </a:p>
          <a:p>
            <a:pPr>
              <a:defRPr/>
            </a:pPr>
            <a:endParaRPr lang="tr-TR" sz="6000" dirty="0"/>
          </a:p>
        </p:txBody>
      </p:sp>
      <p:pic>
        <p:nvPicPr>
          <p:cNvPr id="13" name="3 Resim" descr="6.gif">
            <a:extLst>
              <a:ext uri="{FF2B5EF4-FFF2-40B4-BE49-F238E27FC236}">
                <a16:creationId xmlns:a16="http://schemas.microsoft.com/office/drawing/2014/main" id="{AA8D8A94-361B-415F-8830-6477AAB64E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214" y="2244726"/>
            <a:ext cx="16668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4 Resim" descr="12.gif">
            <a:extLst>
              <a:ext uri="{FF2B5EF4-FFF2-40B4-BE49-F238E27FC236}">
                <a16:creationId xmlns:a16="http://schemas.microsoft.com/office/drawing/2014/main" id="{08D91DB6-A319-4ACF-8C51-E64EF35356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2170113"/>
            <a:ext cx="240982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1216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2 İçerik Yer Tutucusu">
            <a:extLst>
              <a:ext uri="{FF2B5EF4-FFF2-40B4-BE49-F238E27FC236}">
                <a16:creationId xmlns:a16="http://schemas.microsoft.com/office/drawing/2014/main" id="{9FAC59B5-93D7-44B4-B18C-94F148EA93F6}"/>
              </a:ext>
            </a:extLst>
          </p:cNvPr>
          <p:cNvSpPr txBox="1">
            <a:spLocks/>
          </p:cNvSpPr>
          <p:nvPr/>
        </p:nvSpPr>
        <p:spPr>
          <a:xfrm>
            <a:off x="3196545" y="2593441"/>
            <a:ext cx="5307376" cy="259291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sz="10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50000"/>
              </a:lnSpc>
              <a:defRPr/>
            </a:pPr>
            <a:r>
              <a:rPr lang="tr-TR" sz="10800" b="1" dirty="0">
                <a:latin typeface="Arial" panose="020B0604020202020204" pitchFamily="34" charset="0"/>
                <a:cs typeface="Arial" panose="020B0604020202020204" pitchFamily="34" charset="0"/>
              </a:rPr>
              <a:t>2 eklem </a:t>
            </a:r>
            <a:r>
              <a:rPr lang="tr-TR" sz="10800" b="1" dirty="0" err="1">
                <a:latin typeface="Arial" panose="020B0604020202020204" pitchFamily="34" charset="0"/>
                <a:cs typeface="Arial" panose="020B0604020202020204" pitchFamily="34" charset="0"/>
              </a:rPr>
              <a:t>artrit</a:t>
            </a:r>
            <a:r>
              <a:rPr lang="tr-TR" sz="108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10800" b="1" dirty="0" err="1">
                <a:latin typeface="Arial" panose="020B0604020202020204" pitchFamily="34" charset="0"/>
                <a:cs typeface="Arial" panose="020B0604020202020204" pitchFamily="34" charset="0"/>
              </a:rPr>
              <a:t>poliartriküler</a:t>
            </a:r>
            <a:r>
              <a:rPr lang="tr-TR" sz="10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>
              <a:lnSpc>
                <a:spcPct val="150000"/>
              </a:lnSpc>
              <a:defRPr/>
            </a:pPr>
            <a:r>
              <a:rPr lang="tr-TR" sz="10800" b="1" dirty="0">
                <a:latin typeface="Arial" panose="020B0604020202020204" pitchFamily="34" charset="0"/>
                <a:cs typeface="Arial" panose="020B0604020202020204" pitchFamily="34" charset="0"/>
              </a:rPr>
              <a:t>Ateş, Akut faz </a:t>
            </a:r>
            <a:r>
              <a:rPr lang="tr-TR" sz="10800" b="1" dirty="0" err="1">
                <a:latin typeface="Arial" panose="020B0604020202020204" pitchFamily="34" charset="0"/>
                <a:cs typeface="Arial" panose="020B0604020202020204" pitchFamily="34" charset="0"/>
              </a:rPr>
              <a:t>reaktanları</a:t>
            </a:r>
            <a:r>
              <a:rPr lang="tr-TR" sz="10800" b="1" dirty="0">
                <a:latin typeface="Arial" panose="020B0604020202020204" pitchFamily="34" charset="0"/>
                <a:cs typeface="Arial" panose="020B0604020202020204" pitchFamily="34" charset="0"/>
              </a:rPr>
              <a:t> (+)</a:t>
            </a:r>
          </a:p>
          <a:p>
            <a:pPr algn="l">
              <a:lnSpc>
                <a:spcPct val="150000"/>
              </a:lnSpc>
              <a:defRPr/>
            </a:pPr>
            <a:r>
              <a:rPr lang="tr-TR" sz="10800" b="1" dirty="0">
                <a:latin typeface="Arial" panose="020B0604020202020204" pitchFamily="34" charset="0"/>
                <a:cs typeface="Arial" panose="020B0604020202020204" pitchFamily="34" charset="0"/>
              </a:rPr>
              <a:t>Destekleyici bulgu yok ASO (-)</a:t>
            </a:r>
          </a:p>
          <a:p>
            <a:pPr algn="l">
              <a:defRPr/>
            </a:pPr>
            <a:r>
              <a:rPr lang="tr-TR" b="1" dirty="0"/>
              <a:t> </a:t>
            </a:r>
            <a:endParaRPr lang="tr-TR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801BCDE0-1A88-4247-93B2-ABE152C03974}"/>
              </a:ext>
            </a:extLst>
          </p:cNvPr>
          <p:cNvSpPr/>
          <p:nvPr/>
        </p:nvSpPr>
        <p:spPr>
          <a:xfrm>
            <a:off x="3729209" y="1433648"/>
            <a:ext cx="40736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9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 ?  </a:t>
            </a:r>
          </a:p>
        </p:txBody>
      </p:sp>
    </p:spTree>
    <p:extLst>
      <p:ext uri="{BB962C8B-B14F-4D97-AF65-F5344CB8AC3E}">
        <p14:creationId xmlns:p14="http://schemas.microsoft.com/office/powerpoint/2010/main" val="14404082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2 İçerik Yer Tutucusu">
            <a:extLst>
              <a:ext uri="{FF2B5EF4-FFF2-40B4-BE49-F238E27FC236}">
                <a16:creationId xmlns:a16="http://schemas.microsoft.com/office/drawing/2014/main" id="{52DEDF8C-698C-47A2-88DB-D07F18647EE1}"/>
              </a:ext>
            </a:extLst>
          </p:cNvPr>
          <p:cNvSpPr txBox="1">
            <a:spLocks/>
          </p:cNvSpPr>
          <p:nvPr/>
        </p:nvSpPr>
        <p:spPr>
          <a:xfrm>
            <a:off x="1350971" y="2485848"/>
            <a:ext cx="6404903" cy="2148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00000"/>
              </a:lnSpc>
            </a:pPr>
            <a:r>
              <a:rPr lang="tr-TR" altLang="tr-TR" sz="4400" b="1" dirty="0">
                <a:solidFill>
                  <a:srgbClr val="A3171E"/>
                </a:solidFill>
              </a:rPr>
              <a:t>  	</a:t>
            </a:r>
            <a:r>
              <a:rPr lang="tr-TR" altLang="tr-TR" sz="7300" b="1" dirty="0">
                <a:solidFill>
                  <a:srgbClr val="FF0000"/>
                </a:solidFill>
              </a:rPr>
              <a:t>SEPTİK ARTRİT ?</a:t>
            </a:r>
          </a:p>
        </p:txBody>
      </p:sp>
      <p:pic>
        <p:nvPicPr>
          <p:cNvPr id="12" name="Picture 4" descr="tara0008">
            <a:extLst>
              <a:ext uri="{FF2B5EF4-FFF2-40B4-BE49-F238E27FC236}">
                <a16:creationId xmlns:a16="http://schemas.microsoft.com/office/drawing/2014/main" id="{0C001F87-1A68-434A-8132-26167520B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625" y="1965959"/>
            <a:ext cx="2120900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char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2 İçerik Yer Tutucusu">
            <a:extLst>
              <a:ext uri="{FF2B5EF4-FFF2-40B4-BE49-F238E27FC236}">
                <a16:creationId xmlns:a16="http://schemas.microsoft.com/office/drawing/2014/main" id="{52DEDF8C-698C-47A2-88DB-D07F18647EE1}"/>
              </a:ext>
            </a:extLst>
          </p:cNvPr>
          <p:cNvSpPr txBox="1">
            <a:spLocks/>
          </p:cNvSpPr>
          <p:nvPr/>
        </p:nvSpPr>
        <p:spPr>
          <a:xfrm>
            <a:off x="1302220" y="1553964"/>
            <a:ext cx="9327432" cy="3546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00000"/>
              </a:lnSpc>
            </a:pPr>
            <a:r>
              <a:rPr lang="tr-T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EKLEM PONKSİYONU:   </a:t>
            </a:r>
            <a:r>
              <a:rPr lang="tr-TR" sz="2800" b="1" dirty="0">
                <a:latin typeface="Arial Black" panose="020B0A04020102020204" pitchFamily="34" charset="0"/>
              </a:rPr>
              <a:t>Sıvı bulanık</a:t>
            </a:r>
            <a:endParaRPr lang="tr-TR" sz="2800" dirty="0">
              <a:latin typeface="Arial Black" panose="020B0A04020102020204" pitchFamily="34" charset="0"/>
            </a:endParaRPr>
          </a:p>
          <a:p>
            <a:r>
              <a:rPr lang="tr-TR" sz="2800" b="1" dirty="0">
                <a:latin typeface="Arial Black" panose="020B0A04020102020204" pitchFamily="34" charset="0"/>
              </a:rPr>
              <a:t>				Lökosit 5400/mm</a:t>
            </a:r>
            <a:r>
              <a:rPr lang="tr-TR" sz="2800" b="1" baseline="30000" dirty="0">
                <a:latin typeface="Arial Black" panose="020B0A04020102020204" pitchFamily="34" charset="0"/>
              </a:rPr>
              <a:t>3</a:t>
            </a:r>
            <a:endParaRPr lang="tr-TR" sz="2800" dirty="0">
              <a:latin typeface="Arial Black" panose="020B0A04020102020204" pitchFamily="34" charset="0"/>
            </a:endParaRPr>
          </a:p>
          <a:p>
            <a:r>
              <a:rPr lang="tr-TR" sz="2800" b="1" dirty="0">
                <a:latin typeface="Arial Black" panose="020B0A04020102020204" pitchFamily="34" charset="0"/>
              </a:rPr>
              <a:t>			% 81 </a:t>
            </a:r>
            <a:r>
              <a:rPr lang="tr-TR" sz="2800" b="1" dirty="0" err="1">
                <a:latin typeface="Arial Black" panose="020B0A04020102020204" pitchFamily="34" charset="0"/>
              </a:rPr>
              <a:t>nötrofil</a:t>
            </a:r>
            <a:endParaRPr lang="tr-TR" sz="2800" dirty="0">
              <a:latin typeface="Arial Black" panose="020B0A04020102020204" pitchFamily="34" charset="0"/>
            </a:endParaRPr>
          </a:p>
          <a:p>
            <a:r>
              <a:rPr lang="tr-TR" sz="2800" b="1" dirty="0">
                <a:latin typeface="Arial Black" panose="020B0A04020102020204" pitchFamily="34" charset="0"/>
              </a:rPr>
              <a:t>              			   Steril</a:t>
            </a:r>
            <a:endParaRPr lang="tr-TR" sz="2800" dirty="0">
              <a:latin typeface="Arial Black" panose="020B0A04020102020204" pitchFamily="34" charset="0"/>
            </a:endParaRPr>
          </a:p>
          <a:p>
            <a:r>
              <a:rPr lang="tr-TR" sz="2800" b="1" dirty="0">
                <a:latin typeface="Arial Black" panose="020B0A04020102020204" pitchFamily="34" charset="0"/>
              </a:rPr>
              <a:t>    			  </a:t>
            </a:r>
            <a:r>
              <a:rPr lang="tr-TR" sz="2800" b="1" dirty="0" err="1">
                <a:latin typeface="Arial Black" panose="020B0A04020102020204" pitchFamily="34" charset="0"/>
              </a:rPr>
              <a:t>Hemokültür</a:t>
            </a:r>
            <a:r>
              <a:rPr lang="tr-TR" sz="2800" b="1" dirty="0">
                <a:latin typeface="Arial Black" panose="020B0A04020102020204" pitchFamily="34" charset="0"/>
              </a:rPr>
              <a:t> (-) </a:t>
            </a:r>
            <a:endParaRPr lang="tr-TR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32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7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charRg st="47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2 İçerik Yer Tutucusu">
            <a:extLst>
              <a:ext uri="{FF2B5EF4-FFF2-40B4-BE49-F238E27FC236}">
                <a16:creationId xmlns:a16="http://schemas.microsoft.com/office/drawing/2014/main" id="{52DEDF8C-698C-47A2-88DB-D07F18647EE1}"/>
              </a:ext>
            </a:extLst>
          </p:cNvPr>
          <p:cNvSpPr txBox="1">
            <a:spLocks/>
          </p:cNvSpPr>
          <p:nvPr/>
        </p:nvSpPr>
        <p:spPr>
          <a:xfrm>
            <a:off x="1061475" y="1454813"/>
            <a:ext cx="7442446" cy="36908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00000"/>
              </a:lnSpc>
            </a:pPr>
            <a:r>
              <a:rPr lang="tr-TR" altLang="tr-TR" sz="4400" b="1" dirty="0">
                <a:solidFill>
                  <a:srgbClr val="A3171E"/>
                </a:solidFill>
              </a:rPr>
              <a:t>  	</a:t>
            </a:r>
            <a:r>
              <a:rPr lang="tr-TR" altLang="tr-TR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SEPTİK ARTRİT ? </a:t>
            </a:r>
          </a:p>
          <a:p>
            <a:pPr algn="l">
              <a:lnSpc>
                <a:spcPct val="200000"/>
              </a:lnSpc>
            </a:pPr>
            <a:r>
              <a:rPr lang="tr-TR" altLang="tr-TR" sz="3800" dirty="0"/>
              <a:t>	</a:t>
            </a:r>
            <a:r>
              <a:rPr lang="tr-TR" altLang="tr-TR" sz="3800" b="1" dirty="0" err="1"/>
              <a:t>Monoartriküler</a:t>
            </a:r>
            <a:r>
              <a:rPr lang="tr-TR" altLang="tr-TR" sz="3800" b="1" dirty="0"/>
              <a:t>  olmalıydı</a:t>
            </a:r>
          </a:p>
          <a:p>
            <a:pPr algn="l">
              <a:lnSpc>
                <a:spcPct val="200000"/>
              </a:lnSpc>
            </a:pPr>
            <a:r>
              <a:rPr lang="tr-TR" altLang="tr-TR" sz="3800" b="1" dirty="0"/>
              <a:t>	</a:t>
            </a:r>
            <a:r>
              <a:rPr lang="tr-TR" altLang="tr-TR" sz="3800" b="1" dirty="0" err="1"/>
              <a:t>Efüzyon</a:t>
            </a:r>
            <a:r>
              <a:rPr lang="tr-TR" altLang="tr-TR" sz="3800" b="1" dirty="0"/>
              <a:t> steril olmaz </a:t>
            </a:r>
          </a:p>
        </p:txBody>
      </p:sp>
      <p:pic>
        <p:nvPicPr>
          <p:cNvPr id="12" name="Picture 4" descr="tara0008">
            <a:extLst>
              <a:ext uri="{FF2B5EF4-FFF2-40B4-BE49-F238E27FC236}">
                <a16:creationId xmlns:a16="http://schemas.microsoft.com/office/drawing/2014/main" id="{0C001F87-1A68-434A-8132-26167520B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625" y="1965959"/>
            <a:ext cx="2120900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87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7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charRg st="47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2 İçerik Yer Tutucusu">
            <a:extLst>
              <a:ext uri="{FF2B5EF4-FFF2-40B4-BE49-F238E27FC236}">
                <a16:creationId xmlns:a16="http://schemas.microsoft.com/office/drawing/2014/main" id="{6B3E25B7-AA56-4AB0-BF9B-8E19A13D98FF}"/>
              </a:ext>
            </a:extLst>
          </p:cNvPr>
          <p:cNvSpPr txBox="1">
            <a:spLocks/>
          </p:cNvSpPr>
          <p:nvPr/>
        </p:nvSpPr>
        <p:spPr>
          <a:xfrm>
            <a:off x="1131056" y="2730783"/>
            <a:ext cx="7322548" cy="23660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altLang="tr-TR" b="1" dirty="0"/>
          </a:p>
          <a:p>
            <a:pPr>
              <a:lnSpc>
                <a:spcPct val="150000"/>
              </a:lnSpc>
            </a:pPr>
            <a:r>
              <a:rPr lang="tr-TR" altLang="tr-TR" sz="5500" dirty="0" err="1">
                <a:latin typeface="Arial Black" panose="020B0A04020102020204" pitchFamily="34" charset="0"/>
              </a:rPr>
              <a:t>Cloxacilline</a:t>
            </a:r>
            <a:r>
              <a:rPr lang="tr-TR" altLang="tr-TR" sz="5500" dirty="0">
                <a:latin typeface="Arial Black" panose="020B0A04020102020204" pitchFamily="34" charset="0"/>
              </a:rPr>
              <a:t>  IV   2 hafta</a:t>
            </a:r>
          </a:p>
          <a:p>
            <a:pPr>
              <a:lnSpc>
                <a:spcPct val="150000"/>
              </a:lnSpc>
            </a:pPr>
            <a:r>
              <a:rPr lang="tr-TR" altLang="tr-TR" sz="5500" dirty="0">
                <a:latin typeface="Arial Black" panose="020B0A04020102020204" pitchFamily="34" charset="0"/>
              </a:rPr>
              <a:t> (Septik </a:t>
            </a:r>
            <a:r>
              <a:rPr lang="tr-TR" altLang="tr-TR" sz="5500" dirty="0" err="1">
                <a:latin typeface="Arial Black" panose="020B0A04020102020204" pitchFamily="34" charset="0"/>
              </a:rPr>
              <a:t>artrit</a:t>
            </a:r>
            <a:r>
              <a:rPr lang="tr-TR" altLang="tr-TR" sz="5500" dirty="0">
                <a:latin typeface="Arial Black" panose="020B0A04020102020204" pitchFamily="34" charset="0"/>
              </a:rPr>
              <a:t>)</a:t>
            </a:r>
          </a:p>
          <a:p>
            <a:endParaRPr lang="tr-TR" altLang="tr-TR" dirty="0"/>
          </a:p>
        </p:txBody>
      </p:sp>
      <p:pic>
        <p:nvPicPr>
          <p:cNvPr id="12" name="Picture 4" descr="C:\Program Files\Common Files\Microsoft Shared\Clipart\cagcat50\hm00163_.wmf">
            <a:extLst>
              <a:ext uri="{FF2B5EF4-FFF2-40B4-BE49-F238E27FC236}">
                <a16:creationId xmlns:a16="http://schemas.microsoft.com/office/drawing/2014/main" id="{4651691E-E6F9-4AF7-9CE6-57E32F897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285" y="2695575"/>
            <a:ext cx="20764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25E1FC9D-CC73-4F2C-8CD5-ABB2EACBBF06}"/>
              </a:ext>
            </a:extLst>
          </p:cNvPr>
          <p:cNvSpPr/>
          <p:nvPr/>
        </p:nvSpPr>
        <p:spPr>
          <a:xfrm>
            <a:off x="3532743" y="1283302"/>
            <a:ext cx="2519175" cy="1458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altLang="tr-TR" sz="6600" b="1" dirty="0">
                <a:solidFill>
                  <a:srgbClr val="FF0000"/>
                </a:solidFill>
              </a:rPr>
              <a:t>Tedavi</a:t>
            </a:r>
          </a:p>
        </p:txBody>
      </p:sp>
    </p:spTree>
    <p:extLst>
      <p:ext uri="{BB962C8B-B14F-4D97-AF65-F5344CB8AC3E}">
        <p14:creationId xmlns:p14="http://schemas.microsoft.com/office/powerpoint/2010/main" val="6154960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2 İçerik Yer Tutucusu">
            <a:extLst>
              <a:ext uri="{FF2B5EF4-FFF2-40B4-BE49-F238E27FC236}">
                <a16:creationId xmlns:a16="http://schemas.microsoft.com/office/drawing/2014/main" id="{CA25F0D5-3022-45A0-9F3A-E42FA7F22D0E}"/>
              </a:ext>
            </a:extLst>
          </p:cNvPr>
          <p:cNvSpPr txBox="1">
            <a:spLocks/>
          </p:cNvSpPr>
          <p:nvPr/>
        </p:nvSpPr>
        <p:spPr>
          <a:xfrm>
            <a:off x="629415" y="1568273"/>
            <a:ext cx="10618807" cy="3654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ay sonra</a:t>
            </a:r>
          </a:p>
          <a:p>
            <a:endParaRPr lang="tr-TR" alt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tr-TR" alt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Okul taramasında    4/6 </a:t>
            </a:r>
            <a:r>
              <a:rPr lang="tr-TR" altLang="tr-T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apeks</a:t>
            </a:r>
            <a:r>
              <a:rPr lang="tr-TR" alt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pansistolik</a:t>
            </a:r>
            <a:r>
              <a:rPr lang="tr-TR" alt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 üfürüm</a:t>
            </a:r>
          </a:p>
          <a:p>
            <a:r>
              <a:rPr lang="tr-TR" alt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erken </a:t>
            </a:r>
            <a:r>
              <a:rPr lang="tr-TR" altLang="tr-T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diyastolik</a:t>
            </a:r>
            <a:r>
              <a:rPr lang="tr-TR" alt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 üfürüm (kaide)</a:t>
            </a:r>
          </a:p>
          <a:p>
            <a:r>
              <a:rPr lang="tr-TR" alt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r>
              <a:rPr lang="tr-TR" alt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EKO : Ağır MY, Ağır AY, LA ve LV </a:t>
            </a:r>
            <a:r>
              <a:rPr lang="tr-TR" altLang="tr-T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dilate</a:t>
            </a:r>
            <a:endParaRPr lang="tr-TR" alt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tr-TR" altLang="tr-T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tr-TR" alt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. 20mm/</a:t>
            </a:r>
            <a:r>
              <a:rPr lang="tr-TR" altLang="tr-T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tr-TR" alt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, Lök 6000 mm</a:t>
            </a:r>
            <a:r>
              <a:rPr lang="tr-TR" altLang="tr-TR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tr-TR" alt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, ASO 120 IU</a:t>
            </a:r>
          </a:p>
          <a:p>
            <a:endParaRPr lang="tr-TR" altLang="tr-TR" sz="2000" dirty="0"/>
          </a:p>
        </p:txBody>
      </p:sp>
    </p:spTree>
    <p:extLst>
      <p:ext uri="{BB962C8B-B14F-4D97-AF65-F5344CB8AC3E}">
        <p14:creationId xmlns:p14="http://schemas.microsoft.com/office/powerpoint/2010/main" val="32299626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2 İçerik Yer Tutucusu">
            <a:extLst>
              <a:ext uri="{FF2B5EF4-FFF2-40B4-BE49-F238E27FC236}">
                <a16:creationId xmlns:a16="http://schemas.microsoft.com/office/drawing/2014/main" id="{5C69B3C6-DDE9-4AA5-B52D-6E6DCACDB895}"/>
              </a:ext>
            </a:extLst>
          </p:cNvPr>
          <p:cNvSpPr txBox="1">
            <a:spLocks/>
          </p:cNvSpPr>
          <p:nvPr/>
        </p:nvSpPr>
        <p:spPr>
          <a:xfrm>
            <a:off x="3791715" y="1921668"/>
            <a:ext cx="5105400" cy="25146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tr-TR" sz="6000" b="1" dirty="0"/>
          </a:p>
          <a:p>
            <a:pPr>
              <a:defRPr/>
            </a:pPr>
            <a:r>
              <a:rPr lang="tr-TR" sz="11500" b="1" dirty="0">
                <a:solidFill>
                  <a:srgbClr val="FF0000"/>
                </a:solidFill>
              </a:rPr>
              <a:t>TANI ?</a:t>
            </a:r>
            <a:endParaRPr lang="tr-TR" sz="11500" dirty="0">
              <a:solidFill>
                <a:srgbClr val="FF0000"/>
              </a:solidFill>
            </a:endParaRPr>
          </a:p>
          <a:p>
            <a:pPr>
              <a:defRPr/>
            </a:pPr>
            <a:endParaRPr lang="tr-TR" sz="6000" dirty="0"/>
          </a:p>
        </p:txBody>
      </p:sp>
      <p:pic>
        <p:nvPicPr>
          <p:cNvPr id="13" name="3 Resim" descr="6.gif">
            <a:extLst>
              <a:ext uri="{FF2B5EF4-FFF2-40B4-BE49-F238E27FC236}">
                <a16:creationId xmlns:a16="http://schemas.microsoft.com/office/drawing/2014/main" id="{AA8D8A94-361B-415F-8830-6477AAB64E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214" y="2244726"/>
            <a:ext cx="16668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4 Resim" descr="12.gif">
            <a:extLst>
              <a:ext uri="{FF2B5EF4-FFF2-40B4-BE49-F238E27FC236}">
                <a16:creationId xmlns:a16="http://schemas.microsoft.com/office/drawing/2014/main" id="{08D91DB6-A319-4ACF-8C51-E64EF35356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2170113"/>
            <a:ext cx="240982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1367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2 İçerik Yer Tutucusu">
            <a:extLst>
              <a:ext uri="{FF2B5EF4-FFF2-40B4-BE49-F238E27FC236}">
                <a16:creationId xmlns:a16="http://schemas.microsoft.com/office/drawing/2014/main" id="{F450E3A3-30E0-4149-AAA0-85F0A8345BE4}"/>
              </a:ext>
            </a:extLst>
          </p:cNvPr>
          <p:cNvSpPr txBox="1">
            <a:spLocks/>
          </p:cNvSpPr>
          <p:nvPr/>
        </p:nvSpPr>
        <p:spPr>
          <a:xfrm>
            <a:off x="3548860" y="1610812"/>
            <a:ext cx="5849934" cy="3433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sz="4400" b="1" dirty="0">
                <a:solidFill>
                  <a:srgbClr val="FF0000"/>
                </a:solidFill>
              </a:rPr>
              <a:t>SİNSİ KARDİT</a:t>
            </a:r>
            <a:endParaRPr lang="tr-TR" sz="4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tr-TR" sz="3600" b="1" dirty="0"/>
              <a:t> </a:t>
            </a:r>
            <a:endParaRPr lang="tr-TR" sz="3600" dirty="0"/>
          </a:p>
          <a:p>
            <a:pPr>
              <a:defRPr/>
            </a:pPr>
            <a:r>
              <a:rPr lang="tr-TR" sz="3600" b="1" dirty="0" err="1"/>
              <a:t>Furosemid</a:t>
            </a:r>
            <a:endParaRPr lang="tr-TR" sz="3600" b="1" dirty="0"/>
          </a:p>
          <a:p>
            <a:pPr>
              <a:defRPr/>
            </a:pPr>
            <a:r>
              <a:rPr lang="tr-TR" sz="3600" b="1" dirty="0"/>
              <a:t>ACE </a:t>
            </a:r>
            <a:r>
              <a:rPr lang="tr-TR" sz="3600" b="1" dirty="0" err="1"/>
              <a:t>inibitörü</a:t>
            </a:r>
            <a:endParaRPr lang="tr-TR" sz="3600" b="1" dirty="0"/>
          </a:p>
          <a:p>
            <a:pPr>
              <a:defRPr/>
            </a:pPr>
            <a:r>
              <a:rPr lang="tr-TR" sz="3600" b="1" dirty="0" err="1"/>
              <a:t>Profilaksi</a:t>
            </a:r>
            <a:r>
              <a:rPr lang="tr-TR" sz="3600" b="1" dirty="0"/>
              <a:t> (</a:t>
            </a:r>
            <a:r>
              <a:rPr lang="tr-TR" sz="3600" b="1" dirty="0" err="1"/>
              <a:t>Benzatin</a:t>
            </a:r>
            <a:r>
              <a:rPr lang="tr-TR" sz="3600" b="1" dirty="0"/>
              <a:t> Penisilin)</a:t>
            </a:r>
          </a:p>
          <a:p>
            <a:pPr>
              <a:defRPr/>
            </a:pPr>
            <a:endParaRPr lang="tr-TR" sz="3600" dirty="0"/>
          </a:p>
        </p:txBody>
      </p:sp>
      <p:pic>
        <p:nvPicPr>
          <p:cNvPr id="12" name="Picture 4" descr="1065-009-24-1059">
            <a:extLst>
              <a:ext uri="{FF2B5EF4-FFF2-40B4-BE49-F238E27FC236}">
                <a16:creationId xmlns:a16="http://schemas.microsoft.com/office/drawing/2014/main" id="{C16AF297-9F8A-427F-B498-E805FCA630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8" y="2148774"/>
            <a:ext cx="21240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698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432" y="5654217"/>
            <a:ext cx="117064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651358"/>
            <a:ext cx="1366090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2 İçerik Yer Tutucusu">
            <a:extLst>
              <a:ext uri="{FF2B5EF4-FFF2-40B4-BE49-F238E27FC236}">
                <a16:creationId xmlns:a16="http://schemas.microsoft.com/office/drawing/2014/main" id="{4812394C-F518-4D6A-A599-40788A378E3D}"/>
              </a:ext>
            </a:extLst>
          </p:cNvPr>
          <p:cNvSpPr txBox="1">
            <a:spLocks/>
          </p:cNvSpPr>
          <p:nvPr/>
        </p:nvSpPr>
        <p:spPr>
          <a:xfrm>
            <a:off x="716096" y="1887395"/>
            <a:ext cx="10774497" cy="2379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r-TR" alt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SOSYOEKONOMİK KOŞULLARI İYİ ÜLKELERDE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r-TR" alt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r-TR" alt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0.5 -2 / 100 000</a:t>
            </a:r>
          </a:p>
          <a:p>
            <a:pPr marL="0" indent="0">
              <a:buNone/>
            </a:pPr>
            <a:endParaRPr lang="tr-TR" altLang="tr-TR" sz="3600" dirty="0"/>
          </a:p>
        </p:txBody>
      </p:sp>
    </p:spTree>
    <p:extLst>
      <p:ext uri="{BB962C8B-B14F-4D97-AF65-F5344CB8AC3E}">
        <p14:creationId xmlns:p14="http://schemas.microsoft.com/office/powerpoint/2010/main" val="29002592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2" descr="Large confetti">
            <a:extLst>
              <a:ext uri="{FF2B5EF4-FFF2-40B4-BE49-F238E27FC236}">
                <a16:creationId xmlns:a16="http://schemas.microsoft.com/office/drawing/2014/main" id="{840A2644-91A2-4EEA-BA70-F59674E496C4}"/>
              </a:ext>
            </a:extLst>
          </p:cNvPr>
          <p:cNvSpPr txBox="1">
            <a:spLocks noChangeArrowheads="1"/>
          </p:cNvSpPr>
          <p:nvPr/>
        </p:nvSpPr>
        <p:spPr>
          <a:xfrm>
            <a:off x="721894" y="1604226"/>
            <a:ext cx="10332720" cy="6623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DESTEKLEYİCİ BULGU ARANMAYAN DURUMLAR</a:t>
            </a:r>
            <a:endParaRPr lang="en-US" altLang="tr-TR" sz="3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FEC6E756-BA1A-4BBD-88B6-55D50190A1FF}"/>
              </a:ext>
            </a:extLst>
          </p:cNvPr>
          <p:cNvSpPr txBox="1">
            <a:spLocks noChangeArrowheads="1"/>
          </p:cNvSpPr>
          <p:nvPr/>
        </p:nvSpPr>
        <p:spPr>
          <a:xfrm>
            <a:off x="2289482" y="2587481"/>
            <a:ext cx="513588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>
              <a:lnSpc>
                <a:spcPct val="130000"/>
              </a:lnSpc>
              <a:buFontTx/>
              <a:buAutoNum type="arabicPeriod"/>
            </a:pPr>
            <a:r>
              <a:rPr lang="tr-TR" altLang="tr-TR" sz="4800" dirty="0"/>
              <a:t>KORE</a:t>
            </a:r>
          </a:p>
          <a:p>
            <a:pPr marL="609600" indent="-609600" algn="l">
              <a:lnSpc>
                <a:spcPct val="130000"/>
              </a:lnSpc>
              <a:buFontTx/>
              <a:buAutoNum type="arabicPeriod"/>
            </a:pPr>
            <a:r>
              <a:rPr lang="tr-TR" altLang="tr-TR" sz="4800" dirty="0"/>
              <a:t>SİNSİ KARDİT</a:t>
            </a:r>
            <a:endParaRPr lang="en-US" altLang="tr-TR" sz="4800" dirty="0"/>
          </a:p>
        </p:txBody>
      </p:sp>
      <p:pic>
        <p:nvPicPr>
          <p:cNvPr id="20" name="Picture 4" descr="pe01682_">
            <a:extLst>
              <a:ext uri="{FF2B5EF4-FFF2-40B4-BE49-F238E27FC236}">
                <a16:creationId xmlns:a16="http://schemas.microsoft.com/office/drawing/2014/main" id="{855926E3-CDCE-4533-AF13-A008BE25A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3602">
            <a:off x="7980491" y="2547548"/>
            <a:ext cx="2376470" cy="232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953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2 İçerik Yer Tutucusu">
            <a:extLst>
              <a:ext uri="{FF2B5EF4-FFF2-40B4-BE49-F238E27FC236}">
                <a16:creationId xmlns:a16="http://schemas.microsoft.com/office/drawing/2014/main" id="{92E39A8C-9B9B-40D0-A152-2003FBDC5A67}"/>
              </a:ext>
            </a:extLst>
          </p:cNvPr>
          <p:cNvSpPr txBox="1">
            <a:spLocks/>
          </p:cNvSpPr>
          <p:nvPr/>
        </p:nvSpPr>
        <p:spPr>
          <a:xfrm>
            <a:off x="244541" y="2362802"/>
            <a:ext cx="11702918" cy="3160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tr-TR" sz="500" dirty="0"/>
          </a:p>
          <a:p>
            <a:pPr marL="514350" indent="-514350" algn="l">
              <a:lnSpc>
                <a:spcPct val="17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b="1" dirty="0"/>
              <a:t>ASO dışındaki streptokok antikorları değerlendirilseydi destekleyici bulgu saptanacaktı.</a:t>
            </a:r>
          </a:p>
          <a:p>
            <a:pPr marL="514350" indent="-514350" algn="l">
              <a:lnSpc>
                <a:spcPct val="17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b="1" dirty="0"/>
              <a:t>EKO yapılsaydı , belki sessiz </a:t>
            </a:r>
            <a:r>
              <a:rPr lang="tr-TR" b="1" dirty="0" err="1"/>
              <a:t>kardit</a:t>
            </a:r>
            <a:r>
              <a:rPr lang="tr-TR" b="1" dirty="0"/>
              <a:t> tanısı konulacaktı.</a:t>
            </a:r>
          </a:p>
          <a:p>
            <a:pPr marL="514350" indent="-514350" algn="l">
              <a:lnSpc>
                <a:spcPct val="17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b="1" dirty="0"/>
              <a:t>ARA tanısı konulsaydı ve </a:t>
            </a:r>
            <a:r>
              <a:rPr lang="tr-TR" b="1" dirty="0" err="1"/>
              <a:t>profilaksi</a:t>
            </a:r>
            <a:r>
              <a:rPr lang="tr-TR" b="1" dirty="0"/>
              <a:t> yapılsaydı ağır </a:t>
            </a:r>
            <a:r>
              <a:rPr lang="tr-TR" b="1" dirty="0" err="1"/>
              <a:t>kardit</a:t>
            </a:r>
            <a:r>
              <a:rPr lang="tr-TR" b="1" dirty="0"/>
              <a:t> gelişmeyecekti.</a:t>
            </a:r>
          </a:p>
          <a:p>
            <a:pPr marL="514350" indent="-514350">
              <a:lnSpc>
                <a:spcPct val="17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tr-TR" sz="500" dirty="0"/>
          </a:p>
          <a:p>
            <a:pPr marL="514350" indent="-514350">
              <a:buClr>
                <a:srgbClr val="C00000"/>
              </a:buClr>
              <a:defRPr/>
            </a:pPr>
            <a:r>
              <a:rPr lang="tr-TR" sz="500" dirty="0"/>
              <a:t>                           </a:t>
            </a:r>
          </a:p>
          <a:p>
            <a:pPr>
              <a:defRPr/>
            </a:pPr>
            <a:endParaRPr lang="tr-TR" sz="500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6E5E192B-D767-4640-B272-30826562C1E5}"/>
              </a:ext>
            </a:extLst>
          </p:cNvPr>
          <p:cNvSpPr/>
          <p:nvPr/>
        </p:nvSpPr>
        <p:spPr>
          <a:xfrm>
            <a:off x="3332262" y="1283302"/>
            <a:ext cx="552747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400" b="1" dirty="0"/>
              <a:t> </a:t>
            </a:r>
            <a:r>
              <a:rPr lang="tr-TR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İlk </a:t>
            </a:r>
            <a:r>
              <a:rPr lang="tr-TR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vizit</a:t>
            </a:r>
            <a:r>
              <a:rPr lang="tr-TR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sırasında </a:t>
            </a:r>
          </a:p>
        </p:txBody>
      </p:sp>
    </p:spTree>
    <p:extLst>
      <p:ext uri="{BB962C8B-B14F-4D97-AF65-F5344CB8AC3E}">
        <p14:creationId xmlns:p14="http://schemas.microsoft.com/office/powerpoint/2010/main" val="23986593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2 İçerik Yer Tutucusu">
            <a:extLst>
              <a:ext uri="{FF2B5EF4-FFF2-40B4-BE49-F238E27FC236}">
                <a16:creationId xmlns:a16="http://schemas.microsoft.com/office/drawing/2014/main" id="{B3C27CF0-2FB5-43BA-907B-4D91A5CD36FD}"/>
              </a:ext>
            </a:extLst>
          </p:cNvPr>
          <p:cNvSpPr txBox="1">
            <a:spLocks/>
          </p:cNvSpPr>
          <p:nvPr/>
        </p:nvSpPr>
        <p:spPr>
          <a:xfrm>
            <a:off x="1924400" y="1283302"/>
            <a:ext cx="9052560" cy="4054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00000"/>
              </a:lnSpc>
              <a:buClr>
                <a:srgbClr val="A3171E"/>
              </a:buClr>
              <a:buFont typeface="Wingdings" panose="05000000000000000000" pitchFamily="2" charset="2"/>
              <a:buChar char="Ø"/>
            </a:pPr>
            <a:r>
              <a:rPr lang="tr-TR" altLang="tr-TR" sz="2800" b="1" dirty="0"/>
              <a:t> Eklem sıvısı steril ise septik </a:t>
            </a:r>
            <a:r>
              <a:rPr lang="tr-TR" altLang="tr-TR" sz="2800" b="1" dirty="0" err="1"/>
              <a:t>artrit</a:t>
            </a:r>
            <a:r>
              <a:rPr lang="tr-TR" altLang="tr-TR" sz="2800" b="1" dirty="0"/>
              <a:t> düşünme</a:t>
            </a:r>
          </a:p>
          <a:p>
            <a:pPr algn="l">
              <a:lnSpc>
                <a:spcPct val="200000"/>
              </a:lnSpc>
              <a:buClr>
                <a:srgbClr val="A3171E"/>
              </a:buClr>
              <a:buFont typeface="Wingdings" panose="05000000000000000000" pitchFamily="2" charset="2"/>
              <a:buChar char="Ø"/>
            </a:pPr>
            <a:r>
              <a:rPr lang="tr-TR" altLang="tr-TR" sz="2800" b="1" dirty="0"/>
              <a:t> &gt;1’den fazla eklem tutulmuş ise SA düşünme</a:t>
            </a:r>
          </a:p>
          <a:p>
            <a:pPr algn="l">
              <a:lnSpc>
                <a:spcPct val="200000"/>
              </a:lnSpc>
              <a:buClr>
                <a:srgbClr val="A3171E"/>
              </a:buClr>
              <a:buFont typeface="Wingdings" panose="05000000000000000000" pitchFamily="2" charset="2"/>
              <a:buChar char="Ø"/>
            </a:pPr>
            <a:r>
              <a:rPr lang="tr-TR" altLang="tr-TR" sz="2800" b="1" dirty="0"/>
              <a:t>  ASO(-) ise diğer streptokok antikorlarını ara</a:t>
            </a:r>
          </a:p>
          <a:p>
            <a:pPr algn="l">
              <a:lnSpc>
                <a:spcPct val="200000"/>
              </a:lnSpc>
              <a:buClr>
                <a:srgbClr val="A3171E"/>
              </a:buClr>
              <a:buFont typeface="Wingdings" panose="05000000000000000000" pitchFamily="2" charset="2"/>
              <a:buChar char="Ø"/>
            </a:pPr>
            <a:r>
              <a:rPr lang="tr-TR" altLang="tr-TR" sz="2800" b="1" dirty="0"/>
              <a:t>  ARA düşünülen her vakaya EKO yap </a:t>
            </a:r>
          </a:p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5065274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 Başlık">
            <a:extLst>
              <a:ext uri="{FF2B5EF4-FFF2-40B4-BE49-F238E27FC236}">
                <a16:creationId xmlns:a16="http://schemas.microsoft.com/office/drawing/2014/main" id="{708E83A6-72E3-4CB6-99B7-72E5E600587E}"/>
              </a:ext>
            </a:extLst>
          </p:cNvPr>
          <p:cNvSpPr txBox="1">
            <a:spLocks/>
          </p:cNvSpPr>
          <p:nvPr/>
        </p:nvSpPr>
        <p:spPr>
          <a:xfrm>
            <a:off x="4454424" y="1334523"/>
            <a:ext cx="242316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OLGU 3</a:t>
            </a:r>
          </a:p>
        </p:txBody>
      </p:sp>
      <p:sp>
        <p:nvSpPr>
          <p:cNvPr id="12" name="2 İçerik Yer Tutucusu">
            <a:extLst>
              <a:ext uri="{FF2B5EF4-FFF2-40B4-BE49-F238E27FC236}">
                <a16:creationId xmlns:a16="http://schemas.microsoft.com/office/drawing/2014/main" id="{8CDB9FD2-183B-4A83-89AA-F76E7F22B4A9}"/>
              </a:ext>
            </a:extLst>
          </p:cNvPr>
          <p:cNvSpPr txBox="1">
            <a:spLocks/>
          </p:cNvSpPr>
          <p:nvPr/>
        </p:nvSpPr>
        <p:spPr>
          <a:xfrm>
            <a:off x="856378" y="2377441"/>
            <a:ext cx="11091782" cy="25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altLang="tr-TR" sz="3200" b="1" dirty="0"/>
              <a:t>8 yaş kız</a:t>
            </a:r>
          </a:p>
          <a:p>
            <a:pPr algn="l"/>
            <a:r>
              <a:rPr lang="tr-TR" altLang="tr-TR" sz="3200" b="1" dirty="0"/>
              <a:t>Ayaklarında ve dizinde ağrı, şişlik, ayaklarına basamama</a:t>
            </a:r>
          </a:p>
          <a:p>
            <a:pPr algn="l"/>
            <a:endParaRPr lang="tr-TR" altLang="tr-TR" sz="3200" b="1" dirty="0"/>
          </a:p>
          <a:p>
            <a:pPr algn="l"/>
            <a:r>
              <a:rPr lang="tr-TR" altLang="tr-TR" sz="3200" b="1" dirty="0"/>
              <a:t>3 hafta önce geçirilmiş ÜSYE</a:t>
            </a:r>
            <a:endParaRPr lang="tr-TR" altLang="tr-TR" sz="2000" b="1" dirty="0"/>
          </a:p>
        </p:txBody>
      </p:sp>
      <p:pic>
        <p:nvPicPr>
          <p:cNvPr id="10" name="3 Resim" descr="Relax.gif">
            <a:extLst>
              <a:ext uri="{FF2B5EF4-FFF2-40B4-BE49-F238E27FC236}">
                <a16:creationId xmlns:a16="http://schemas.microsoft.com/office/drawing/2014/main" id="{89FE602C-423F-4B65-845D-23AD4AA6DB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552" y="743552"/>
            <a:ext cx="2071253" cy="17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844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2 İçerik Yer Tutucusu">
            <a:extLst>
              <a:ext uri="{FF2B5EF4-FFF2-40B4-BE49-F238E27FC236}">
                <a16:creationId xmlns:a16="http://schemas.microsoft.com/office/drawing/2014/main" id="{73EA7464-3FA2-4AB8-892D-38DC4FBF2207}"/>
              </a:ext>
            </a:extLst>
          </p:cNvPr>
          <p:cNvSpPr txBox="1">
            <a:spLocks/>
          </p:cNvSpPr>
          <p:nvPr/>
        </p:nvSpPr>
        <p:spPr>
          <a:xfrm>
            <a:off x="1371600" y="1600201"/>
            <a:ext cx="10073640" cy="3154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altLang="tr-TR" sz="2000" dirty="0"/>
          </a:p>
          <a:p>
            <a:r>
              <a:rPr lang="tr-TR" altLang="tr-TR" sz="4000" dirty="0" err="1">
                <a:latin typeface="Arial Black" panose="020B0A04020102020204" pitchFamily="34" charset="0"/>
                <a:cs typeface="Arial" panose="020B0604020202020204" pitchFamily="34" charset="0"/>
              </a:rPr>
              <a:t>Artrit</a:t>
            </a:r>
            <a:r>
              <a:rPr lang="tr-TR" altLang="tr-TR" sz="4000" dirty="0">
                <a:latin typeface="Arial Black" panose="020B0A04020102020204" pitchFamily="34" charset="0"/>
                <a:cs typeface="Arial" panose="020B0604020202020204" pitchFamily="34" charset="0"/>
              </a:rPr>
              <a:t> (ayak bileklerinde </a:t>
            </a:r>
            <a:r>
              <a:rPr lang="tr-TR" altLang="tr-TR" sz="4000" dirty="0" err="1">
                <a:latin typeface="Arial Black" panose="020B0A04020102020204" pitchFamily="34" charset="0"/>
                <a:cs typeface="Arial" panose="020B0604020202020204" pitchFamily="34" charset="0"/>
              </a:rPr>
              <a:t>bilateral</a:t>
            </a:r>
            <a:r>
              <a:rPr lang="tr-TR" altLang="tr-TR" sz="4000" dirty="0"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tr-TR" altLang="tr-TR" sz="4000" dirty="0" err="1">
                <a:latin typeface="Arial Black" panose="020B0A04020102020204" pitchFamily="34" charset="0"/>
                <a:cs typeface="Arial" panose="020B0604020202020204" pitchFamily="34" charset="0"/>
              </a:rPr>
              <a:t>Artralji</a:t>
            </a:r>
            <a:r>
              <a:rPr lang="tr-TR" altLang="tr-TR" sz="4000" dirty="0">
                <a:latin typeface="Arial Black" panose="020B0A04020102020204" pitchFamily="34" charset="0"/>
                <a:cs typeface="Arial" panose="020B0604020202020204" pitchFamily="34" charset="0"/>
              </a:rPr>
              <a:t> (sağ diz)</a:t>
            </a:r>
          </a:p>
          <a:p>
            <a:r>
              <a:rPr lang="tr-TR" altLang="tr-TR" sz="4000" dirty="0" err="1">
                <a:latin typeface="Arial Black" panose="020B0A04020102020204" pitchFamily="34" charset="0"/>
                <a:cs typeface="Arial" panose="020B0604020202020204" pitchFamily="34" charset="0"/>
              </a:rPr>
              <a:t>Sed</a:t>
            </a:r>
            <a:r>
              <a:rPr lang="tr-TR" altLang="tr-TR" sz="4000" dirty="0">
                <a:latin typeface="Arial Black" panose="020B0A04020102020204" pitchFamily="34" charset="0"/>
                <a:cs typeface="Arial" panose="020B0604020202020204" pitchFamily="34" charset="0"/>
              </a:rPr>
              <a:t> 28 mm/</a:t>
            </a:r>
            <a:r>
              <a:rPr lang="tr-TR" altLang="tr-TR" sz="4000" dirty="0" err="1">
                <a:latin typeface="Arial Black" panose="020B0A04020102020204" pitchFamily="34" charset="0"/>
                <a:cs typeface="Arial" panose="020B0604020202020204" pitchFamily="34" charset="0"/>
              </a:rPr>
              <a:t>sa</a:t>
            </a:r>
            <a:r>
              <a:rPr lang="tr-TR" altLang="tr-TR" sz="4000" dirty="0">
                <a:latin typeface="Arial Black" panose="020B0A04020102020204" pitchFamily="34" charset="0"/>
                <a:cs typeface="Arial" panose="020B0604020202020204" pitchFamily="34" charset="0"/>
              </a:rPr>
              <a:t>, CRP (+)</a:t>
            </a:r>
          </a:p>
          <a:p>
            <a:r>
              <a:rPr lang="tr-TR" altLang="tr-TR" sz="4000" dirty="0">
                <a:latin typeface="Arial Black" panose="020B0A04020102020204" pitchFamily="34" charset="0"/>
                <a:cs typeface="Arial" panose="020B0604020202020204" pitchFamily="34" charset="0"/>
              </a:rPr>
              <a:t>ASO &gt; 400 IU</a:t>
            </a:r>
          </a:p>
        </p:txBody>
      </p:sp>
    </p:spTree>
    <p:extLst>
      <p:ext uri="{BB962C8B-B14F-4D97-AF65-F5344CB8AC3E}">
        <p14:creationId xmlns:p14="http://schemas.microsoft.com/office/powerpoint/2010/main" val="41220546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2 İçerik Yer Tutucusu">
            <a:extLst>
              <a:ext uri="{FF2B5EF4-FFF2-40B4-BE49-F238E27FC236}">
                <a16:creationId xmlns:a16="http://schemas.microsoft.com/office/drawing/2014/main" id="{5C69B3C6-DDE9-4AA5-B52D-6E6DCACDB895}"/>
              </a:ext>
            </a:extLst>
          </p:cNvPr>
          <p:cNvSpPr txBox="1">
            <a:spLocks/>
          </p:cNvSpPr>
          <p:nvPr/>
        </p:nvSpPr>
        <p:spPr>
          <a:xfrm>
            <a:off x="3791715" y="1921668"/>
            <a:ext cx="5105400" cy="25146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tr-TR" sz="6000" b="1" dirty="0"/>
          </a:p>
          <a:p>
            <a:pPr>
              <a:defRPr/>
            </a:pPr>
            <a:r>
              <a:rPr lang="tr-TR" sz="11500" b="1" dirty="0">
                <a:solidFill>
                  <a:srgbClr val="FF0000"/>
                </a:solidFill>
              </a:rPr>
              <a:t>TANI ?</a:t>
            </a:r>
            <a:endParaRPr lang="tr-TR" sz="11500" dirty="0">
              <a:solidFill>
                <a:srgbClr val="FF0000"/>
              </a:solidFill>
            </a:endParaRPr>
          </a:p>
          <a:p>
            <a:pPr>
              <a:defRPr/>
            </a:pPr>
            <a:endParaRPr lang="tr-TR" sz="6000" dirty="0"/>
          </a:p>
        </p:txBody>
      </p:sp>
      <p:pic>
        <p:nvPicPr>
          <p:cNvPr id="13" name="3 Resim" descr="6.gif">
            <a:extLst>
              <a:ext uri="{FF2B5EF4-FFF2-40B4-BE49-F238E27FC236}">
                <a16:creationId xmlns:a16="http://schemas.microsoft.com/office/drawing/2014/main" id="{AA8D8A94-361B-415F-8830-6477AAB64E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214" y="2244726"/>
            <a:ext cx="16668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4 Resim" descr="12.gif">
            <a:extLst>
              <a:ext uri="{FF2B5EF4-FFF2-40B4-BE49-F238E27FC236}">
                <a16:creationId xmlns:a16="http://schemas.microsoft.com/office/drawing/2014/main" id="{08D91DB6-A319-4ACF-8C51-E64EF35356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2170113"/>
            <a:ext cx="240982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3902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718DDD4B-6951-4070-897B-F6E5C5845467}"/>
              </a:ext>
            </a:extLst>
          </p:cNvPr>
          <p:cNvSpPr txBox="1">
            <a:spLocks noChangeArrowheads="1"/>
          </p:cNvSpPr>
          <p:nvPr/>
        </p:nvSpPr>
        <p:spPr>
          <a:xfrm>
            <a:off x="1935296" y="1718972"/>
            <a:ext cx="77724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tr-TR" sz="8800" dirty="0"/>
              <a:t> </a:t>
            </a:r>
            <a:r>
              <a:rPr lang="tr-TR" sz="11500" b="1" dirty="0">
                <a:solidFill>
                  <a:srgbClr val="FF0000"/>
                </a:solidFill>
              </a:rPr>
              <a:t>ARA</a:t>
            </a:r>
            <a:endParaRPr lang="tr-TR" sz="7200" b="1" dirty="0">
              <a:solidFill>
                <a:srgbClr val="FF0000"/>
              </a:solidFill>
            </a:endParaRPr>
          </a:p>
        </p:txBody>
      </p:sp>
      <p:pic>
        <p:nvPicPr>
          <p:cNvPr id="12" name="Picture 5" descr="C:\Belgelerim\Resimlerim\TUŞ.gif">
            <a:extLst>
              <a:ext uri="{FF2B5EF4-FFF2-40B4-BE49-F238E27FC236}">
                <a16:creationId xmlns:a16="http://schemas.microsoft.com/office/drawing/2014/main" id="{26A7DA03-99A9-4DB8-8A63-96C63288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254" y="31242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1796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 descr="Large confetti">
            <a:extLst>
              <a:ext uri="{FF2B5EF4-FFF2-40B4-BE49-F238E27FC236}">
                <a16:creationId xmlns:a16="http://schemas.microsoft.com/office/drawing/2014/main" id="{1B32F80F-66DC-4C46-A00B-D58E54235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209" y="1657142"/>
            <a:ext cx="49151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r-TR" sz="7200" b="1" dirty="0">
                <a:solidFill>
                  <a:srgbClr val="FF0000"/>
                </a:solidFill>
                <a:latin typeface="Arial Black" panose="020B0A04020102020204" pitchFamily="34" charset="0"/>
              </a:rPr>
              <a:t>TEDAVİ</a:t>
            </a:r>
            <a:endParaRPr lang="tr-TR" sz="7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11745B10-AD48-43B8-AADA-7AD5E6963652}"/>
              </a:ext>
            </a:extLst>
          </p:cNvPr>
          <p:cNvSpPr txBox="1">
            <a:spLocks/>
          </p:cNvSpPr>
          <p:nvPr/>
        </p:nvSpPr>
        <p:spPr bwMode="auto">
          <a:xfrm>
            <a:off x="2346593" y="3348256"/>
            <a:ext cx="7564365" cy="128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tr-TR" altLang="tr-TR" sz="6000" b="1" dirty="0"/>
              <a:t>ASPİRİN 80 mg/kg/gün</a:t>
            </a: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3735031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06E03953-794D-455F-861E-00256FC966F6}"/>
              </a:ext>
            </a:extLst>
          </p:cNvPr>
          <p:cNvSpPr txBox="1">
            <a:spLocks/>
          </p:cNvSpPr>
          <p:nvPr/>
        </p:nvSpPr>
        <p:spPr>
          <a:xfrm>
            <a:off x="2209800" y="1508760"/>
            <a:ext cx="7772400" cy="1350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tr-TR" altLang="tr-TR" sz="6600" b="1" dirty="0"/>
              <a:t>3 HAFTA SONRA</a:t>
            </a:r>
            <a:endParaRPr lang="tr-TR" altLang="tr-TR" sz="6000" b="1" dirty="0"/>
          </a:p>
        </p:txBody>
      </p:sp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3D988D88-A22B-4E5B-8F3E-5797B213BC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00802"/>
              </p:ext>
            </p:extLst>
          </p:nvPr>
        </p:nvGraphicFramePr>
        <p:xfrm>
          <a:off x="4064216" y="2820194"/>
          <a:ext cx="3648075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" name="Photo Editor Photo" r:id="rId9" imgW="5009524" imgH="3238952" progId="">
                  <p:embed/>
                </p:oleObj>
              </mc:Choice>
              <mc:Fallback>
                <p:oleObj name="Photo Editor Photo" r:id="rId9" imgW="5009524" imgH="3238952" progId="">
                  <p:embed/>
                  <p:pic>
                    <p:nvPicPr>
                      <p:cNvPr id="79875" name="Object 2">
                        <a:extLst>
                          <a:ext uri="{FF2B5EF4-FFF2-40B4-BE49-F238E27FC236}">
                            <a16:creationId xmlns:a16="http://schemas.microsoft.com/office/drawing/2014/main" id="{38E5D205-1FEA-4A42-B5FF-463A8ABDA3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216" y="2820194"/>
                        <a:ext cx="3648075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09340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C5452F15-6BDE-4724-975F-1CE28647B2AB}"/>
              </a:ext>
            </a:extLst>
          </p:cNvPr>
          <p:cNvSpPr txBox="1">
            <a:spLocks/>
          </p:cNvSpPr>
          <p:nvPr/>
        </p:nvSpPr>
        <p:spPr>
          <a:xfrm>
            <a:off x="3017520" y="1661672"/>
            <a:ext cx="7962900" cy="3535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</a:pPr>
            <a:r>
              <a:rPr lang="tr-TR" altLang="tr-TR" b="1" dirty="0"/>
              <a:t>		</a:t>
            </a:r>
            <a:r>
              <a:rPr lang="tr-TR" altLang="tr-TR" sz="3000" b="1" dirty="0"/>
              <a:t>ARTRİT (iki ayak bileği)</a:t>
            </a:r>
          </a:p>
          <a:p>
            <a:pPr algn="l">
              <a:buFontTx/>
              <a:buNone/>
            </a:pPr>
            <a:r>
              <a:rPr lang="tr-TR" altLang="tr-TR" sz="3000" b="1" dirty="0"/>
              <a:t>		Hassasiyet</a:t>
            </a:r>
          </a:p>
          <a:p>
            <a:pPr algn="l">
              <a:buFontTx/>
              <a:buNone/>
            </a:pPr>
            <a:r>
              <a:rPr lang="tr-TR" altLang="tr-TR" sz="3000" b="1" dirty="0"/>
              <a:t>		Sıcaklık</a:t>
            </a:r>
          </a:p>
          <a:p>
            <a:pPr algn="l">
              <a:buFontTx/>
              <a:buNone/>
            </a:pPr>
            <a:r>
              <a:rPr lang="tr-TR" altLang="tr-TR" sz="3000" b="1" dirty="0"/>
              <a:t>		</a:t>
            </a:r>
            <a:r>
              <a:rPr lang="tr-TR" altLang="tr-TR" sz="3000" b="1" dirty="0" err="1"/>
              <a:t>Efüzyon</a:t>
            </a:r>
            <a:endParaRPr lang="tr-TR" altLang="tr-TR" sz="3000" b="1" dirty="0"/>
          </a:p>
          <a:p>
            <a:pPr algn="l">
              <a:buFontTx/>
              <a:buNone/>
            </a:pPr>
            <a:r>
              <a:rPr lang="tr-TR" altLang="tr-TR" sz="3000" b="1" dirty="0"/>
              <a:t>		Gezici değil</a:t>
            </a:r>
          </a:p>
          <a:p>
            <a:pPr algn="l">
              <a:buFontTx/>
              <a:buNone/>
            </a:pPr>
            <a:r>
              <a:rPr lang="tr-TR" altLang="tr-TR" sz="3000" b="1" dirty="0"/>
              <a:t>		Simetrik</a:t>
            </a:r>
          </a:p>
          <a:p>
            <a:pPr algn="l">
              <a:buFontTx/>
              <a:buNone/>
            </a:pPr>
            <a:r>
              <a:rPr lang="tr-TR" altLang="tr-TR" sz="3000" b="1" dirty="0"/>
              <a:t>		</a:t>
            </a:r>
            <a:r>
              <a:rPr lang="tr-TR" altLang="tr-TR" sz="3000" b="1" dirty="0" err="1"/>
              <a:t>Deformite</a:t>
            </a:r>
            <a:r>
              <a:rPr lang="tr-TR" altLang="tr-TR" sz="3000" b="1" dirty="0"/>
              <a:t> yok</a:t>
            </a:r>
          </a:p>
          <a:p>
            <a:pPr algn="l">
              <a:buFontTx/>
              <a:buNone/>
            </a:pPr>
            <a:r>
              <a:rPr lang="tr-TR" altLang="tr-TR" sz="3000" b="1" dirty="0"/>
              <a:t>		SALİSİLAT TED. (-)</a:t>
            </a:r>
          </a:p>
        </p:txBody>
      </p:sp>
      <p:pic>
        <p:nvPicPr>
          <p:cNvPr id="12" name="Picture 7" descr="C:\Belgelerim\Resimlerim\ukulele_sm.jpg">
            <a:extLst>
              <a:ext uri="{FF2B5EF4-FFF2-40B4-BE49-F238E27FC236}">
                <a16:creationId xmlns:a16="http://schemas.microsoft.com/office/drawing/2014/main" id="{1D49FA33-AFF6-426B-8F4E-C62D7A42E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969" y="1660648"/>
            <a:ext cx="19399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47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908" y="5654217"/>
            <a:ext cx="1123721" cy="5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651359"/>
            <a:ext cx="1366090" cy="57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447" y="5538179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2 İçerik Yer Tutucusu">
            <a:extLst>
              <a:ext uri="{FF2B5EF4-FFF2-40B4-BE49-F238E27FC236}">
                <a16:creationId xmlns:a16="http://schemas.microsoft.com/office/drawing/2014/main" id="{A27983D4-7B5E-44F6-AFD4-66C539B29AD7}"/>
              </a:ext>
            </a:extLst>
          </p:cNvPr>
          <p:cNvSpPr txBox="1">
            <a:spLocks/>
          </p:cNvSpPr>
          <p:nvPr/>
        </p:nvSpPr>
        <p:spPr>
          <a:xfrm>
            <a:off x="762000" y="1811197"/>
            <a:ext cx="11109960" cy="2882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altLang="tr-TR" sz="2500" b="1" dirty="0">
                <a:latin typeface="Arial" panose="020B0604020202020204" pitchFamily="34" charset="0"/>
                <a:cs typeface="Arial" panose="020B0604020202020204" pitchFamily="34" charset="0"/>
              </a:rPr>
              <a:t>GELİŞMEKTE OLAN ÜLKELERDE İNSİDANS 		200- 500 / 100 000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tr-TR" altLang="tr-TR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altLang="tr-TR" sz="2500" b="1" dirty="0">
                <a:latin typeface="Arial" panose="020B0604020202020204" pitchFamily="34" charset="0"/>
                <a:cs typeface="Arial" panose="020B0604020202020204" pitchFamily="34" charset="0"/>
              </a:rPr>
              <a:t>ÜLKEMİZDE  İNSİDANS        </a:t>
            </a:r>
            <a:r>
              <a:rPr lang="tr-TR" altLang="tr-TR" sz="3000" b="1" dirty="0">
                <a:latin typeface="Arial" panose="020B0604020202020204" pitchFamily="34" charset="0"/>
                <a:cs typeface="Arial" panose="020B0604020202020204" pitchFamily="34" charset="0"/>
              </a:rPr>
              <a:t>					100 / 100 000 </a:t>
            </a:r>
          </a:p>
        </p:txBody>
      </p:sp>
      <p:pic>
        <p:nvPicPr>
          <p:cNvPr id="20" name="3 Resim" descr="fontanella-.gif">
            <a:extLst>
              <a:ext uri="{FF2B5EF4-FFF2-40B4-BE49-F238E27FC236}">
                <a16:creationId xmlns:a16="http://schemas.microsoft.com/office/drawing/2014/main" id="{B27D451D-8733-41EA-BE74-A6BD44D3F0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295" y="2433136"/>
            <a:ext cx="23622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7082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4B8A9B2D-F0EA-4CF5-9DF5-A24228F1EA30}"/>
              </a:ext>
            </a:extLst>
          </p:cNvPr>
          <p:cNvSpPr txBox="1">
            <a:spLocks/>
          </p:cNvSpPr>
          <p:nvPr/>
        </p:nvSpPr>
        <p:spPr>
          <a:xfrm>
            <a:off x="4522987" y="1837372"/>
            <a:ext cx="6019800" cy="290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tr-TR" altLang="tr-TR" sz="5400" b="1" dirty="0"/>
              <a:t>ESH: 30 mm/</a:t>
            </a:r>
            <a:r>
              <a:rPr lang="tr-TR" altLang="tr-TR" sz="5400" b="1" dirty="0" err="1"/>
              <a:t>sa</a:t>
            </a:r>
            <a:endParaRPr lang="tr-TR" altLang="tr-TR" sz="5400" b="1" dirty="0"/>
          </a:p>
          <a:p>
            <a:pPr>
              <a:buFontTx/>
              <a:buNone/>
            </a:pPr>
            <a:r>
              <a:rPr lang="tr-TR" altLang="tr-TR" sz="5400" b="1" dirty="0"/>
              <a:t>ASO &gt; 400 IU</a:t>
            </a:r>
          </a:p>
          <a:p>
            <a:pPr>
              <a:buFontTx/>
              <a:buNone/>
            </a:pPr>
            <a:r>
              <a:rPr lang="tr-TR" altLang="tr-TR" sz="5400" b="1" dirty="0"/>
              <a:t>ÜFÜRÜM (-)</a:t>
            </a:r>
          </a:p>
        </p:txBody>
      </p:sp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D538CBF8-C436-4183-BCAF-E53707214C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598964"/>
              </p:ext>
            </p:extLst>
          </p:nvPr>
        </p:nvGraphicFramePr>
        <p:xfrm>
          <a:off x="1062209" y="2036444"/>
          <a:ext cx="2667000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" name="Klip" r:id="rId9" imgW="3763963" imgH="3535363" progId="">
                  <p:embed/>
                </p:oleObj>
              </mc:Choice>
              <mc:Fallback>
                <p:oleObj name="Klip" r:id="rId9" imgW="3763963" imgH="3535363" progId="">
                  <p:embed/>
                  <p:pic>
                    <p:nvPicPr>
                      <p:cNvPr id="81923" name="Object 2">
                        <a:extLst>
                          <a:ext uri="{FF2B5EF4-FFF2-40B4-BE49-F238E27FC236}">
                            <a16:creationId xmlns:a16="http://schemas.microsoft.com/office/drawing/2014/main" id="{8390C1D8-0A7C-41E0-ABFA-B069AF6E30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209" y="2036444"/>
                        <a:ext cx="2667000" cy="250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48117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74A199D6-13CE-4939-8989-FD78A0E569AC}"/>
              </a:ext>
            </a:extLst>
          </p:cNvPr>
          <p:cNvSpPr txBox="1">
            <a:spLocks/>
          </p:cNvSpPr>
          <p:nvPr/>
        </p:nvSpPr>
        <p:spPr>
          <a:xfrm>
            <a:off x="2770003" y="1316879"/>
            <a:ext cx="6629400" cy="19255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tr-TR" altLang="tr-TR" sz="6600" b="1" dirty="0"/>
              <a:t>EKO: MY</a:t>
            </a:r>
          </a:p>
          <a:p>
            <a:pPr>
              <a:buFontTx/>
              <a:buNone/>
            </a:pPr>
            <a:r>
              <a:rPr lang="tr-TR" altLang="tr-TR" sz="6600" b="1" dirty="0"/>
              <a:t>SESSİZ KARDİT</a:t>
            </a:r>
          </a:p>
        </p:txBody>
      </p:sp>
      <p:pic>
        <p:nvPicPr>
          <p:cNvPr id="12" name="Picture 4" descr="C:\Belgelerim\Resimlerim\02.JPG">
            <a:extLst>
              <a:ext uri="{FF2B5EF4-FFF2-40B4-BE49-F238E27FC236}">
                <a16:creationId xmlns:a16="http://schemas.microsoft.com/office/drawing/2014/main" id="{E8EFE810-CCE3-491F-B637-5FDFCAE8E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595" y="3242458"/>
            <a:ext cx="3303403" cy="216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4181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2" descr="Large confetti">
            <a:extLst>
              <a:ext uri="{FF2B5EF4-FFF2-40B4-BE49-F238E27FC236}">
                <a16:creationId xmlns:a16="http://schemas.microsoft.com/office/drawing/2014/main" id="{48A5FBEB-826C-4598-B775-90FA1A20D432}"/>
              </a:ext>
            </a:extLst>
          </p:cNvPr>
          <p:cNvSpPr txBox="1">
            <a:spLocks/>
          </p:cNvSpPr>
          <p:nvPr/>
        </p:nvSpPr>
        <p:spPr>
          <a:xfrm>
            <a:off x="1805375" y="1487565"/>
            <a:ext cx="8050213" cy="7984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4500" b="1" dirty="0">
                <a:solidFill>
                  <a:srgbClr val="FF0000"/>
                </a:solidFill>
                <a:latin typeface="Arial Black" panose="020B0A04020102020204" pitchFamily="34" charset="0"/>
              </a:rPr>
              <a:t>SESSİZ MİTRAL YETERSİZLİĞİ</a:t>
            </a:r>
            <a:endParaRPr lang="en-US" altLang="tr-TR" sz="45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9130772-BA01-418C-8ED4-3D21CA2E0F98}"/>
              </a:ext>
            </a:extLst>
          </p:cNvPr>
          <p:cNvSpPr txBox="1">
            <a:spLocks/>
          </p:cNvSpPr>
          <p:nvPr/>
        </p:nvSpPr>
        <p:spPr>
          <a:xfrm>
            <a:off x="1981200" y="2438400"/>
            <a:ext cx="7162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A3171E"/>
              </a:buClr>
              <a:buFont typeface="Wingdings" panose="05000000000000000000" pitchFamily="2" charset="2"/>
              <a:buChar char="Ø"/>
            </a:pPr>
            <a:r>
              <a:rPr lang="tr-TR" altLang="tr-TR" sz="4400" b="1" dirty="0"/>
              <a:t> ÜFÜRÜM 	: YOK</a:t>
            </a:r>
          </a:p>
          <a:p>
            <a:pPr>
              <a:lnSpc>
                <a:spcPct val="150000"/>
              </a:lnSpc>
              <a:buClr>
                <a:srgbClr val="A3171E"/>
              </a:buClr>
              <a:buFont typeface="Wingdings" panose="05000000000000000000" pitchFamily="2" charset="2"/>
              <a:buChar char="Ø"/>
            </a:pPr>
            <a:r>
              <a:rPr lang="tr-TR" altLang="tr-TR" sz="4400" b="1" dirty="0"/>
              <a:t> TANI 			: EKO</a:t>
            </a:r>
            <a:endParaRPr lang="en-US" altLang="tr-TR" sz="4400" b="1" dirty="0"/>
          </a:p>
        </p:txBody>
      </p:sp>
      <p:pic>
        <p:nvPicPr>
          <p:cNvPr id="20" name="Picture 4" descr="C:\Belgelerim\Resimlerim\1388-inter-phot.jpg">
            <a:extLst>
              <a:ext uri="{FF2B5EF4-FFF2-40B4-BE49-F238E27FC236}">
                <a16:creationId xmlns:a16="http://schemas.microsoft.com/office/drawing/2014/main" id="{E69286E9-5329-4B54-9964-DFF7615C9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752" y="2503386"/>
            <a:ext cx="220980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48412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4AD6871C-CFAC-4F58-8A50-F04B75F9A69A}"/>
              </a:ext>
            </a:extLst>
          </p:cNvPr>
          <p:cNvSpPr txBox="1">
            <a:spLocks/>
          </p:cNvSpPr>
          <p:nvPr/>
        </p:nvSpPr>
        <p:spPr>
          <a:xfrm>
            <a:off x="688095" y="1554391"/>
            <a:ext cx="7239000" cy="37492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FontTx/>
              <a:buNone/>
            </a:pPr>
            <a:r>
              <a:rPr lang="tr-TR" altLang="tr-TR" sz="6000" b="1" dirty="0"/>
              <a:t>6 HAFTA SONRA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tr-TR" altLang="tr-TR" sz="6000" b="1" dirty="0"/>
              <a:t>ARTRİT: Minimal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tr-TR" altLang="tr-TR" sz="6000" b="1" dirty="0"/>
              <a:t>EKO: MY (-)</a:t>
            </a:r>
          </a:p>
        </p:txBody>
      </p:sp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AE24E54E-F4D9-4991-B357-9A8AD46921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442574"/>
              </p:ext>
            </p:extLst>
          </p:nvPr>
        </p:nvGraphicFramePr>
        <p:xfrm>
          <a:off x="8325397" y="2362200"/>
          <a:ext cx="2633662" cy="24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8" name="Klip" r:id="rId9" imgW="3286125" imgH="3038475" progId="">
                  <p:embed/>
                </p:oleObj>
              </mc:Choice>
              <mc:Fallback>
                <p:oleObj name="Klip" r:id="rId9" imgW="3286125" imgH="3038475" progId="">
                  <p:embed/>
                  <p:pic>
                    <p:nvPicPr>
                      <p:cNvPr id="84995" name="Object 2">
                        <a:extLst>
                          <a:ext uri="{FF2B5EF4-FFF2-40B4-BE49-F238E27FC236}">
                            <a16:creationId xmlns:a16="http://schemas.microsoft.com/office/drawing/2014/main" id="{F431A4DC-BCB4-4004-A4DC-F4FA478B03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5397" y="2362200"/>
                        <a:ext cx="2633662" cy="243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579948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2 İçerik Yer Tutucusu">
            <a:extLst>
              <a:ext uri="{FF2B5EF4-FFF2-40B4-BE49-F238E27FC236}">
                <a16:creationId xmlns:a16="http://schemas.microsoft.com/office/drawing/2014/main" id="{5C69B3C6-DDE9-4AA5-B52D-6E6DCACDB895}"/>
              </a:ext>
            </a:extLst>
          </p:cNvPr>
          <p:cNvSpPr txBox="1">
            <a:spLocks/>
          </p:cNvSpPr>
          <p:nvPr/>
        </p:nvSpPr>
        <p:spPr>
          <a:xfrm>
            <a:off x="3791715" y="1921668"/>
            <a:ext cx="5105400" cy="25146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tr-TR" sz="6000" b="1" dirty="0"/>
          </a:p>
          <a:p>
            <a:pPr>
              <a:defRPr/>
            </a:pPr>
            <a:r>
              <a:rPr lang="tr-TR" sz="11500" b="1" dirty="0">
                <a:solidFill>
                  <a:srgbClr val="FF0000"/>
                </a:solidFill>
              </a:rPr>
              <a:t>TANI ?</a:t>
            </a:r>
            <a:endParaRPr lang="tr-TR" sz="11500" dirty="0">
              <a:solidFill>
                <a:srgbClr val="FF0000"/>
              </a:solidFill>
            </a:endParaRPr>
          </a:p>
          <a:p>
            <a:pPr>
              <a:defRPr/>
            </a:pPr>
            <a:endParaRPr lang="tr-TR" sz="6000" dirty="0"/>
          </a:p>
        </p:txBody>
      </p:sp>
      <p:pic>
        <p:nvPicPr>
          <p:cNvPr id="13" name="3 Resim" descr="6.gif">
            <a:extLst>
              <a:ext uri="{FF2B5EF4-FFF2-40B4-BE49-F238E27FC236}">
                <a16:creationId xmlns:a16="http://schemas.microsoft.com/office/drawing/2014/main" id="{AA8D8A94-361B-415F-8830-6477AAB64E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214" y="2244726"/>
            <a:ext cx="16668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4 Resim" descr="12.gif">
            <a:extLst>
              <a:ext uri="{FF2B5EF4-FFF2-40B4-BE49-F238E27FC236}">
                <a16:creationId xmlns:a16="http://schemas.microsoft.com/office/drawing/2014/main" id="{08D91DB6-A319-4ACF-8C51-E64EF35356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2170113"/>
            <a:ext cx="240982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88973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DC4E70C7-7A00-426C-A4F4-2C443612719E}"/>
              </a:ext>
            </a:extLst>
          </p:cNvPr>
          <p:cNvSpPr txBox="1">
            <a:spLocks noChangeArrowheads="1"/>
          </p:cNvSpPr>
          <p:nvPr/>
        </p:nvSpPr>
        <p:spPr>
          <a:xfrm>
            <a:off x="1449140" y="1883982"/>
            <a:ext cx="8686800" cy="3069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FontTx/>
              <a:buNone/>
              <a:defRPr/>
            </a:pPr>
            <a:r>
              <a:rPr lang="tr-TR" sz="5400" b="1" dirty="0">
                <a:solidFill>
                  <a:srgbClr val="FF0000"/>
                </a:solidFill>
              </a:rPr>
              <a:t>POSTSTREPTOKOKSİK </a:t>
            </a:r>
          </a:p>
          <a:p>
            <a:pPr>
              <a:lnSpc>
                <a:spcPct val="170000"/>
              </a:lnSpc>
              <a:buFontTx/>
              <a:buNone/>
              <a:defRPr/>
            </a:pPr>
            <a:r>
              <a:rPr lang="tr-TR" sz="5400" b="1" dirty="0">
                <a:solidFill>
                  <a:srgbClr val="FF0000"/>
                </a:solidFill>
              </a:rPr>
              <a:t>REAKTİF ARTRİT</a:t>
            </a:r>
          </a:p>
          <a:p>
            <a:pPr>
              <a:buFontTx/>
              <a:buNone/>
              <a:defRPr/>
            </a:pPr>
            <a:endParaRPr lang="tr-TR" dirty="0"/>
          </a:p>
        </p:txBody>
      </p:sp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03267691-F1ED-4A06-98D1-E4C3765DE8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497265"/>
              </p:ext>
            </p:extLst>
          </p:nvPr>
        </p:nvGraphicFramePr>
        <p:xfrm>
          <a:off x="9494520" y="2026443"/>
          <a:ext cx="923925" cy="280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2" name="Klip" r:id="rId9" imgW="1296063" imgH="3934305" progId="">
                  <p:embed/>
                </p:oleObj>
              </mc:Choice>
              <mc:Fallback>
                <p:oleObj name="Klip" r:id="rId9" imgW="1296063" imgH="3934305" progId="">
                  <p:embed/>
                  <p:pic>
                    <p:nvPicPr>
                      <p:cNvPr id="87043" name="Object 2">
                        <a:extLst>
                          <a:ext uri="{FF2B5EF4-FFF2-40B4-BE49-F238E27FC236}">
                            <a16:creationId xmlns:a16="http://schemas.microsoft.com/office/drawing/2014/main" id="{1EBA3DED-B086-49FC-B53B-9B932D55A4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4520" y="2026443"/>
                        <a:ext cx="923925" cy="280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123199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5612765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2" y="5609906"/>
            <a:ext cx="1233896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1 Başlık">
            <a:extLst>
              <a:ext uri="{FF2B5EF4-FFF2-40B4-BE49-F238E27FC236}">
                <a16:creationId xmlns:a16="http://schemas.microsoft.com/office/drawing/2014/main" id="{68863C96-B2BF-428A-A627-354996CB9FBF}"/>
              </a:ext>
            </a:extLst>
          </p:cNvPr>
          <p:cNvSpPr txBox="1">
            <a:spLocks/>
          </p:cNvSpPr>
          <p:nvPr/>
        </p:nvSpPr>
        <p:spPr>
          <a:xfrm>
            <a:off x="4166467" y="1353099"/>
            <a:ext cx="325889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6700" b="1" dirty="0">
                <a:solidFill>
                  <a:srgbClr val="FF0000"/>
                </a:solidFill>
                <a:latin typeface="Arial Black" panose="020B0A04020102020204" pitchFamily="34" charset="0"/>
              </a:rPr>
              <a:t>TEDAVİ</a:t>
            </a:r>
          </a:p>
        </p:txBody>
      </p:sp>
      <p:sp>
        <p:nvSpPr>
          <p:cNvPr id="13" name="2 İçerik Yer Tutucusu">
            <a:extLst>
              <a:ext uri="{FF2B5EF4-FFF2-40B4-BE49-F238E27FC236}">
                <a16:creationId xmlns:a16="http://schemas.microsoft.com/office/drawing/2014/main" id="{755DB610-155A-4473-8488-D91FEDB3DEEF}"/>
              </a:ext>
            </a:extLst>
          </p:cNvPr>
          <p:cNvSpPr txBox="1">
            <a:spLocks/>
          </p:cNvSpPr>
          <p:nvPr/>
        </p:nvSpPr>
        <p:spPr>
          <a:xfrm>
            <a:off x="3729209" y="2388446"/>
            <a:ext cx="5184704" cy="22965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altLang="tr-TR" sz="3300" b="1" dirty="0"/>
              <a:t>Aspirin 90-100 mg/kg/gün</a:t>
            </a:r>
          </a:p>
          <a:p>
            <a:pPr algn="l"/>
            <a:r>
              <a:rPr lang="tr-TR" altLang="tr-TR" sz="3300" b="1" dirty="0"/>
              <a:t>Penisilin </a:t>
            </a:r>
            <a:r>
              <a:rPr lang="tr-TR" altLang="tr-TR" sz="3300" b="1" dirty="0" err="1"/>
              <a:t>profilaksisi</a:t>
            </a:r>
            <a:r>
              <a:rPr lang="tr-TR" altLang="tr-TR" sz="3300" b="1" dirty="0"/>
              <a:t> ?</a:t>
            </a:r>
          </a:p>
          <a:p>
            <a:pPr algn="l"/>
            <a:r>
              <a:rPr lang="tr-TR" altLang="tr-TR" sz="3300" b="1" dirty="0"/>
              <a:t>1 yıl mutlaka</a:t>
            </a:r>
          </a:p>
          <a:p>
            <a:pPr algn="l"/>
            <a:r>
              <a:rPr lang="tr-TR" altLang="tr-TR" sz="3300" b="1" dirty="0" err="1"/>
              <a:t>Kardit</a:t>
            </a:r>
            <a:r>
              <a:rPr lang="tr-TR" altLang="tr-TR" sz="3300" b="1" dirty="0"/>
              <a:t> varsa düzelinceye kadar</a:t>
            </a:r>
          </a:p>
          <a:p>
            <a:endParaRPr lang="tr-TR" altLang="tr-TR" dirty="0"/>
          </a:p>
        </p:txBody>
      </p:sp>
      <p:sp>
        <p:nvSpPr>
          <p:cNvPr id="14" name="4 Metin kutusu">
            <a:extLst>
              <a:ext uri="{FF2B5EF4-FFF2-40B4-BE49-F238E27FC236}">
                <a16:creationId xmlns:a16="http://schemas.microsoft.com/office/drawing/2014/main" id="{5FA5111A-D2E6-4AB8-8EB1-1BB932CE9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535" y="4771517"/>
            <a:ext cx="102717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1800" b="1" dirty="0"/>
              <a:t>Shulman ST, Ayoub EM. Poststreptococcal reactive arthritis.</a:t>
            </a:r>
            <a:r>
              <a:rPr lang="tr-TR" altLang="tr-TR" sz="1800" b="1" dirty="0"/>
              <a:t> </a:t>
            </a:r>
            <a:r>
              <a:rPr lang="fi-FI" altLang="tr-TR" sz="1800" b="1" i="1" dirty="0"/>
              <a:t>Curr Opin Rheumatol 2002; 14: 562–65.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 dirty="0"/>
          </a:p>
        </p:txBody>
      </p:sp>
    </p:spTree>
    <p:extLst>
      <p:ext uri="{BB962C8B-B14F-4D97-AF65-F5344CB8AC3E}">
        <p14:creationId xmlns:p14="http://schemas.microsoft.com/office/powerpoint/2010/main" val="18591060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104" y="5654217"/>
            <a:ext cx="118854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651358"/>
            <a:ext cx="1366090" cy="66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1 Başlık">
            <a:extLst>
              <a:ext uri="{FF2B5EF4-FFF2-40B4-BE49-F238E27FC236}">
                <a16:creationId xmlns:a16="http://schemas.microsoft.com/office/drawing/2014/main" id="{91D323B3-E12E-49AD-B638-CDB7F8F06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7946" y="2847507"/>
            <a:ext cx="6814487" cy="1164010"/>
          </a:xfrm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br>
              <a:rPr lang="tr-TR" altLang="tr-TR" sz="3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4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TEŞEKKÜR EDERİM</a:t>
            </a:r>
            <a:br>
              <a:rPr lang="tr-TR" altLang="tr-TR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altLang="tr-TR" sz="2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270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58" y="5750805"/>
            <a:ext cx="1121171" cy="589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50" y="5654217"/>
            <a:ext cx="1366090" cy="65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2 İçerik Yer Tutucusu">
            <a:extLst>
              <a:ext uri="{FF2B5EF4-FFF2-40B4-BE49-F238E27FC236}">
                <a16:creationId xmlns:a16="http://schemas.microsoft.com/office/drawing/2014/main" id="{16874818-A54A-401C-9967-0D2E9EBB04EE}"/>
              </a:ext>
            </a:extLst>
          </p:cNvPr>
          <p:cNvSpPr txBox="1">
            <a:spLocks/>
          </p:cNvSpPr>
          <p:nvPr/>
        </p:nvSpPr>
        <p:spPr>
          <a:xfrm>
            <a:off x="593357" y="1508501"/>
            <a:ext cx="11005286" cy="352069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tr-TR" sz="11200" b="1" dirty="0">
                <a:latin typeface="Arial" panose="020B0604020202020204" pitchFamily="34" charset="0"/>
                <a:cs typeface="Arial" panose="020B0604020202020204" pitchFamily="34" charset="0"/>
              </a:rPr>
              <a:t>YAŞ: 5-15 YAŞ (2-65 YIL)</a:t>
            </a:r>
          </a:p>
          <a:p>
            <a:pPr>
              <a:lnSpc>
                <a:spcPct val="130000"/>
              </a:lnSpc>
              <a:defRPr/>
            </a:pPr>
            <a:r>
              <a:rPr lang="tr-TR" sz="11200" b="1" dirty="0">
                <a:latin typeface="Arial" panose="020B0604020202020204" pitchFamily="34" charset="0"/>
                <a:cs typeface="Arial" panose="020B0604020202020204" pitchFamily="34" charset="0"/>
              </a:rPr>
              <a:t>TÜM OLGULARIN % 3-5 &lt; 5 YAŞ</a:t>
            </a:r>
          </a:p>
          <a:p>
            <a:pPr>
              <a:lnSpc>
                <a:spcPct val="130000"/>
              </a:lnSpc>
              <a:defRPr/>
            </a:pPr>
            <a:r>
              <a:rPr lang="tr-TR" sz="11200" b="1" dirty="0">
                <a:latin typeface="Arial" panose="020B0604020202020204" pitchFamily="34" charset="0"/>
                <a:cs typeface="Arial" panose="020B0604020202020204" pitchFamily="34" charset="0"/>
              </a:rPr>
              <a:t>CİNS K=E</a:t>
            </a:r>
          </a:p>
          <a:p>
            <a:pPr>
              <a:lnSpc>
                <a:spcPct val="130000"/>
              </a:lnSpc>
              <a:defRPr/>
            </a:pPr>
            <a:r>
              <a:rPr lang="tr-TR" sz="11200" b="1" dirty="0">
                <a:latin typeface="Arial" panose="020B0604020202020204" pitchFamily="34" charset="0"/>
                <a:cs typeface="Arial" panose="020B0604020202020204" pitchFamily="34" charset="0"/>
              </a:rPr>
              <a:t>MEVSİM: KIŞ, İLKBAHAR</a:t>
            </a:r>
          </a:p>
          <a:p>
            <a:pPr>
              <a:lnSpc>
                <a:spcPct val="130000"/>
              </a:lnSpc>
              <a:defRPr/>
            </a:pPr>
            <a:endParaRPr lang="tr-TR" sz="4000" dirty="0">
              <a:latin typeface="Comic Sans MS" pitchFamily="66" charset="0"/>
            </a:endParaRPr>
          </a:p>
          <a:p>
            <a:pPr>
              <a:lnSpc>
                <a:spcPct val="130000"/>
              </a:lnSpc>
              <a:defRPr/>
            </a:pPr>
            <a:endParaRPr lang="tr-TR" sz="4000" dirty="0">
              <a:latin typeface="Comic Sans MS" pitchFamily="66" charset="0"/>
            </a:endParaRPr>
          </a:p>
          <a:p>
            <a:pPr>
              <a:lnSpc>
                <a:spcPct val="130000"/>
              </a:lnSpc>
              <a:defRPr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tr-TR" sz="7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7200" b="1" dirty="0" err="1">
                <a:latin typeface="Arial" panose="020B0604020202020204" pitchFamily="34" charset="0"/>
                <a:cs typeface="Arial" panose="020B0604020202020204" pitchFamily="34" charset="0"/>
              </a:rPr>
              <a:t>Nimal</a:t>
            </a:r>
            <a:r>
              <a:rPr lang="tr-TR" sz="7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7200" b="1" dirty="0" err="1">
                <a:latin typeface="Arial" panose="020B0604020202020204" pitchFamily="34" charset="0"/>
                <a:cs typeface="Arial" panose="020B0604020202020204" pitchFamily="34" charset="0"/>
              </a:rPr>
              <a:t>H,et</a:t>
            </a:r>
            <a:r>
              <a:rPr lang="tr-TR" sz="7200" b="1" dirty="0">
                <a:latin typeface="Arial" panose="020B0604020202020204" pitchFamily="34" charset="0"/>
                <a:cs typeface="Arial" panose="020B0604020202020204" pitchFamily="34" charset="0"/>
              </a:rPr>
              <a:t> al. </a:t>
            </a:r>
            <a:r>
              <a:rPr lang="tr-TR" sz="7200" b="1" dirty="0" err="1">
                <a:latin typeface="Arial" panose="020B0604020202020204" pitchFamily="34" charset="0"/>
                <a:cs typeface="Arial" panose="020B0604020202020204" pitchFamily="34" charset="0"/>
              </a:rPr>
              <a:t>Rheumatic</a:t>
            </a:r>
            <a:r>
              <a:rPr lang="tr-TR" sz="7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7200" b="1" dirty="0" err="1">
                <a:latin typeface="Arial" panose="020B0604020202020204" pitchFamily="34" charset="0"/>
                <a:cs typeface="Arial" panose="020B0604020202020204" pitchFamily="34" charset="0"/>
              </a:rPr>
              <a:t>fever</a:t>
            </a:r>
            <a:r>
              <a:rPr lang="tr-TR" sz="7200" b="1" dirty="0">
                <a:latin typeface="Arial" panose="020B0604020202020204" pitchFamily="34" charset="0"/>
                <a:cs typeface="Arial" panose="020B0604020202020204" pitchFamily="34" charset="0"/>
              </a:rPr>
              <a:t> in a 2 </a:t>
            </a:r>
            <a:r>
              <a:rPr lang="tr-TR" sz="7200" b="1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tr-TR" sz="7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7200" b="1" dirty="0" err="1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tr-TR" sz="7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7200" b="1" dirty="0" err="1"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tr-TR" sz="7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7200" b="1" dirty="0" err="1">
                <a:latin typeface="Arial" panose="020B0604020202020204" pitchFamily="34" charset="0"/>
                <a:cs typeface="Arial" panose="020B0604020202020204" pitchFamily="34" charset="0"/>
              </a:rPr>
              <a:t>Pediatric</a:t>
            </a:r>
            <a:r>
              <a:rPr lang="tr-TR" sz="7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7200" b="1" dirty="0" err="1">
                <a:latin typeface="Arial" panose="020B0604020202020204" pitchFamily="34" charset="0"/>
                <a:cs typeface="Arial" panose="020B0604020202020204" pitchFamily="34" charset="0"/>
              </a:rPr>
              <a:t>Cardiol</a:t>
            </a:r>
            <a:r>
              <a:rPr lang="tr-TR" sz="7200" b="1" dirty="0">
                <a:latin typeface="Arial" panose="020B0604020202020204" pitchFamily="34" charset="0"/>
                <a:cs typeface="Arial" panose="020B0604020202020204" pitchFamily="34" charset="0"/>
              </a:rPr>
              <a:t> 2008;29(1):160-2.</a:t>
            </a:r>
          </a:p>
          <a:p>
            <a:pPr>
              <a:lnSpc>
                <a:spcPct val="130000"/>
              </a:lnSpc>
              <a:defRPr/>
            </a:pPr>
            <a:endParaRPr lang="tr-TR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080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261FD9C-D11B-4CB8-BB0B-7BA3A1F76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4" y="203802"/>
            <a:ext cx="197866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FBFA930F-B97F-44B3-96B5-FBCC0E3C7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54217"/>
            <a:ext cx="82259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C:\Users\Senay-pc\AppData\Local\Microsoft\Windows\INetCache\Content.MSO\2ADBCA65.tmp">
            <a:extLst>
              <a:ext uri="{FF2B5EF4-FFF2-40B4-BE49-F238E27FC236}">
                <a16:creationId xmlns:a16="http://schemas.microsoft.com/office/drawing/2014/main" id="{373AC7A4-6BFF-4326-97AF-D53A9E360D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806" y="5575721"/>
            <a:ext cx="115677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C:\Users\Senay-pc\AppData\Local\Microsoft\Windows\INetCache\Content.MSO\520A8A8A.tmp">
            <a:extLst>
              <a:ext uri="{FF2B5EF4-FFF2-40B4-BE49-F238E27FC236}">
                <a16:creationId xmlns:a16="http://schemas.microsoft.com/office/drawing/2014/main" id="{8B430B38-CFF4-4BF6-A87C-398563B528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08" y="5575722"/>
            <a:ext cx="912307" cy="82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773DF71-4772-4811-AD22-09BEB3D7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358" y="5569263"/>
            <a:ext cx="1366090" cy="662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2822215-53DE-44FA-87EE-32252283449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8" y="5541582"/>
            <a:ext cx="987424" cy="79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1 Başlık">
            <a:extLst>
              <a:ext uri="{FF2B5EF4-FFF2-40B4-BE49-F238E27FC236}">
                <a16:creationId xmlns:a16="http://schemas.microsoft.com/office/drawing/2014/main" id="{97B20907-B3A4-4B35-842A-40BD7AE8C61D}"/>
              </a:ext>
            </a:extLst>
          </p:cNvPr>
          <p:cNvSpPr txBox="1">
            <a:spLocks/>
          </p:cNvSpPr>
          <p:nvPr/>
        </p:nvSpPr>
        <p:spPr>
          <a:xfrm>
            <a:off x="1744979" y="1494579"/>
            <a:ext cx="8229600" cy="7467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TANI</a:t>
            </a:r>
          </a:p>
        </p:txBody>
      </p:sp>
      <p:sp>
        <p:nvSpPr>
          <p:cNvPr id="23" name="2 İçerik Yer Tutucusu">
            <a:extLst>
              <a:ext uri="{FF2B5EF4-FFF2-40B4-BE49-F238E27FC236}">
                <a16:creationId xmlns:a16="http://schemas.microsoft.com/office/drawing/2014/main" id="{25FEC37E-13E6-4095-9BE0-D1E201B48074}"/>
              </a:ext>
            </a:extLst>
          </p:cNvPr>
          <p:cNvSpPr txBox="1">
            <a:spLocks/>
          </p:cNvSpPr>
          <p:nvPr/>
        </p:nvSpPr>
        <p:spPr>
          <a:xfrm>
            <a:off x="3802196" y="2647487"/>
            <a:ext cx="6172383" cy="2209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altLang="tr-TR" b="1" dirty="0"/>
              <a:t> JONES KRİTERLERİ 1944              1992</a:t>
            </a:r>
          </a:p>
          <a:p>
            <a:pPr algn="l">
              <a:buClr>
                <a:srgbClr val="C00000"/>
              </a:buClr>
            </a:pPr>
            <a:endParaRPr lang="tr-TR" altLang="tr-TR" b="1" dirty="0"/>
          </a:p>
          <a:p>
            <a:pPr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altLang="tr-TR" b="1" dirty="0"/>
              <a:t> WHO KRİTERLERİ 2002-2003</a:t>
            </a:r>
          </a:p>
          <a:p>
            <a:pPr algn="l">
              <a:buClr>
                <a:srgbClr val="C00000"/>
              </a:buClr>
            </a:pPr>
            <a:endParaRPr lang="tr-TR" altLang="tr-TR" b="1" dirty="0"/>
          </a:p>
          <a:p>
            <a:pPr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altLang="tr-TR" b="1" dirty="0"/>
              <a:t>SON GÜNCELLEME 2015</a:t>
            </a:r>
            <a:endParaRPr lang="tr-TR" altLang="tr-TR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l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tr-TR" altLang="tr-TR" b="1" dirty="0"/>
          </a:p>
          <a:p>
            <a:pPr algn="l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tr-TR" altLang="tr-TR" b="1" dirty="0"/>
          </a:p>
          <a:p>
            <a:pPr algn="l"/>
            <a:endParaRPr lang="tr-TR" altLang="tr-TR" b="1" dirty="0"/>
          </a:p>
          <a:p>
            <a:endParaRPr lang="tr-TR" altLang="tr-TR" dirty="0"/>
          </a:p>
        </p:txBody>
      </p:sp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9F1B0FBE-973A-411D-B520-2593B12A102C}"/>
              </a:ext>
            </a:extLst>
          </p:cNvPr>
          <p:cNvCxnSpPr>
            <a:cxnSpLocks/>
          </p:cNvCxnSpPr>
          <p:nvPr/>
        </p:nvCxnSpPr>
        <p:spPr>
          <a:xfrm>
            <a:off x="7414260" y="2562004"/>
            <a:ext cx="403860" cy="51715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Düz Bağlayıcı 24">
            <a:extLst>
              <a:ext uri="{FF2B5EF4-FFF2-40B4-BE49-F238E27FC236}">
                <a16:creationId xmlns:a16="http://schemas.microsoft.com/office/drawing/2014/main" id="{8AD179E0-A224-49C9-ACFF-64763D9CBB23}"/>
              </a:ext>
            </a:extLst>
          </p:cNvPr>
          <p:cNvCxnSpPr>
            <a:cxnSpLocks/>
          </p:cNvCxnSpPr>
          <p:nvPr/>
        </p:nvCxnSpPr>
        <p:spPr>
          <a:xfrm flipH="1">
            <a:off x="7414260" y="2562004"/>
            <a:ext cx="403860" cy="51715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6" name="Picture 1031" descr="pic01815">
            <a:extLst>
              <a:ext uri="{FF2B5EF4-FFF2-40B4-BE49-F238E27FC236}">
                <a16:creationId xmlns:a16="http://schemas.microsoft.com/office/drawing/2014/main" id="{773B3D9D-1696-4AC0-8E88-FF89449484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493">
            <a:off x="709558" y="1649535"/>
            <a:ext cx="2537053" cy="199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672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1746</Words>
  <Application>Microsoft Office PowerPoint</Application>
  <PresentationFormat>Geniş ekran</PresentationFormat>
  <Paragraphs>425</Paragraphs>
  <Slides>77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77</vt:i4>
      </vt:variant>
    </vt:vector>
  </HeadingPairs>
  <TitlesOfParts>
    <vt:vector size="87" baseType="lpstr">
      <vt:lpstr>Arial</vt:lpstr>
      <vt:lpstr>Arial Black</vt:lpstr>
      <vt:lpstr>Calibri</vt:lpstr>
      <vt:lpstr>Calibri Light</vt:lpstr>
      <vt:lpstr>Comic Sans MS</vt:lpstr>
      <vt:lpstr>Times New Roman</vt:lpstr>
      <vt:lpstr>Wingdings</vt:lpstr>
      <vt:lpstr>Office Teması</vt:lpstr>
      <vt:lpstr>Photo Editor Photo</vt:lpstr>
      <vt:lpstr>Klip</vt:lpstr>
      <vt:lpstr>AKUT ROMATİZMAL ATEŞ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TEŞEKKÜR EDERİM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Saliha</dc:creator>
  <cp:lastModifiedBy>Saliha</cp:lastModifiedBy>
  <cp:revision>483</cp:revision>
  <cp:lastPrinted>2019-05-30T10:52:16Z</cp:lastPrinted>
  <dcterms:created xsi:type="dcterms:W3CDTF">2019-05-28T09:32:14Z</dcterms:created>
  <dcterms:modified xsi:type="dcterms:W3CDTF">2019-11-26T08:03:56Z</dcterms:modified>
</cp:coreProperties>
</file>