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35"/>
  </p:notesMasterIdLst>
  <p:sldIdLst>
    <p:sldId id="260" r:id="rId5"/>
    <p:sldId id="262" r:id="rId6"/>
    <p:sldId id="274" r:id="rId7"/>
    <p:sldId id="258" r:id="rId8"/>
    <p:sldId id="265" r:id="rId9"/>
    <p:sldId id="266" r:id="rId10"/>
    <p:sldId id="259" r:id="rId11"/>
    <p:sldId id="272" r:id="rId12"/>
    <p:sldId id="268" r:id="rId13"/>
    <p:sldId id="271" r:id="rId14"/>
    <p:sldId id="264" r:id="rId15"/>
    <p:sldId id="263" r:id="rId16"/>
    <p:sldId id="278" r:id="rId17"/>
    <p:sldId id="280" r:id="rId18"/>
    <p:sldId id="282" r:id="rId19"/>
    <p:sldId id="273" r:id="rId20"/>
    <p:sldId id="270" r:id="rId21"/>
    <p:sldId id="283" r:id="rId22"/>
    <p:sldId id="284" r:id="rId23"/>
    <p:sldId id="285" r:id="rId24"/>
    <p:sldId id="256" r:id="rId25"/>
    <p:sldId id="289" r:id="rId26"/>
    <p:sldId id="290" r:id="rId27"/>
    <p:sldId id="293" r:id="rId28"/>
    <p:sldId id="287" r:id="rId29"/>
    <p:sldId id="288" r:id="rId30"/>
    <p:sldId id="291" r:id="rId31"/>
    <p:sldId id="292" r:id="rId32"/>
    <p:sldId id="276" r:id="rId33"/>
    <p:sldId id="277"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83" d="100"/>
          <a:sy n="83" d="100"/>
        </p:scale>
        <p:origin x="-15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64F177-B186-43AA-9AA6-1B1213376F44}" type="datetimeFigureOut">
              <a:rPr lang="tr-TR" smtClean="0"/>
              <a:pPr/>
              <a:t>11.09.2019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92400-7672-486F-8810-AA7232501F4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EF3CB4-ABFA-4DF1-ACC6-55BBE82DAB69}" type="slidenum">
              <a:rPr lang="tr-TR"/>
              <a:pPr/>
              <a:t>4</a:t>
            </a:fld>
            <a:endParaRPr lang="tr-T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tr-TR"/>
              <a:t>Sağ</a:t>
            </a:r>
            <a:r>
              <a:rPr lang="en-US"/>
              <a:t> panel: </a:t>
            </a:r>
            <a:r>
              <a:rPr lang="tr-TR"/>
              <a:t>İnsanlar da dahil olmak üzere, birçok memelide kalp hızı ile yaşam beklentisi arasında ters bir ilişki vardır. Canlının ağırlığı arttıkça kalp hızı azalmakta ve yaşam beklentisi artmaktadır.</a:t>
            </a:r>
            <a:r>
              <a:rPr lang="en-US"/>
              <a:t> </a:t>
            </a:r>
            <a:r>
              <a:rPr lang="tr-TR"/>
              <a:t>Sol panel</a:t>
            </a:r>
            <a:r>
              <a:rPr lang="en-US"/>
              <a:t>: </a:t>
            </a:r>
            <a:r>
              <a:rPr lang="tr-TR"/>
              <a:t>Ancak insanoğlunun yaşam beklentisi son yüzyıllarda dramatik bir artış göstermiştir. Sarı ok: Dolayısıyla, insanlar diğer memelilerde gösterilmiş olan kalp hızı ve yaşam beklentisi ilişkisinin dışında kalmıştır.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986275f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5986275f9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CC1C7-9608-4CFC-9BF7-E14B1FC8D4F2}" type="slidenum">
              <a:rPr lang="it-IT"/>
              <a:pPr/>
              <a:t>16</a:t>
            </a:fld>
            <a:endParaRPr lang="it-IT"/>
          </a:p>
        </p:txBody>
      </p:sp>
      <p:sp>
        <p:nvSpPr>
          <p:cNvPr id="996354" name="Rectangle 2"/>
          <p:cNvSpPr>
            <a:spLocks noGrp="1" noRot="1" noChangeAspect="1" noChangeArrowheads="1" noTextEdit="1"/>
          </p:cNvSpPr>
          <p:nvPr>
            <p:ph type="sldImg"/>
          </p:nvPr>
        </p:nvSpPr>
        <p:spPr>
          <a:xfrm>
            <a:off x="827088" y="456963"/>
            <a:ext cx="5205412" cy="3888136"/>
          </a:xfrm>
          <a:ln/>
        </p:spPr>
      </p:sp>
      <p:sp>
        <p:nvSpPr>
          <p:cNvPr id="996355" name="Rectangle 3"/>
          <p:cNvSpPr>
            <a:spLocks noGrp="1" noChangeArrowheads="1"/>
          </p:cNvSpPr>
          <p:nvPr>
            <p:ph type="body" idx="1"/>
          </p:nvPr>
        </p:nvSpPr>
        <p:spPr>
          <a:xfrm>
            <a:off x="914400" y="4345100"/>
            <a:ext cx="5029200" cy="4547491"/>
          </a:xfrm>
        </p:spPr>
        <p:txBody>
          <a:bodyPr/>
          <a:lstStyle/>
          <a:p>
            <a:pPr>
              <a:lnSpc>
                <a:spcPct val="90000"/>
              </a:lnSpc>
            </a:pPr>
            <a:r>
              <a:rPr lang="tr-TR"/>
              <a:t>Ülkemizdeki durumu TEKHARF verilerinden görmekteyiz. Erkeklerimiz bu açıdan biraz daha akıllıca davranıyor gibi görünmektedir. </a:t>
            </a:r>
          </a:p>
          <a:p>
            <a:pPr>
              <a:lnSpc>
                <a:spcPct val="90000"/>
              </a:lnSpc>
            </a:pPr>
            <a:r>
              <a:rPr lang="tr-TR" b="1"/>
              <a:t>Tüm kohortta şimdiki sigara içicileri yüzdesi </a:t>
            </a:r>
            <a:endParaRPr lang="tr-TR"/>
          </a:p>
          <a:p>
            <a:pPr>
              <a:lnSpc>
                <a:spcPct val="90000"/>
              </a:lnSpc>
            </a:pPr>
            <a:r>
              <a:rPr lang="tr-TR"/>
              <a:t>Yeni kohortun da dahil olduğu tüm örneklemde, sigara içenlerin yüzdesi erkek ve kadınlar için slaytta görülmektedir. Bu değerlendirmede, yaşı bir nevi standardize etmek amacıyla, 30 yaşından gençler dikkate alınmamış, 30-39 yaş kategorisi de tüm erişkinlerin %27'si oranını oluşturacak şekilde sabit tutulmuştur. Otuz yaşını aşkın erkeklerin yarıya yakınının halen sigara içtiği, %24'ünün bırakmış olduğu, onda üçünün de hiç içmediği anlaşılmaktadır. Kadınlar için bu oranlar %17.6, %3.3 ve %79 olarak görünmektedir. 1990 yılında 30 yaşını aşkın erkeklerin %55.9'u, kadınların %15.3'ü sigara içmekteydi. Verilerin karşılaştırılmasından, sigara içen orta yaşlı ve yaşlı erkekler %18 kadar azalmışken, içen kadınların oranı %15 kadar artmıştır. Aslında yalnız 30-59 yaş kesimi göz önünde tutulursa, içen kadınların oranı %24 kadar yükselmiştir. </a:t>
            </a:r>
          </a:p>
          <a:p>
            <a:pPr>
              <a:lnSpc>
                <a:spcPct val="90000"/>
              </a:lnSpc>
            </a:pPr>
            <a:r>
              <a:rPr lang="tr-TR"/>
              <a:t>Sigara tüketimi konusunda TBBM’ne yeni olarak verilen bir soru önergesi cevabında, ülkemizde sigara tüketiminin 2000 yılından 2004 yılına kadar kişi başına yılda sırasıyla 1656, 1629, 1579, 1526, 1512 adet olduğu açıklanmıştır. 2004 yılındaki toplam tüketimin 108.87 milyar adet sigara (5.443 milyar paket) olduğuna ilişkin açıklama, 17 milyon kişinin günde ortalama 17-18 sigara içmesine tekabül etmektedir. Kişi başına sigara tüketiminin son dört yılda ortalama %2 ila %2.5 azalmakta olduğu söylenebilir. Memnuniyet verici olan bu gelişme, TEKHARF çalışması tahminleriyle uyum içindedir.</a:t>
            </a:r>
          </a:p>
          <a:p>
            <a:pPr>
              <a:lnSpc>
                <a:spcPct val="90000"/>
              </a:lnSpc>
            </a:pPr>
            <a:r>
              <a:rPr lang="tr-TR"/>
              <a:t>Sigara içmeyi 2000 yılında bırakmış olanlar arasında erkeklerin %15'inde, kadınların %8'inde KKH tanısı bulunmaktaydı.</a:t>
            </a:r>
          </a:p>
          <a:p>
            <a:pPr>
              <a:lnSpc>
                <a:spcPct val="90000"/>
              </a:lnSpc>
              <a:spcBef>
                <a:spcPct val="0"/>
              </a:spcBef>
            </a:pPr>
            <a:endParaRPr lang="tr-TR" i="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F01948A-113B-4387-812B-0355879DFF5E}" type="slidenum">
              <a:rPr lang="tr-TR"/>
              <a:pPr/>
              <a:t>17</a:t>
            </a:fld>
            <a:endParaRPr lang="tr-T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a:lnSpc>
                <a:spcPct val="80000"/>
              </a:lnSpc>
            </a:pPr>
            <a:r>
              <a:rPr lang="tr-TR" sz="800" smtClean="0"/>
              <a:t>Daha önce sözünü ettiğim kaynağa dönüp risk faktörlerinden sigaraya bir göz atalım. Bu konuda özellikle düşük ve orta gelirli ülkeler açısından durum vahim görünmektedir. Çünkü önümüzdeki 20-30 yılda bu risk faktörünün özellikle bizim gibi ülkelerde yaygınlaşacağı öngörülmektedir. Oysa özellikle kanser KV hastalık ve solunum sistemi  ile ilişkili ölümlerin en önemli nedeni sigaradır. Umarız bu senaryolardan en iyimser olanı, hatta bilinçle gerekli önlemler alınarak daha da azı gerçekleşir. </a:t>
            </a:r>
          </a:p>
          <a:p>
            <a:pPr>
              <a:lnSpc>
                <a:spcPct val="80000"/>
              </a:lnSpc>
            </a:pPr>
            <a:r>
              <a:rPr lang="tr-TR" sz="800" b="1" smtClean="0"/>
              <a:t>Editors’ Summary</a:t>
            </a:r>
          </a:p>
          <a:p>
            <a:pPr>
              <a:lnSpc>
                <a:spcPct val="80000"/>
              </a:lnSpc>
            </a:pPr>
            <a:r>
              <a:rPr lang="tr-TR" sz="800" smtClean="0"/>
              <a:t>Background. For most of human history, little has been known about the main causes of illness in different countries and which diseases kill most people. But public-health officials need to know whether heart disease kills more people than cancer in their country, for example, or whether diabetes causes more disability than mental illness so that they can use their resources wisely. They also have to have some idea about how patterns of illness (morbidity) and death (mortality) are likely to change so that they can plan for the future. In the early 1990s, the World Bank sponsored the 1990 Global Burden of Disease study carried out by researchers at Harvard University and the World Health Organization (WHO). This study provided the first comprehensive, global estimates of death and illness by age, sex, and region. It also provided projections of the global burden of disease and mortality up to 2020 using models that assumed that health trends are related to a set of independent variables. These variables were income per person (as people become richer, they, live longer), average number of years of education (as this ‘‘human capital’’ increases, so does life expectancy), time (to allow for improved</a:t>
            </a:r>
          </a:p>
          <a:p>
            <a:pPr>
              <a:lnSpc>
                <a:spcPct val="80000"/>
              </a:lnSpc>
            </a:pPr>
            <a:r>
              <a:rPr lang="tr-TR" sz="800" smtClean="0"/>
              <a:t>knowledge about various diseases), and tobacco use (a major global cause of illness and death).</a:t>
            </a:r>
          </a:p>
          <a:p>
            <a:pPr>
              <a:lnSpc>
                <a:spcPct val="80000"/>
              </a:lnSpc>
            </a:pPr>
            <a:r>
              <a:rPr lang="tr-TR" sz="800" b="1" smtClean="0"/>
              <a:t>Why Was This Study Done?</a:t>
            </a:r>
            <a:r>
              <a:rPr lang="tr-TR" sz="800" smtClean="0"/>
              <a:t> These health projections have been widely used by WHO and governments to help them plan their health policies. However, because they are based on the 1990 estimates of the global burden of disease, the projections now need updating, particularly since they underestimate the spread of HIV/AIDS and the associated increase in death from tuberculosis. In this study, the researchers used similar methods to those used in the 1990 Global Burden of Disease study to prepare new projections of mortality and burden of disease up to 2030 starting from the 2002 WHO global estimates of mortality and burden of disease.</a:t>
            </a:r>
          </a:p>
          <a:p>
            <a:pPr>
              <a:lnSpc>
                <a:spcPct val="80000"/>
              </a:lnSpc>
            </a:pPr>
            <a:r>
              <a:rPr lang="tr-TR" sz="800" b="1" smtClean="0"/>
              <a:t>What Did the Researchers Do and Find?</a:t>
            </a:r>
            <a:r>
              <a:rPr lang="tr-TR" sz="800" smtClean="0"/>
              <a:t> As before, the researchers used projections of socio-economic development to model future patterns of mortality and illness for a baseline scenario, a pessimistic scenario that assumed a slower rate of socio-economic development, and an optimistic scenario that assumed a faster rate of growth. Their analysis predicts that between 2002 and 2030 for all three scenarios life expectancy will increase around the world, fewer children younger than 5 years will die, and the proportion of people dying from noncommunicable diseases such as heart disease and cancer will increase. Although deaths from infectious diseases will decrease overall, HIV/AIDS deaths will continue to increase; the exact magnitude of the increase will depend on how many people have access to antiretroviral drugs and the efficacy of prevention programs. But, even given the rise in HIV/AIDS deaths, the new projections predict that more people will die of tobaccorelated disease than of HIV/AIDS in 2015. The researchers also predict that by 2030, the three leading causes of illness will be HIV/AIDS, depression, and ischaemic heart disease (problems caused by a poor blood supply to the heart) in the baseline and pessimistic scenarios; in the optimistic scenario, road-traffic accidents will replace heart disease as the third leading cause (there will be more traffic accidents with faster economic growth).</a:t>
            </a:r>
          </a:p>
          <a:p>
            <a:pPr>
              <a:lnSpc>
                <a:spcPct val="80000"/>
              </a:lnSpc>
            </a:pPr>
            <a:r>
              <a:rPr lang="tr-TR" sz="800" b="1" smtClean="0"/>
              <a:t>What Do These Findings Mean?</a:t>
            </a:r>
            <a:r>
              <a:rPr lang="tr-TR" sz="800" smtClean="0"/>
              <a:t> The models used by the researchers provide a wealth of information about possible patterns of global death and illness between 2002 and 2030, but because they include many assumptions, like all models, they can provide only indications of future trends, not absolute figures. For example, based on global mortality data from 2002, the researchers estimate that global deaths in 2030 will be 64.9 million under the optimistic scenario. However, the actual figure may be quite a bit bigger or smaller because accurate baseline counts of deaths were not available for every country in the world. Another limitation of the study is that the models used assume that future increases in prosperity in developing countries will affect their population’s health in the same way as similar increases affected health in the past in countries with death registration data (these are mostly developed countries). However, even given these and other limitations, the projections reported in this study provide useful insights into the future health of the world. These can now be used by public-health officials to plan future policy and to monitor the effect of new publichealth initiatives on the global burden of disease and death. </a:t>
            </a:r>
          </a:p>
          <a:p>
            <a:pPr>
              <a:lnSpc>
                <a:spcPct val="80000"/>
              </a:lnSpc>
            </a:pPr>
            <a:r>
              <a:rPr lang="tr-TR" sz="800" b="1" smtClean="0"/>
              <a:t>Additional Information.</a:t>
            </a:r>
            <a:r>
              <a:rPr lang="tr-TR" sz="800" smtClean="0"/>
              <a:t> Please access these Web sites via the online version of this summary at http://dx.doi.org/10.1371/journal.pmed. 0030442.</a:t>
            </a:r>
          </a:p>
          <a:p>
            <a:pPr>
              <a:lnSpc>
                <a:spcPct val="80000"/>
              </a:lnSpc>
            </a:pPr>
            <a:r>
              <a:rPr lang="tr-TR" sz="800" smtClean="0"/>
              <a:t> World Health Organization, provides information on the Global Burden of Disease Project and links to other related resources  Harvard School of Public Health, Burden of Disease Unit, offers information on the 1990 Global Burden of Disease study and its projections.</a:t>
            </a:r>
          </a:p>
          <a:p>
            <a:pPr>
              <a:lnSpc>
                <a:spcPct val="80000"/>
              </a:lnSpc>
            </a:pPr>
            <a:endParaRPr lang="en-GB" sz="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C96E0FE-AF62-4AAE-8247-1056D96A291F}" type="slidenum">
              <a:rPr lang="tr-TR"/>
              <a:pPr/>
              <a:t>19</a:t>
            </a:fld>
            <a:endParaRPr lang="tr-T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a:ln/>
        </p:spPr>
        <p:txBody>
          <a:bodyPr/>
          <a:lstStyle/>
          <a:p>
            <a:pPr>
              <a:lnSpc>
                <a:spcPct val="80000"/>
              </a:lnSpc>
            </a:pPr>
            <a:r>
              <a:rPr lang="tr-TR" sz="800" smtClean="0"/>
              <a:t>Burada diyabetin prognoz açısından KVH ile aynı düzeyde olduğu açık biçimde görülmekte ve neden diyabetin bir KKH risk eşdeğeri olarak kabul edildiği görülmektedir.</a:t>
            </a:r>
          </a:p>
          <a:p>
            <a:pPr>
              <a:lnSpc>
                <a:spcPct val="80000"/>
              </a:lnSpc>
            </a:pPr>
            <a:r>
              <a:rPr lang="tr-TR" sz="800" smtClean="0"/>
              <a:t> 	Diyabette özellikle sıklığı artan 3 KV hastalık vardır. koroner kalp hastalığı, hipertansiyon+inme  ve  periferik arter hastalığı. Bunlara ait verilere kısaca göz atarsak; </a:t>
            </a:r>
          </a:p>
          <a:p>
            <a:pPr>
              <a:lnSpc>
                <a:spcPct val="80000"/>
              </a:lnSpc>
            </a:pPr>
            <a:endParaRPr lang="tr-TR" sz="800" smtClean="0"/>
          </a:p>
          <a:p>
            <a:pPr>
              <a:lnSpc>
                <a:spcPct val="80000"/>
              </a:lnSpc>
            </a:pPr>
            <a:r>
              <a:rPr lang="tr-TR" sz="800" smtClean="0"/>
              <a:t>	Bu çalışma    OASIS çalışması: Organization to Assess Strategies for Ischemic Syndromes.  Q dalgasız Mİ ve anstabil anginalı hastalar bu grubu oluşturmaktadır. Diyabetik ve daha önce KVH olanlarda mortalite 3 kat fazladır. Yine burada da DM+ ve KVH- olan hastalarla KVH+ DM- hastalar aynı artmış risk düzeyine sahiptir.</a:t>
            </a:r>
          </a:p>
          <a:p>
            <a:pPr>
              <a:lnSpc>
                <a:spcPct val="80000"/>
              </a:lnSpc>
            </a:pPr>
            <a:endParaRPr lang="tr-TR" sz="800" smtClean="0"/>
          </a:p>
          <a:p>
            <a:pPr>
              <a:lnSpc>
                <a:spcPct val="80000"/>
              </a:lnSpc>
            </a:pPr>
            <a:r>
              <a:rPr lang="tr-TR" sz="800" smtClean="0"/>
              <a:t>Mortality from coronary heart disease in subjects with type 2 diabetes and in nondiabetic subjects with and without prior myocardial infarction.</a:t>
            </a:r>
          </a:p>
          <a:p>
            <a:pPr>
              <a:lnSpc>
                <a:spcPct val="80000"/>
              </a:lnSpc>
            </a:pPr>
            <a:r>
              <a:rPr lang="tr-TR" sz="800" smtClean="0"/>
              <a:t>Haffner SM, Lehto S, Ronnemaa T, Pyorala K, Laakso M.</a:t>
            </a:r>
            <a:br>
              <a:rPr lang="tr-TR" sz="800" smtClean="0"/>
            </a:br>
            <a:r>
              <a:rPr lang="tr-TR" sz="800" smtClean="0"/>
              <a:t>BACKGROUND: Type 2 (non-insulin-dependent) diabetes is associated with a marked increase in the risk of coronary heart disease. It has been debated whether patients with diabetes who have not had myocardial infarctions should be treated as aggressively for cardiovascular risk factors as patients who have had myocardial infarctions. METHODS: To address this issue, we compared the seven-year incidence of myocardial infarction (fatal and nonfatal) among 1373 nondiabetic subjects with the incidence among 1059 diabetic subjects, all from a Finnish population-based study. RESULTS: The seven-year incidence rates of myocardial infarction in nondiabetic subjects with and without prior myocardial infarction at base line were 18.8 percent and 3.5 percent, respectively (P&lt;0.001). The seven-year incidence rates of myocardial infarction in diabetic subjects with and without prior myocardial infarction at base line were 45.0 percent and 20.2 percent, respectively (P&lt;0.001). The hazard ratio for death from coronary heart disease for diabetic subjects without prior myocardial infarction as compared with nondiabetic subjects with prior myocardial infarction was not significantly different from 1.0 (hazard ratio, 1.4; 95 percent confidence interval, 0.7 to 2.6) after adjustment for age and sex, suggesting similar risks of infarction in the two groups. After further adjustment for total cholesterol, hypertension, and smoking, this hazard ratio remained close to 1.0 (hazard ratio, 1.2; 95 percent confidence interval, 0.6 to 2.4). CONCLUSIONS: Our data suggest that diabetic patients without previous myocardial infarction have as high a risk of myocardial infarction as nondiabetic patients with previous myocardial infarction. These data provide a rationale for treating cardiovascular risk factors in diabetic patients as aggressively as in nondiabetic patients with prior myocardial infarction.</a:t>
            </a:r>
            <a:br>
              <a:rPr lang="tr-TR" sz="800" smtClean="0"/>
            </a:br>
            <a:endParaRPr lang="tr-TR" sz="800" smtClean="0"/>
          </a:p>
          <a:p>
            <a:pPr>
              <a:lnSpc>
                <a:spcPct val="80000"/>
              </a:lnSpc>
            </a:pPr>
            <a:endParaRPr lang="tr-TR" sz="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3AF9353-1A27-4440-81EA-C608306D4063}" type="slidenum">
              <a:rPr lang="tr-TR"/>
              <a:pPr/>
              <a:t>20</a:t>
            </a:fld>
            <a:endParaRPr lang="tr-T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tr-TR" smtClean="0"/>
              <a:t>Ve bunun sonucu da JNC 7 raporunda belirtildiği gibi dünyada 1 milyar hipertansif kişi ve her yıl doğrudan buna bağlı olarak 7 milyon ölüm anlamına gelmektedir.</a:t>
            </a: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DC8DC1E-593D-4F09-8FDE-D4316E216BDE}" type="slidenum">
              <a:rPr lang="tr-TR"/>
              <a:pPr/>
              <a:t>22</a:t>
            </a:fld>
            <a:endParaRPr lang="tr-T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tr-TR" smtClean="0"/>
              <a:t>Şişmanlığın özellikle abdominal veya viseral diye tanımladığımız biçimi bildiğiniz gibi daha önemlidir, çünkü metabolik sendromun en önemli komponentini oluşturmaktadır. Ve bu açıdan da durum ülkemizde özellikle kadınlarda kötü bir eğilim sergilemektedir. METSAR çalışmasına göre erişkin nüfusun 1/3’ü abdominal obez olup çoğunluğunu da kadınlar oluşturmaktadır. </a:t>
            </a:r>
          </a:p>
          <a:p>
            <a:r>
              <a:rPr lang="tr-TR" smtClean="0"/>
              <a:t>Bel çevresinin erkeklerde &gt;102 cm, kadınlarda &gt;88 cm olması abdominal obezite tanımı olarak kullanılırsa, halen erkeklerimizin %22.6'sında, kadınlarımızın da %61'inde abdominal obezite mevcuttur. Abdominal obezite prevalansının 2000 yılındaki dağılımı Şekil 34'te sunulmaktadır. Mediyan bel çevresinin erkek ve kadınlarda sırasıyla 93 cm ve 92.5 cm olduğu belirtilmelidir. Yukarıda bildirilen ölçütlerle her 4-5 erkekten biri, ve her 5 kadından üçünde abdominal obezite vardı.</a:t>
            </a:r>
          </a:p>
          <a:p>
            <a:r>
              <a:rPr lang="tr-TR" smtClean="0"/>
              <a:t>TEKHARF çalışmasının son üç taramasında bel çevresi ölçülmüş olan 3267 kişilik kohortta (ortalama yaş 52±12), abdominal obezite prevalansı bölgelerimizde büyük farklılıklar sergilemedi, kadınlarda %56 ile %70 arasında, erkeklerde %16 ile %29 arasında değişti. En düşük prevalansa her iki cinsiyette Ege bölgesinde rastlandı.</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7016A-5A65-4468-A160-D3EDE9DAC4B9}" type="slidenum">
              <a:rPr lang="it-IT"/>
              <a:pPr/>
              <a:t>29</a:t>
            </a:fld>
            <a:endParaRPr lang="it-IT"/>
          </a:p>
        </p:txBody>
      </p:sp>
      <p:sp>
        <p:nvSpPr>
          <p:cNvPr id="1233922" name="Rectangle 2"/>
          <p:cNvSpPr>
            <a:spLocks noGrp="1" noRot="1" noChangeAspect="1" noChangeArrowheads="1" noTextEdit="1"/>
          </p:cNvSpPr>
          <p:nvPr>
            <p:ph type="sldImg"/>
          </p:nvPr>
        </p:nvSpPr>
        <p:spPr>
          <a:ln/>
        </p:spPr>
      </p:sp>
      <p:sp>
        <p:nvSpPr>
          <p:cNvPr id="1233923" name="Rectangle 3"/>
          <p:cNvSpPr>
            <a:spLocks noGrp="1" noChangeArrowheads="1"/>
          </p:cNvSpPr>
          <p:nvPr>
            <p:ph type="body" idx="1"/>
          </p:nvPr>
        </p:nvSpPr>
        <p:spPr>
          <a:xfrm>
            <a:off x="685800" y="4343520"/>
            <a:ext cx="5486400" cy="4114246"/>
          </a:xfrm>
        </p:spPr>
        <p:txBody>
          <a:bodyPr/>
          <a:lstStyle/>
          <a:p>
            <a:r>
              <a:rPr lang="en-US"/>
              <a:t>Kanda </a:t>
            </a:r>
            <a:r>
              <a:rPr lang="en-US" b="1"/>
              <a:t>total/HDL</a:t>
            </a:r>
            <a:r>
              <a:rPr lang="tr-TR" b="1"/>
              <a:t>-</a:t>
            </a:r>
            <a:r>
              <a:rPr lang="en-US" b="1"/>
              <a:t>kolesterol oranı</a:t>
            </a:r>
            <a:r>
              <a:rPr lang="tr-TR" b="1"/>
              <a:t>nda</a:t>
            </a:r>
            <a:r>
              <a:rPr lang="en-US" b="1"/>
              <a:t> </a:t>
            </a:r>
            <a:r>
              <a:rPr lang="en-US"/>
              <a:t>2 birimlik artış koroner ölüm ve olay riskini</a:t>
            </a:r>
            <a:r>
              <a:rPr lang="tr-TR"/>
              <a:t> </a:t>
            </a:r>
            <a:r>
              <a:rPr lang="en-US"/>
              <a:t>bağımsız biçimde %68 oranında yükseltmektedir. Risk değerlendirilmesinde bu</a:t>
            </a:r>
            <a:r>
              <a:rPr lang="tr-TR"/>
              <a:t> </a:t>
            </a:r>
            <a:r>
              <a:rPr lang="en-US"/>
              <a:t>parametrenin özellikle dikkate alınmasında klinik yarar vardır. Anılan oran HDL</a:t>
            </a:r>
            <a:r>
              <a:rPr lang="tr-TR"/>
              <a:t>-</a:t>
            </a:r>
            <a:r>
              <a:rPr lang="en-US"/>
              <a:t>kolesterolün</a:t>
            </a:r>
            <a:r>
              <a:rPr lang="tr-TR"/>
              <a:t> </a:t>
            </a:r>
            <a:r>
              <a:rPr lang="en-US"/>
              <a:t>yanısıra, toplumumuzda yine bir ölçüde anormal olduğu düşünülen</a:t>
            </a:r>
            <a:r>
              <a:rPr lang="tr-TR"/>
              <a:t> </a:t>
            </a:r>
            <a:r>
              <a:rPr lang="en-US"/>
              <a:t>trigliseridden zengin lipoproteinlerin içerdiği B patterni LDL parçacıklarını da</a:t>
            </a:r>
            <a:r>
              <a:rPr lang="tr-TR"/>
              <a:t> </a:t>
            </a:r>
            <a:r>
              <a:rPr lang="en-US"/>
              <a:t>yansıtmaktadır.</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endParaRPr lang="tr-TR"/>
          </a:p>
        </p:txBody>
      </p:sp>
      <p:sp>
        <p:nvSpPr>
          <p:cNvPr id="3075" name="Rectangle 3"/>
          <p:cNvSpPr>
            <a:spLocks noGrp="1" noChangeArrowheads="1"/>
          </p:cNvSpPr>
          <p:nvPr>
            <p:ph type="ctrTitle"/>
          </p:nvPr>
        </p:nvSpPr>
        <p:spPr>
          <a:xfrm>
            <a:off x="685800" y="2133600"/>
            <a:ext cx="7772400" cy="1143000"/>
          </a:xfrm>
        </p:spPr>
        <p:txBody>
          <a:bodyPr/>
          <a:lstStyle>
            <a:lvl1pPr>
              <a:defRPr/>
            </a:lvl1pPr>
          </a:lstStyle>
          <a:p>
            <a:r>
              <a:rPr lang="tr-TR"/>
              <a:t>Asıl başlık biçemi için tıklatın</a:t>
            </a:r>
          </a:p>
        </p:txBody>
      </p:sp>
      <p:sp>
        <p:nvSpPr>
          <p:cNvPr id="3076" name="Rectangle 4"/>
          <p:cNvSpPr>
            <a:spLocks noGrp="1" noChangeArrowheads="1"/>
          </p:cNvSpPr>
          <p:nvPr>
            <p:ph type="subTitle" idx="1"/>
          </p:nvPr>
        </p:nvSpPr>
        <p:spPr>
          <a:xfrm>
            <a:off x="1447800" y="3886200"/>
            <a:ext cx="6400800" cy="1752600"/>
          </a:xfrm>
        </p:spPr>
        <p:txBody>
          <a:bodyPr/>
          <a:lstStyle>
            <a:lvl1pPr marL="0" indent="0" algn="ctr">
              <a:buFont typeface="Monotype Sorts" pitchFamily="2" charset="2"/>
              <a:buNone/>
              <a:defRPr/>
            </a:lvl1pPr>
          </a:lstStyle>
          <a:p>
            <a:r>
              <a:rPr lang="tr-TR"/>
              <a:t>Asıl alt başlık biçemi için tıklatın</a:t>
            </a:r>
          </a:p>
        </p:txBody>
      </p:sp>
      <p:sp>
        <p:nvSpPr>
          <p:cNvPr id="3077" name="Rectangle 5"/>
          <p:cNvSpPr>
            <a:spLocks noGrp="1" noChangeArrowheads="1"/>
          </p:cNvSpPr>
          <p:nvPr>
            <p:ph type="dt" sz="half" idx="2"/>
          </p:nvPr>
        </p:nvSpPr>
        <p:spPr/>
        <p:txBody>
          <a:bodyPr/>
          <a:lstStyle>
            <a:lvl1pPr>
              <a:defRPr>
                <a:solidFill>
                  <a:srgbClr val="CCECFF"/>
                </a:solidFill>
              </a:defRPr>
            </a:lvl1pPr>
          </a:lstStyle>
          <a:p>
            <a:endParaRPr lang="tr-TR"/>
          </a:p>
        </p:txBody>
      </p:sp>
      <p:sp>
        <p:nvSpPr>
          <p:cNvPr id="3078" name="Rectangle 6"/>
          <p:cNvSpPr>
            <a:spLocks noGrp="1" noChangeArrowheads="1"/>
          </p:cNvSpPr>
          <p:nvPr>
            <p:ph type="ftr" sz="quarter" idx="3"/>
          </p:nvPr>
        </p:nvSpPr>
        <p:spPr/>
        <p:txBody>
          <a:bodyPr/>
          <a:lstStyle>
            <a:lvl1pPr>
              <a:defRPr>
                <a:solidFill>
                  <a:srgbClr val="CCECFF"/>
                </a:solidFill>
              </a:defRPr>
            </a:lvl1pPr>
          </a:lstStyle>
          <a:p>
            <a:endParaRPr lang="tr-TR"/>
          </a:p>
        </p:txBody>
      </p:sp>
      <p:sp>
        <p:nvSpPr>
          <p:cNvPr id="3079" name="Rectangle 7"/>
          <p:cNvSpPr>
            <a:spLocks noGrp="1" noChangeArrowheads="1"/>
          </p:cNvSpPr>
          <p:nvPr>
            <p:ph type="sldNum" sz="quarter" idx="4"/>
          </p:nvPr>
        </p:nvSpPr>
        <p:spPr/>
        <p:txBody>
          <a:bodyPr/>
          <a:lstStyle>
            <a:lvl1pPr>
              <a:defRPr>
                <a:solidFill>
                  <a:srgbClr val="CCECFF"/>
                </a:solidFill>
              </a:defRPr>
            </a:lvl1pPr>
          </a:lstStyle>
          <a:p>
            <a:fld id="{E7A7AE56-CA4F-4BC5-A504-FFA4E684AE50}" type="slidenum">
              <a:rPr lang="tr-TR"/>
              <a:pPr/>
              <a:t>‹#›</a:t>
            </a:fld>
            <a:endParaRPr lang="tr-TR"/>
          </a:p>
        </p:txBody>
      </p:sp>
      <p:sp>
        <p:nvSpPr>
          <p:cNvPr id="3080" name="Rectangle 8"/>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3080"/>
                                        </p:tgtEl>
                                        <p:attrNameLst>
                                          <p:attrName>style.visibility</p:attrName>
                                        </p:attrNameLst>
                                      </p:cBhvr>
                                      <p:to>
                                        <p:strVal val="visible"/>
                                      </p:to>
                                    </p:set>
                                    <p:animEffect transition="in" filter="wipe(right)">
                                      <p:cBhvr>
                                        <p:cTn id="11"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8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6018323-6FD9-481E-8ACF-3DD9171C6687}" type="slidenum">
              <a:rPr lang="tr-T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B9D4FC23-E0CD-46C6-9D2D-B76F421EBF45}" type="slidenum">
              <a:rPr lang="tr-T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517A4193-C5C5-4860-8D41-4DCFA576BEB9}" type="slidenum">
              <a:rPr lang="tr-T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360F05C3-5949-47C6-AA12-C72CB8E3037C}" type="slidenum">
              <a:rPr lang="tr-T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AA7DA680-CB39-47F3-9E72-21567A399E87}" type="slidenum">
              <a:rPr lang="tr-T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A7ED92ED-C224-483F-B346-1C4AEE47A334}" type="slidenum">
              <a:rPr lang="tr-T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F057E65A-349B-43D5-879B-D7D9E6060FFE}"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167B5BB3-84B8-4CC8-ADD6-DC62991DA59E}" type="slidenum">
              <a:rPr lang="tr-T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5804FBE5-CD1C-4866-A9BC-3C777A784F2E}" type="slidenum">
              <a:rPr lang="tr-T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400800" y="457200"/>
            <a:ext cx="2057400" cy="56388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28600" y="457200"/>
            <a:ext cx="6019800" cy="5638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81CA3FFB-8572-4079-A261-BDFC31B1B286}" type="slidenum">
              <a:rPr lang="tr-T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996CCFAF-B046-4D69-8DA0-1BDFAC434C95}" type="slidenum">
              <a:rPr lang="tr-T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3261085C-5A7C-4832-B420-F098AAE6CA7A}" type="slidenum">
              <a:rPr lang="tr-T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5A899667-CA4C-4936-B1D9-2327A450269C}" type="slidenum">
              <a:rPr lang="tr-T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F1862A7E-10FD-487C-A94D-0807AC69077A}" type="slidenum">
              <a:rPr lang="tr-T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B67A4E41-3C00-44BF-B9CB-8FDCA28A0B1C}" type="slidenum">
              <a:rPr lang="tr-T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14B517A5-0A91-4857-BF71-88D8D94F7557}" type="slidenum">
              <a:rPr lang="tr-T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DC6A1246-0F12-4848-B403-4D974C4EA052}"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502A1795-2BBB-4BC8-8476-96565147FE1D}" type="slidenum">
              <a:rPr lang="tr-T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0DDA9B1B-E8DA-4B33-96C5-7A1C9F5AD5EB}" type="slidenum">
              <a:rPr lang="tr-T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86ED3052-C151-467B-A5B7-E2F88B063A39}" type="slidenum">
              <a:rPr lang="tr-T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C408EAD3-690E-45D0-839E-0474453452DA}" type="slidenum">
              <a:rPr lang="tr-T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4" name="3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5" name="4 Slayt Numarası Yer Tutucusu"/>
          <p:cNvSpPr>
            <a:spLocks noGrp="1"/>
          </p:cNvSpPr>
          <p:nvPr>
            <p:ph type="sldNum" sz="quarter" idx="12"/>
          </p:nvPr>
        </p:nvSpPr>
        <p:spPr>
          <a:xfrm>
            <a:off x="6553200" y="6245225"/>
            <a:ext cx="2133600" cy="476250"/>
          </a:xfrm>
        </p:spPr>
        <p:txBody>
          <a:bodyPr/>
          <a:lstStyle>
            <a:lvl1pPr>
              <a:defRPr/>
            </a:lvl1pPr>
          </a:lstStyle>
          <a:p>
            <a:fld id="{7CF924EF-BDA4-4D50-AED3-A62F622DC9C5}" type="slidenum">
              <a:rPr lang="tr-T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8745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7" name="6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8" name="7 Slayt Numarası Yer Tutucusu"/>
          <p:cNvSpPr>
            <a:spLocks noGrp="1"/>
          </p:cNvSpPr>
          <p:nvPr>
            <p:ph type="sldNum" sz="quarter" idx="12"/>
          </p:nvPr>
        </p:nvSpPr>
        <p:spPr>
          <a:xfrm>
            <a:off x="6553200" y="6245225"/>
            <a:ext cx="2133600" cy="476250"/>
          </a:xfrm>
        </p:spPr>
        <p:txBody>
          <a:bodyPr/>
          <a:lstStyle>
            <a:lvl1pPr>
              <a:defRPr/>
            </a:lvl1pPr>
          </a:lstStyle>
          <a:p>
            <a:fld id="{F705BD2E-737C-4DC6-9E17-4DEC8332BCFF}" type="slidenum">
              <a:rPr lang="tr-TR"/>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cSld name="Başlık ve İçerik Üzerind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77724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85800" y="4114800"/>
            <a:ext cx="77724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B4CD8B6-C4B2-4E65-AA61-93B55502C852}" type="slidenum">
              <a:rPr lang="tr-TR"/>
              <a:pPr>
                <a:defRPr/>
              </a:pPr>
              <a:t>‹#›</a:t>
            </a:fld>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85800" y="609600"/>
            <a:ext cx="7772400" cy="5486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685800" y="6248400"/>
            <a:ext cx="1905000" cy="457200"/>
          </a:xfrm>
        </p:spPr>
        <p:txBody>
          <a:bodyPr/>
          <a:lstStyle>
            <a:lvl1pPr>
              <a:defRPr/>
            </a:lvl1pPr>
          </a:lstStyle>
          <a:p>
            <a:endParaRPr lang="en-US"/>
          </a:p>
        </p:txBody>
      </p:sp>
      <p:sp>
        <p:nvSpPr>
          <p:cNvPr id="4" name="3 Altbilgi Yer Tutucusu"/>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4 Slayt Numarası Yer Tutucusu"/>
          <p:cNvSpPr>
            <a:spLocks noGrp="1"/>
          </p:cNvSpPr>
          <p:nvPr>
            <p:ph type="sldNum" sz="quarter" idx="12"/>
          </p:nvPr>
        </p:nvSpPr>
        <p:spPr>
          <a:xfrm>
            <a:off x="6553200" y="6248400"/>
            <a:ext cx="1905000" cy="457200"/>
          </a:xfrm>
        </p:spPr>
        <p:txBody>
          <a:bodyPr/>
          <a:lstStyle>
            <a:lvl1pPr>
              <a:defRPr/>
            </a:lvl1pPr>
          </a:lstStyle>
          <a:p>
            <a:fld id="{26D9AC61-1727-4B1D-8946-8756800B1FA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11.09.2019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biçemi için tıklatın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tr-TR"/>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tr-TR"/>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DFA07D36-CF04-4061-9D6B-C5E16F19B7DD}" type="slidenum">
              <a:rPr lang="tr-TR"/>
              <a:pPr/>
              <a:t>‹#›</a:t>
            </a:fld>
            <a:endParaRPr lang="tr-TR"/>
          </a:p>
        </p:txBody>
      </p:sp>
      <p:sp>
        <p:nvSpPr>
          <p:cNvPr id="2055"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endParaRPr lang="tr-T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2055"/>
                                        </p:tgtEl>
                                        <p:attrNameLst>
                                          <p:attrName>style.visibility</p:attrName>
                                        </p:attrNameLst>
                                      </p:cBhvr>
                                      <p:to>
                                        <p:strVal val="visible"/>
                                      </p:to>
                                    </p:set>
                                    <p:animEffect transition="in" filter="wipe(right)">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50000">
              <a:srgbClr val="000099"/>
            </a:gs>
            <a:gs pos="100000">
              <a:srgbClr val="000099">
                <a:gamma/>
                <a:shade val="46275"/>
                <a:invGamma/>
              </a:srgbClr>
            </a:gs>
          </a:gsLst>
          <a:lin ang="5400000" scaled="1"/>
        </a:gra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tr-TR"/>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tr-TR"/>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08B3B866-8666-4349-8B02-2CF4112163C5}"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11.09.2019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6.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hyperlink" Target="http://www.sozmed.uni-luebeck.de/ebm-symposium" TargetMode="Externa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Downloads\IMG-20161127-WA0001.jpg"/>
          <p:cNvPicPr>
            <a:picLocks noChangeAspect="1" noChangeArrowheads="1"/>
          </p:cNvPicPr>
          <p:nvPr/>
        </p:nvPicPr>
        <p:blipFill>
          <a:blip r:embed="rId2"/>
          <a:srcRect/>
          <a:stretch>
            <a:fillRect/>
          </a:stretch>
        </p:blipFill>
        <p:spPr bwMode="auto">
          <a:xfrm>
            <a:off x="2286000" y="0"/>
            <a:ext cx="6858000" cy="6858000"/>
          </a:xfrm>
          <a:prstGeom prst="rect">
            <a:avLst/>
          </a:prstGeom>
          <a:noFill/>
        </p:spPr>
      </p:pic>
      <p:sp>
        <p:nvSpPr>
          <p:cNvPr id="3" name="2 Metin kutusu"/>
          <p:cNvSpPr txBox="1"/>
          <p:nvPr/>
        </p:nvSpPr>
        <p:spPr>
          <a:xfrm>
            <a:off x="1" y="571480"/>
            <a:ext cx="2285984" cy="3170099"/>
          </a:xfrm>
          <a:prstGeom prst="rect">
            <a:avLst/>
          </a:prstGeom>
          <a:noFill/>
        </p:spPr>
        <p:txBody>
          <a:bodyPr wrap="square" rtlCol="0">
            <a:spAutoFit/>
          </a:bodyPr>
          <a:lstStyle/>
          <a:p>
            <a:r>
              <a:rPr lang="tr-TR" sz="2000" b="1" dirty="0" smtClean="0">
                <a:solidFill>
                  <a:srgbClr val="C30591"/>
                </a:solidFill>
              </a:rPr>
              <a:t>Çin atasözü</a:t>
            </a:r>
          </a:p>
          <a:p>
            <a:r>
              <a:rPr lang="tr-TR" b="1" dirty="0" smtClean="0">
                <a:solidFill>
                  <a:srgbClr val="FFC000"/>
                </a:solidFill>
              </a:rPr>
              <a:t>-İyi doktorlar:</a:t>
            </a:r>
          </a:p>
          <a:p>
            <a:r>
              <a:rPr lang="tr-TR" dirty="0" smtClean="0">
                <a:solidFill>
                  <a:srgbClr val="92D050"/>
                </a:solidFill>
              </a:rPr>
              <a:t>Hatalıkların ortaya </a:t>
            </a:r>
          </a:p>
          <a:p>
            <a:r>
              <a:rPr lang="tr-TR" dirty="0" smtClean="0">
                <a:solidFill>
                  <a:srgbClr val="92D050"/>
                </a:solidFill>
              </a:rPr>
              <a:t>çıkmasını önlerler</a:t>
            </a:r>
          </a:p>
          <a:p>
            <a:r>
              <a:rPr lang="tr-TR" b="1" dirty="0" smtClean="0">
                <a:solidFill>
                  <a:srgbClr val="FFC000"/>
                </a:solidFill>
              </a:rPr>
              <a:t>-Sıradan doktorlar:</a:t>
            </a:r>
          </a:p>
          <a:p>
            <a:r>
              <a:rPr lang="tr-TR" dirty="0" smtClean="0">
                <a:solidFill>
                  <a:srgbClr val="92D050"/>
                </a:solidFill>
              </a:rPr>
              <a:t>Hastalığı erken teşhis</a:t>
            </a:r>
          </a:p>
          <a:p>
            <a:r>
              <a:rPr lang="tr-TR" dirty="0" smtClean="0">
                <a:solidFill>
                  <a:srgbClr val="92D050"/>
                </a:solidFill>
              </a:rPr>
              <a:t> ederler</a:t>
            </a:r>
          </a:p>
          <a:p>
            <a:r>
              <a:rPr lang="tr-TR" b="1" dirty="0" smtClean="0">
                <a:solidFill>
                  <a:srgbClr val="FFC000"/>
                </a:solidFill>
              </a:rPr>
              <a:t>-Kötü doktorlar:</a:t>
            </a:r>
          </a:p>
          <a:p>
            <a:r>
              <a:rPr lang="tr-TR" dirty="0" smtClean="0">
                <a:solidFill>
                  <a:srgbClr val="92D050"/>
                </a:solidFill>
              </a:rPr>
              <a:t>Hastalık ortaya</a:t>
            </a:r>
          </a:p>
          <a:p>
            <a:r>
              <a:rPr lang="tr-TR" dirty="0" smtClean="0">
                <a:solidFill>
                  <a:srgbClr val="92D050"/>
                </a:solidFill>
              </a:rPr>
              <a:t> çıktıktan sonra</a:t>
            </a:r>
          </a:p>
          <a:p>
            <a:r>
              <a:rPr lang="tr-TR" dirty="0" smtClean="0">
                <a:solidFill>
                  <a:srgbClr val="92D050"/>
                </a:solidFill>
              </a:rPr>
              <a:t> tedavi edenler</a:t>
            </a:r>
            <a:endParaRPr lang="tr-TR" dirty="0">
              <a:solidFill>
                <a:srgbClr val="92D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52600" y="1244600"/>
            <a:ext cx="5670550" cy="3565525"/>
          </a:xfrm>
          <a:prstGeom prst="rect">
            <a:avLst/>
          </a:prstGeom>
          <a:noFill/>
          <a:ln w="9525">
            <a:noFill/>
            <a:miter lim="800000"/>
            <a:headEnd/>
            <a:tailEnd/>
          </a:ln>
        </p:spPr>
        <p:txBody>
          <a:bodyPr wrap="none">
            <a:spAutoFit/>
          </a:bodyPr>
          <a:lstStyle/>
          <a:p>
            <a:pPr algn="ctr"/>
            <a:r>
              <a:rPr lang="tr-TR" sz="3600" b="1"/>
              <a:t>Amerikada Total Kolesterol</a:t>
            </a:r>
            <a:endParaRPr lang="tr-TR" sz="3200" b="1"/>
          </a:p>
          <a:p>
            <a:pPr algn="ctr"/>
            <a:endParaRPr lang="tr-TR" sz="3200" b="1"/>
          </a:p>
          <a:p>
            <a:pPr algn="ctr"/>
            <a:r>
              <a:rPr lang="tr-TR" sz="3200" b="1"/>
              <a:t> Yıl		      T. Kol</a:t>
            </a:r>
          </a:p>
          <a:p>
            <a:pPr algn="ctr"/>
            <a:r>
              <a:rPr lang="tr-TR" sz="3200" b="1">
                <a:solidFill>
                  <a:srgbClr val="FFFFFF"/>
                </a:solidFill>
              </a:rPr>
              <a:t>1960			220</a:t>
            </a:r>
          </a:p>
          <a:p>
            <a:pPr algn="ctr"/>
            <a:r>
              <a:rPr lang="tr-TR" sz="3200" b="1">
                <a:solidFill>
                  <a:srgbClr val="FFFFFF"/>
                </a:solidFill>
              </a:rPr>
              <a:t>1970			214</a:t>
            </a:r>
          </a:p>
          <a:p>
            <a:pPr algn="ctr"/>
            <a:r>
              <a:rPr lang="tr-TR" sz="3200" b="1">
                <a:solidFill>
                  <a:srgbClr val="FFFFFF"/>
                </a:solidFill>
              </a:rPr>
              <a:t>1991			205</a:t>
            </a:r>
          </a:p>
          <a:p>
            <a:pPr algn="ctr"/>
            <a:r>
              <a:rPr lang="tr-TR" sz="3200" b="1">
                <a:solidFill>
                  <a:srgbClr val="FFFFFF"/>
                </a:solidFill>
              </a:rPr>
              <a:t>2000			200</a:t>
            </a:r>
          </a:p>
        </p:txBody>
      </p:sp>
      <p:sp>
        <p:nvSpPr>
          <p:cNvPr id="17411" name="Line 3"/>
          <p:cNvSpPr>
            <a:spLocks noChangeShapeType="1"/>
          </p:cNvSpPr>
          <p:nvPr/>
        </p:nvSpPr>
        <p:spPr bwMode="auto">
          <a:xfrm>
            <a:off x="2667000" y="2743200"/>
            <a:ext cx="3886200" cy="0"/>
          </a:xfrm>
          <a:prstGeom prst="line">
            <a:avLst/>
          </a:prstGeom>
          <a:noFill/>
          <a:ln w="9525">
            <a:solidFill>
              <a:schemeClr val="tx1"/>
            </a:solidFill>
            <a:round/>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14348" y="1571612"/>
            <a:ext cx="8404524" cy="4339650"/>
          </a:xfrm>
          <a:prstGeom prst="rect">
            <a:avLst/>
          </a:prstGeom>
          <a:noFill/>
        </p:spPr>
        <p:txBody>
          <a:bodyPr wrap="square" rtlCol="0">
            <a:spAutoFit/>
          </a:bodyPr>
          <a:lstStyle/>
          <a:p>
            <a:r>
              <a:rPr lang="tr-TR" sz="4000" b="1" dirty="0" err="1" smtClean="0">
                <a:solidFill>
                  <a:srgbClr val="FF0000"/>
                </a:solidFill>
              </a:rPr>
              <a:t>Turkiye’de</a:t>
            </a:r>
            <a:r>
              <a:rPr lang="tr-TR" sz="4000" b="1" dirty="0" smtClean="0">
                <a:solidFill>
                  <a:srgbClr val="FF0000"/>
                </a:solidFill>
              </a:rPr>
              <a:t> kalp hastalıkları</a:t>
            </a:r>
          </a:p>
          <a:p>
            <a:endParaRPr lang="tr-TR" sz="4000" b="1" dirty="0" smtClean="0">
              <a:solidFill>
                <a:srgbClr val="FF0000"/>
              </a:solidFill>
            </a:endParaRPr>
          </a:p>
          <a:p>
            <a:r>
              <a:rPr lang="tr-TR" sz="2800" b="1" dirty="0" smtClean="0">
                <a:solidFill>
                  <a:srgbClr val="FFC000"/>
                </a:solidFill>
              </a:rPr>
              <a:t>-Hipertansiyon:     18.5 milyon(2008-</a:t>
            </a:r>
            <a:r>
              <a:rPr lang="tr-TR" sz="2800" b="1" dirty="0" err="1" smtClean="0">
                <a:solidFill>
                  <a:srgbClr val="FFC000"/>
                </a:solidFill>
              </a:rPr>
              <a:t>Nefroloji</a:t>
            </a:r>
            <a:r>
              <a:rPr lang="tr-TR" sz="2800" b="1" dirty="0" smtClean="0">
                <a:solidFill>
                  <a:srgbClr val="FFC000"/>
                </a:solidFill>
              </a:rPr>
              <a:t> Derneği)</a:t>
            </a:r>
          </a:p>
          <a:p>
            <a:r>
              <a:rPr lang="tr-TR" sz="2800" b="1" dirty="0" smtClean="0">
                <a:solidFill>
                  <a:srgbClr val="FFC000"/>
                </a:solidFill>
              </a:rPr>
              <a:t>-Damar sertliği:      3.5 milyon(2014-TEKHARF)</a:t>
            </a:r>
          </a:p>
          <a:p>
            <a:r>
              <a:rPr lang="tr-TR" sz="2800" b="1" dirty="0" smtClean="0">
                <a:solidFill>
                  <a:srgbClr val="FFC000"/>
                </a:solidFill>
              </a:rPr>
              <a:t>-Şeker hastası:        6 milyon</a:t>
            </a:r>
          </a:p>
          <a:p>
            <a:endParaRPr lang="tr-TR" sz="2800" b="1" dirty="0" smtClean="0">
              <a:solidFill>
                <a:srgbClr val="FFC000"/>
              </a:solidFill>
            </a:endParaRPr>
          </a:p>
          <a:p>
            <a:r>
              <a:rPr lang="tr-TR" sz="2800" b="1" dirty="0" smtClean="0">
                <a:solidFill>
                  <a:srgbClr val="92D050"/>
                </a:solidFill>
              </a:rPr>
              <a:t>Her yetişkin üç kişiden biri hipertansiyonlu,</a:t>
            </a:r>
          </a:p>
          <a:p>
            <a:r>
              <a:rPr lang="tr-TR" sz="2800" b="1" dirty="0" smtClean="0">
                <a:solidFill>
                  <a:srgbClr val="92D050"/>
                </a:solidFill>
              </a:rPr>
              <a:t>10-11 kişiden biri damar sertliği ve 10 kişiden</a:t>
            </a:r>
          </a:p>
          <a:p>
            <a:r>
              <a:rPr lang="tr-TR" sz="2800" b="1" dirty="0" smtClean="0">
                <a:solidFill>
                  <a:srgbClr val="92D050"/>
                </a:solidFill>
              </a:rPr>
              <a:t> biri diyabetli </a:t>
            </a:r>
            <a:endParaRPr lang="tr-TR" sz="2800" b="1" dirty="0">
              <a:solidFill>
                <a:srgbClr val="92D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143108" y="785794"/>
            <a:ext cx="6096541" cy="5478423"/>
          </a:xfrm>
          <a:prstGeom prst="rect">
            <a:avLst/>
          </a:prstGeom>
          <a:noFill/>
        </p:spPr>
        <p:txBody>
          <a:bodyPr wrap="none" rtlCol="0">
            <a:spAutoFit/>
          </a:bodyPr>
          <a:lstStyle/>
          <a:p>
            <a:r>
              <a:rPr lang="tr-TR" sz="2800" b="1" dirty="0" smtClean="0">
                <a:solidFill>
                  <a:srgbClr val="FF0000"/>
                </a:solidFill>
              </a:rPr>
              <a:t>Türkiye’de ölüm nedeni sıralaması</a:t>
            </a:r>
          </a:p>
          <a:p>
            <a:r>
              <a:rPr lang="tr-TR" sz="2800" b="1" dirty="0" smtClean="0">
                <a:solidFill>
                  <a:srgbClr val="FF0000"/>
                </a:solidFill>
              </a:rPr>
              <a:t>(yetişkinlerde)</a:t>
            </a:r>
            <a:endParaRPr lang="tr-TR" b="1" dirty="0" smtClean="0">
              <a:solidFill>
                <a:srgbClr val="FF0000"/>
              </a:solidFill>
            </a:endParaRPr>
          </a:p>
          <a:p>
            <a:endParaRPr lang="tr-TR" dirty="0" smtClean="0"/>
          </a:p>
          <a:p>
            <a:r>
              <a:rPr lang="tr-TR" sz="2400" b="1" dirty="0" smtClean="0">
                <a:solidFill>
                  <a:srgbClr val="FFC000"/>
                </a:solidFill>
              </a:rPr>
              <a:t>Koroner kalp hastalığı            %42</a:t>
            </a:r>
          </a:p>
          <a:p>
            <a:r>
              <a:rPr lang="tr-TR" sz="2400" b="1" dirty="0" smtClean="0">
                <a:solidFill>
                  <a:srgbClr val="FFC000"/>
                </a:solidFill>
              </a:rPr>
              <a:t>Kanser                                      %24</a:t>
            </a:r>
          </a:p>
          <a:p>
            <a:r>
              <a:rPr lang="tr-TR" sz="2400" b="1" dirty="0" err="1" smtClean="0">
                <a:solidFill>
                  <a:srgbClr val="FFC000"/>
                </a:solidFill>
              </a:rPr>
              <a:t>Serebrovasküler</a:t>
            </a:r>
            <a:r>
              <a:rPr lang="tr-TR" sz="2400" b="1" dirty="0" smtClean="0">
                <a:solidFill>
                  <a:srgbClr val="FFC000"/>
                </a:solidFill>
              </a:rPr>
              <a:t> hastalıklar   %12</a:t>
            </a:r>
          </a:p>
          <a:p>
            <a:r>
              <a:rPr lang="tr-TR" sz="2400" b="1" dirty="0" smtClean="0">
                <a:solidFill>
                  <a:srgbClr val="FFC000"/>
                </a:solidFill>
              </a:rPr>
              <a:t>Diğerleri                                    %22</a:t>
            </a:r>
          </a:p>
          <a:p>
            <a:endParaRPr lang="tr-TR" dirty="0" smtClean="0"/>
          </a:p>
          <a:p>
            <a:r>
              <a:rPr lang="tr-TR" b="1" dirty="0" smtClean="0">
                <a:solidFill>
                  <a:schemeClr val="bg1"/>
                </a:solidFill>
              </a:rPr>
              <a:t>                                                                           TEKHARF</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738188"/>
            <a:ext cx="7980363" cy="2287587"/>
          </a:xfrm>
          <a:prstGeom prst="rect">
            <a:avLst/>
          </a:prstGeom>
          <a:noFill/>
          <a:ln w="9525">
            <a:noFill/>
            <a:miter lim="800000"/>
            <a:headEnd/>
            <a:tailEnd/>
          </a:ln>
        </p:spPr>
        <p:txBody>
          <a:bodyPr wrap="none">
            <a:spAutoFit/>
          </a:bodyPr>
          <a:lstStyle/>
          <a:p>
            <a:r>
              <a:rPr lang="tr-TR" sz="3200" b="1" dirty="0" smtClean="0">
                <a:solidFill>
                  <a:srgbClr val="FF0000"/>
                </a:solidFill>
                <a:latin typeface="Arial" charset="0"/>
              </a:rPr>
              <a:t>ATEROSIKLEROZ(damar sertliği):</a:t>
            </a:r>
            <a:endParaRPr lang="tr-TR" sz="3200" b="1" dirty="0">
              <a:solidFill>
                <a:srgbClr val="FF0000"/>
              </a:solidFill>
              <a:latin typeface="Arial" charset="0"/>
            </a:endParaRPr>
          </a:p>
          <a:p>
            <a:r>
              <a:rPr lang="tr-TR" b="1" dirty="0">
                <a:latin typeface="Arial" charset="0"/>
              </a:rPr>
              <a:t>	</a:t>
            </a:r>
            <a:r>
              <a:rPr lang="tr-TR" sz="2800" b="1" dirty="0">
                <a:solidFill>
                  <a:srgbClr val="FFFF00"/>
                </a:solidFill>
                <a:latin typeface="Arial" charset="0"/>
              </a:rPr>
              <a:t>Vücudun orta ve büyük arterlerinde </a:t>
            </a:r>
          </a:p>
          <a:p>
            <a:r>
              <a:rPr lang="tr-TR" sz="2800" b="1" dirty="0">
                <a:solidFill>
                  <a:srgbClr val="FFFF00"/>
                </a:solidFill>
                <a:latin typeface="Arial" charset="0"/>
              </a:rPr>
              <a:t>yer yer lümene doğru kabartılar yaparak daha </a:t>
            </a:r>
          </a:p>
          <a:p>
            <a:r>
              <a:rPr lang="tr-TR" sz="2800" b="1" dirty="0">
                <a:solidFill>
                  <a:srgbClr val="FFFF00"/>
                </a:solidFill>
                <a:latin typeface="Arial" charset="0"/>
              </a:rPr>
              <a:t>geriye kan akımının engellenmesiyle </a:t>
            </a:r>
          </a:p>
          <a:p>
            <a:r>
              <a:rPr lang="tr-TR" sz="2800" b="1" dirty="0" err="1">
                <a:solidFill>
                  <a:srgbClr val="FFFF00"/>
                </a:solidFill>
                <a:latin typeface="Arial" charset="0"/>
              </a:rPr>
              <a:t>karekterize</a:t>
            </a:r>
            <a:r>
              <a:rPr lang="tr-TR" sz="2800" b="1" dirty="0">
                <a:solidFill>
                  <a:srgbClr val="FFFF00"/>
                </a:solidFill>
                <a:latin typeface="Arial" charset="0"/>
              </a:rPr>
              <a:t> bir hastalıktır</a:t>
            </a:r>
            <a:r>
              <a:rPr lang="tr-TR" sz="2800" dirty="0">
                <a:solidFill>
                  <a:srgbClr val="FFFF00"/>
                </a:solidFill>
              </a:rPr>
              <a:t> </a:t>
            </a:r>
          </a:p>
        </p:txBody>
      </p:sp>
      <p:sp>
        <p:nvSpPr>
          <p:cNvPr id="28675" name="Line 3"/>
          <p:cNvSpPr>
            <a:spLocks noChangeShapeType="1"/>
          </p:cNvSpPr>
          <p:nvPr/>
        </p:nvSpPr>
        <p:spPr bwMode="auto">
          <a:xfrm>
            <a:off x="1524000" y="5334000"/>
            <a:ext cx="5486400" cy="0"/>
          </a:xfrm>
          <a:prstGeom prst="line">
            <a:avLst/>
          </a:prstGeom>
          <a:noFill/>
          <a:ln w="76200">
            <a:solidFill>
              <a:schemeClr val="tx1"/>
            </a:solidFill>
            <a:round/>
            <a:headEnd/>
            <a:tailEnd/>
          </a:ln>
        </p:spPr>
        <p:txBody>
          <a:bodyPr wrap="none" anchor="ctr"/>
          <a:lstStyle/>
          <a:p>
            <a:endParaRPr lang="tr-TR"/>
          </a:p>
        </p:txBody>
      </p:sp>
      <p:sp>
        <p:nvSpPr>
          <p:cNvPr id="28676" name="Line 4"/>
          <p:cNvSpPr>
            <a:spLocks noChangeShapeType="1"/>
          </p:cNvSpPr>
          <p:nvPr/>
        </p:nvSpPr>
        <p:spPr bwMode="auto">
          <a:xfrm>
            <a:off x="1676400" y="3581400"/>
            <a:ext cx="5334000" cy="0"/>
          </a:xfrm>
          <a:prstGeom prst="line">
            <a:avLst/>
          </a:prstGeom>
          <a:noFill/>
          <a:ln w="76200">
            <a:solidFill>
              <a:schemeClr val="tx1"/>
            </a:solidFill>
            <a:round/>
            <a:headEnd/>
            <a:tailEnd/>
          </a:ln>
        </p:spPr>
        <p:txBody>
          <a:bodyPr wrap="none" anchor="ctr"/>
          <a:lstStyle/>
          <a:p>
            <a:endParaRPr lang="tr-TR"/>
          </a:p>
        </p:txBody>
      </p:sp>
      <p:sp>
        <p:nvSpPr>
          <p:cNvPr id="28677" name="Freeform 5"/>
          <p:cNvSpPr>
            <a:spLocks/>
          </p:cNvSpPr>
          <p:nvPr/>
        </p:nvSpPr>
        <p:spPr bwMode="auto">
          <a:xfrm>
            <a:off x="2438400" y="3581400"/>
            <a:ext cx="3886200" cy="990600"/>
          </a:xfrm>
          <a:custGeom>
            <a:avLst/>
            <a:gdLst>
              <a:gd name="T0" fmla="*/ 0 w 2400"/>
              <a:gd name="T1" fmla="*/ 0 h 624"/>
              <a:gd name="T2" fmla="*/ 1709928 w 2400"/>
              <a:gd name="T3" fmla="*/ 990600 h 624"/>
              <a:gd name="T4" fmla="*/ 3886200 w 2400"/>
              <a:gd name="T5" fmla="*/ 0 h 624"/>
              <a:gd name="T6" fmla="*/ 0 60000 65536"/>
              <a:gd name="T7" fmla="*/ 0 60000 65536"/>
              <a:gd name="T8" fmla="*/ 0 60000 65536"/>
              <a:gd name="T9" fmla="*/ 0 w 2400"/>
              <a:gd name="T10" fmla="*/ 0 h 624"/>
              <a:gd name="T11" fmla="*/ 2400 w 2400"/>
              <a:gd name="T12" fmla="*/ 624 h 624"/>
            </a:gdLst>
            <a:ahLst/>
            <a:cxnLst>
              <a:cxn ang="T6">
                <a:pos x="T0" y="T1"/>
              </a:cxn>
              <a:cxn ang="T7">
                <a:pos x="T2" y="T3"/>
              </a:cxn>
              <a:cxn ang="T8">
                <a:pos x="T4" y="T5"/>
              </a:cxn>
            </a:cxnLst>
            <a:rect l="T9" t="T10" r="T11" b="T12"/>
            <a:pathLst>
              <a:path w="2400" h="624">
                <a:moveTo>
                  <a:pt x="0" y="0"/>
                </a:moveTo>
                <a:cubicBezTo>
                  <a:pt x="328" y="312"/>
                  <a:pt x="656" y="624"/>
                  <a:pt x="1056" y="624"/>
                </a:cubicBezTo>
                <a:cubicBezTo>
                  <a:pt x="1456" y="624"/>
                  <a:pt x="2160" y="104"/>
                  <a:pt x="2400" y="0"/>
                </a:cubicBezTo>
              </a:path>
            </a:pathLst>
          </a:custGeom>
          <a:solidFill>
            <a:srgbClr val="FF9933"/>
          </a:solidFill>
          <a:ln w="76200" cmpd="sng">
            <a:solidFill>
              <a:schemeClr val="tx1"/>
            </a:solidFill>
            <a:round/>
            <a:headEnd/>
            <a:tailEnd/>
          </a:ln>
        </p:spPr>
        <p:txBody>
          <a:bodyPr wrap="none" anchor="ctr"/>
          <a:lstStyle/>
          <a:p>
            <a:endParaRPr lang="tr-TR"/>
          </a:p>
        </p:txBody>
      </p:sp>
      <p:sp>
        <p:nvSpPr>
          <p:cNvPr id="28678" name="Line 6"/>
          <p:cNvSpPr>
            <a:spLocks noChangeShapeType="1"/>
          </p:cNvSpPr>
          <p:nvPr/>
        </p:nvSpPr>
        <p:spPr bwMode="auto">
          <a:xfrm>
            <a:off x="1524000" y="5486400"/>
            <a:ext cx="5486400" cy="0"/>
          </a:xfrm>
          <a:prstGeom prst="line">
            <a:avLst/>
          </a:prstGeom>
          <a:noFill/>
          <a:ln w="76200">
            <a:solidFill>
              <a:schemeClr val="tx1"/>
            </a:solidFill>
            <a:round/>
            <a:headEnd/>
            <a:tailEnd/>
          </a:ln>
        </p:spPr>
        <p:txBody>
          <a:bodyPr wrap="none" anchor="ctr"/>
          <a:lstStyle/>
          <a:p>
            <a:endParaRPr lang="tr-TR"/>
          </a:p>
        </p:txBody>
      </p:sp>
      <p:sp>
        <p:nvSpPr>
          <p:cNvPr id="28679" name="Line 7"/>
          <p:cNvSpPr>
            <a:spLocks noChangeShapeType="1"/>
          </p:cNvSpPr>
          <p:nvPr/>
        </p:nvSpPr>
        <p:spPr bwMode="auto">
          <a:xfrm>
            <a:off x="1524000" y="5410200"/>
            <a:ext cx="5486400" cy="0"/>
          </a:xfrm>
          <a:prstGeom prst="line">
            <a:avLst/>
          </a:prstGeom>
          <a:noFill/>
          <a:ln w="76200">
            <a:solidFill>
              <a:srgbClr val="FF9933"/>
            </a:solidFill>
            <a:round/>
            <a:headEnd/>
            <a:tailEnd/>
          </a:ln>
        </p:spPr>
        <p:txBody>
          <a:bodyPr wrap="none" anchor="ctr"/>
          <a:lstStyle/>
          <a:p>
            <a:endParaRPr lang="tr-TR"/>
          </a:p>
        </p:txBody>
      </p:sp>
      <p:sp>
        <p:nvSpPr>
          <p:cNvPr id="28680" name="Line 8"/>
          <p:cNvSpPr>
            <a:spLocks noChangeShapeType="1"/>
          </p:cNvSpPr>
          <p:nvPr/>
        </p:nvSpPr>
        <p:spPr bwMode="auto">
          <a:xfrm>
            <a:off x="1600200" y="3733800"/>
            <a:ext cx="1066800" cy="0"/>
          </a:xfrm>
          <a:prstGeom prst="line">
            <a:avLst/>
          </a:prstGeom>
          <a:noFill/>
          <a:ln w="76200">
            <a:solidFill>
              <a:schemeClr val="tx1"/>
            </a:solidFill>
            <a:round/>
            <a:headEnd/>
            <a:tailEnd/>
          </a:ln>
        </p:spPr>
        <p:txBody>
          <a:bodyPr wrap="none" anchor="ctr"/>
          <a:lstStyle/>
          <a:p>
            <a:endParaRPr lang="tr-TR"/>
          </a:p>
        </p:txBody>
      </p:sp>
      <p:sp>
        <p:nvSpPr>
          <p:cNvPr id="28681" name="Line 9"/>
          <p:cNvSpPr>
            <a:spLocks noChangeShapeType="1"/>
          </p:cNvSpPr>
          <p:nvPr/>
        </p:nvSpPr>
        <p:spPr bwMode="auto">
          <a:xfrm>
            <a:off x="1600200" y="3657600"/>
            <a:ext cx="990600" cy="0"/>
          </a:xfrm>
          <a:prstGeom prst="line">
            <a:avLst/>
          </a:prstGeom>
          <a:noFill/>
          <a:ln w="76200">
            <a:solidFill>
              <a:srgbClr val="FF9933"/>
            </a:solidFill>
            <a:round/>
            <a:headEnd/>
            <a:tailEnd/>
          </a:ln>
        </p:spPr>
        <p:txBody>
          <a:bodyPr wrap="none" anchor="ctr"/>
          <a:lstStyle/>
          <a:p>
            <a:endParaRPr lang="tr-TR"/>
          </a:p>
        </p:txBody>
      </p:sp>
      <p:sp>
        <p:nvSpPr>
          <p:cNvPr id="28682" name="Line 10"/>
          <p:cNvSpPr>
            <a:spLocks noChangeShapeType="1"/>
          </p:cNvSpPr>
          <p:nvPr/>
        </p:nvSpPr>
        <p:spPr bwMode="auto">
          <a:xfrm>
            <a:off x="6019800" y="3733800"/>
            <a:ext cx="990600" cy="0"/>
          </a:xfrm>
          <a:prstGeom prst="line">
            <a:avLst/>
          </a:prstGeom>
          <a:noFill/>
          <a:ln w="76200">
            <a:solidFill>
              <a:schemeClr val="tx1"/>
            </a:solidFill>
            <a:round/>
            <a:headEnd/>
            <a:tailEnd/>
          </a:ln>
        </p:spPr>
        <p:txBody>
          <a:bodyPr wrap="none" anchor="ctr"/>
          <a:lstStyle/>
          <a:p>
            <a:endParaRPr lang="tr-TR"/>
          </a:p>
        </p:txBody>
      </p:sp>
      <p:sp>
        <p:nvSpPr>
          <p:cNvPr id="28683" name="Line 11"/>
          <p:cNvSpPr>
            <a:spLocks noChangeShapeType="1"/>
          </p:cNvSpPr>
          <p:nvPr/>
        </p:nvSpPr>
        <p:spPr bwMode="auto">
          <a:xfrm>
            <a:off x="6096000" y="3657600"/>
            <a:ext cx="914400" cy="0"/>
          </a:xfrm>
          <a:prstGeom prst="line">
            <a:avLst/>
          </a:prstGeom>
          <a:noFill/>
          <a:ln w="76200">
            <a:solidFill>
              <a:srgbClr val="FF9933"/>
            </a:solidFill>
            <a:round/>
            <a:headEnd/>
            <a:tailEnd/>
          </a:ln>
        </p:spPr>
        <p:txBody>
          <a:bodyPr wrap="none" anchor="ctr"/>
          <a:lstStyle/>
          <a:p>
            <a:endParaRPr lang="tr-TR"/>
          </a:p>
        </p:txBody>
      </p:sp>
      <p:sp>
        <p:nvSpPr>
          <p:cNvPr id="28684" name="Text Box 12"/>
          <p:cNvSpPr txBox="1">
            <a:spLocks noChangeArrowheads="1"/>
          </p:cNvSpPr>
          <p:nvPr/>
        </p:nvSpPr>
        <p:spPr bwMode="auto">
          <a:xfrm>
            <a:off x="3657600" y="3608388"/>
            <a:ext cx="1098550" cy="641350"/>
          </a:xfrm>
          <a:prstGeom prst="rect">
            <a:avLst/>
          </a:prstGeom>
          <a:noFill/>
          <a:ln w="9525">
            <a:noFill/>
            <a:miter lim="800000"/>
            <a:headEnd/>
            <a:tailEnd/>
          </a:ln>
        </p:spPr>
        <p:txBody>
          <a:bodyPr wrap="none">
            <a:spAutoFit/>
          </a:bodyPr>
          <a:lstStyle/>
          <a:p>
            <a:r>
              <a:rPr lang="tr-TR" sz="3600" b="1">
                <a:solidFill>
                  <a:srgbClr val="FFFF00"/>
                </a:solidFill>
                <a:latin typeface="Arial" charset="0"/>
              </a:rPr>
              <a:t>plak</a:t>
            </a:r>
            <a:endParaRPr lang="tr-TR" b="1"/>
          </a:p>
        </p:txBody>
      </p:sp>
      <p:cxnSp>
        <p:nvCxnSpPr>
          <p:cNvPr id="14" name="13 Düz Ok Bağlayıcısı"/>
          <p:cNvCxnSpPr/>
          <p:nvPr/>
        </p:nvCxnSpPr>
        <p:spPr>
          <a:xfrm>
            <a:off x="1643042" y="4071942"/>
            <a:ext cx="107157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Düz Ok Bağlayıcısı"/>
          <p:cNvCxnSpPr/>
          <p:nvPr/>
        </p:nvCxnSpPr>
        <p:spPr>
          <a:xfrm>
            <a:off x="1795442" y="4224342"/>
            <a:ext cx="107157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Düz Ok Bağlayıcısı"/>
          <p:cNvCxnSpPr/>
          <p:nvPr/>
        </p:nvCxnSpPr>
        <p:spPr>
          <a:xfrm>
            <a:off x="1947842" y="4376742"/>
            <a:ext cx="107157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Düz Ok Bağlayıcısı"/>
          <p:cNvCxnSpPr/>
          <p:nvPr/>
        </p:nvCxnSpPr>
        <p:spPr>
          <a:xfrm>
            <a:off x="2100242" y="4529142"/>
            <a:ext cx="107157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17 Metin kutusu"/>
          <p:cNvSpPr txBox="1"/>
          <p:nvPr/>
        </p:nvSpPr>
        <p:spPr>
          <a:xfrm>
            <a:off x="214282" y="4572008"/>
            <a:ext cx="1624484" cy="461665"/>
          </a:xfrm>
          <a:prstGeom prst="rect">
            <a:avLst/>
          </a:prstGeom>
          <a:noFill/>
        </p:spPr>
        <p:txBody>
          <a:bodyPr wrap="none" rtlCol="0">
            <a:spAutoFit/>
          </a:bodyPr>
          <a:lstStyle/>
          <a:p>
            <a:r>
              <a:rPr lang="tr-TR" sz="2400" b="1" dirty="0" smtClean="0"/>
              <a:t>Atar damar</a:t>
            </a:r>
            <a:endParaRPr lang="tr-TR" sz="2400"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09600"/>
            <a:ext cx="7772400" cy="1143000"/>
          </a:xfrm>
          <a:prstGeom prst="rect">
            <a:avLst/>
          </a:prstGeom>
          <a:noFill/>
          <a:ln w="9525">
            <a:noFill/>
            <a:miter lim="800000"/>
            <a:headEnd/>
            <a:tailEnd/>
          </a:ln>
        </p:spPr>
        <p:txBody>
          <a:bodyPr lIns="92075" tIns="46038" rIns="92075" bIns="46038" anchor="ctr"/>
          <a:lstStyle/>
          <a:p>
            <a:pPr algn="ctr"/>
            <a:r>
              <a:rPr lang="tr-TR" sz="2800" b="1" dirty="0" smtClean="0">
                <a:solidFill>
                  <a:srgbClr val="FF0000"/>
                </a:solidFill>
                <a:latin typeface="Arial" charset="0"/>
              </a:rPr>
              <a:t>DAMAR SERTLİĞİ İÇİN</a:t>
            </a:r>
            <a:r>
              <a:rPr lang="tr-TR" sz="4000" b="1" dirty="0" smtClean="0">
                <a:solidFill>
                  <a:srgbClr val="FF0000"/>
                </a:solidFill>
                <a:latin typeface="Arial" charset="0"/>
              </a:rPr>
              <a:t> </a:t>
            </a:r>
            <a:r>
              <a:rPr lang="tr-TR" sz="2800" b="1" dirty="0">
                <a:solidFill>
                  <a:srgbClr val="FF0000"/>
                </a:solidFill>
                <a:latin typeface="Arial" charset="0"/>
              </a:rPr>
              <a:t>RİSK FAKTÖRLERİ</a:t>
            </a:r>
            <a:endParaRPr lang="tr-TR" sz="2800" b="1" dirty="0">
              <a:solidFill>
                <a:srgbClr val="FF0000"/>
              </a:solidFill>
              <a:latin typeface="Arial Black" pitchFamily="34" charset="0"/>
            </a:endParaRPr>
          </a:p>
        </p:txBody>
      </p:sp>
      <p:sp>
        <p:nvSpPr>
          <p:cNvPr id="32771"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742950" lvl="1" indent="-285750">
              <a:spcBef>
                <a:spcPct val="20000"/>
              </a:spcBef>
            </a:pPr>
            <a:r>
              <a:rPr lang="tr-TR" sz="2000" b="1" dirty="0"/>
              <a:t>	</a:t>
            </a:r>
            <a:r>
              <a:rPr lang="tr-TR" sz="2400" b="1" u="sng" dirty="0">
                <a:solidFill>
                  <a:srgbClr val="FFC000"/>
                </a:solidFill>
              </a:rPr>
              <a:t>DEĞİŞTİRİLEMEYENLER</a:t>
            </a:r>
          </a:p>
          <a:p>
            <a:pPr marL="342900" indent="-342900">
              <a:spcBef>
                <a:spcPct val="20000"/>
              </a:spcBef>
            </a:pPr>
            <a:r>
              <a:rPr lang="tr-TR" sz="3600" b="1" dirty="0"/>
              <a:t> </a:t>
            </a:r>
            <a:r>
              <a:rPr lang="tr-TR" sz="3600" b="1" dirty="0">
                <a:solidFill>
                  <a:schemeClr val="tx1">
                    <a:lumMod val="95000"/>
                  </a:schemeClr>
                </a:solidFill>
              </a:rPr>
              <a:t>-</a:t>
            </a:r>
            <a:r>
              <a:rPr lang="tr-TR" sz="2400" b="1" dirty="0">
                <a:solidFill>
                  <a:schemeClr val="tx1">
                    <a:lumMod val="95000"/>
                  </a:schemeClr>
                </a:solidFill>
              </a:rPr>
              <a:t>Genetik ve ırksal özellikler</a:t>
            </a:r>
          </a:p>
          <a:p>
            <a:pPr marL="342900" indent="-342900">
              <a:spcBef>
                <a:spcPct val="20000"/>
              </a:spcBef>
            </a:pPr>
            <a:r>
              <a:rPr lang="tr-TR" sz="2400" b="1" dirty="0">
                <a:solidFill>
                  <a:schemeClr val="tx1">
                    <a:lumMod val="95000"/>
                  </a:schemeClr>
                </a:solidFill>
              </a:rPr>
              <a:t> -Yaş</a:t>
            </a:r>
          </a:p>
          <a:p>
            <a:pPr marL="342900" indent="-342900">
              <a:spcBef>
                <a:spcPct val="20000"/>
              </a:spcBef>
            </a:pPr>
            <a:r>
              <a:rPr lang="tr-TR" sz="2400" b="1" dirty="0">
                <a:solidFill>
                  <a:schemeClr val="tx1">
                    <a:lumMod val="95000"/>
                  </a:schemeClr>
                </a:solidFill>
              </a:rPr>
              <a:t> -Cinsiyet</a:t>
            </a:r>
          </a:p>
          <a:p>
            <a:pPr marL="742950" lvl="1" indent="-285750">
              <a:spcBef>
                <a:spcPct val="20000"/>
              </a:spcBef>
            </a:pPr>
            <a:r>
              <a:rPr lang="tr-TR" sz="2800" b="1" dirty="0"/>
              <a:t>	</a:t>
            </a:r>
            <a:r>
              <a:rPr lang="tr-TR" sz="2400" b="1" u="sng" dirty="0">
                <a:solidFill>
                  <a:srgbClr val="FFC000"/>
                </a:solidFill>
              </a:rPr>
              <a:t>DEĞİŞTİRİLEBİLEN RİSK FAKTÖRLERİ</a:t>
            </a:r>
          </a:p>
          <a:p>
            <a:pPr marL="342900" indent="-342900">
              <a:spcBef>
                <a:spcPct val="20000"/>
              </a:spcBef>
            </a:pPr>
            <a:r>
              <a:rPr lang="tr-TR" sz="2400" b="1" dirty="0"/>
              <a:t> -Kolesterol yüksekliği       </a:t>
            </a:r>
            <a:r>
              <a:rPr lang="tr-TR" sz="2400" b="1" dirty="0" smtClean="0"/>
              <a:t>       </a:t>
            </a:r>
            <a:r>
              <a:rPr lang="tr-TR" sz="2400" b="1" dirty="0"/>
              <a:t>-</a:t>
            </a:r>
            <a:r>
              <a:rPr lang="tr-TR" sz="2400" b="1" dirty="0" err="1"/>
              <a:t>Obezite</a:t>
            </a:r>
            <a:r>
              <a:rPr lang="tr-TR" sz="2400" b="1" dirty="0"/>
              <a:t>(şişmanlık)</a:t>
            </a:r>
          </a:p>
          <a:p>
            <a:pPr marL="342900" indent="-342900">
              <a:spcBef>
                <a:spcPct val="20000"/>
              </a:spcBef>
            </a:pPr>
            <a:r>
              <a:rPr lang="tr-TR" sz="2400" b="1" dirty="0"/>
              <a:t> -Hipertansiyon		</a:t>
            </a:r>
            <a:r>
              <a:rPr lang="tr-TR" sz="2400" b="1" dirty="0" smtClean="0"/>
              <a:t> </a:t>
            </a:r>
            <a:r>
              <a:rPr lang="tr-TR" sz="2400" b="1" dirty="0"/>
              <a:t>-Tütün kullanımı</a:t>
            </a:r>
          </a:p>
          <a:p>
            <a:pPr marL="342900" indent="-342900">
              <a:spcBef>
                <a:spcPct val="20000"/>
              </a:spcBef>
            </a:pPr>
            <a:r>
              <a:rPr lang="tr-TR" sz="2400" b="1" dirty="0"/>
              <a:t> -Şeker </a:t>
            </a:r>
            <a:r>
              <a:rPr lang="tr-TR" sz="2400" b="1" dirty="0" smtClean="0"/>
              <a:t>hastalığı                         </a:t>
            </a:r>
            <a:r>
              <a:rPr lang="tr-TR" sz="2400" b="1" dirty="0"/>
              <a:t>-</a:t>
            </a:r>
            <a:r>
              <a:rPr lang="tr-TR" sz="2400" b="1" dirty="0" err="1"/>
              <a:t>Sedanter</a:t>
            </a:r>
            <a:r>
              <a:rPr lang="tr-TR" sz="2400" b="1" dirty="0"/>
              <a:t> </a:t>
            </a:r>
            <a:r>
              <a:rPr lang="tr-TR" sz="2400" b="1" dirty="0" smtClean="0"/>
              <a:t>yaşam</a:t>
            </a:r>
          </a:p>
          <a:p>
            <a:pPr marL="342900" indent="-342900">
              <a:spcBef>
                <a:spcPct val="20000"/>
              </a:spcBef>
            </a:pPr>
            <a:r>
              <a:rPr lang="tr-TR" sz="2400" b="1" dirty="0" smtClean="0"/>
              <a:t> -Stres                                           -Kötü beslenme</a:t>
            </a:r>
            <a:endParaRPr lang="tr-TR" sz="2400" b="1" dirty="0"/>
          </a:p>
          <a:p>
            <a:pPr marL="342900" indent="-342900">
              <a:spcBef>
                <a:spcPct val="20000"/>
              </a:spcBef>
              <a:buFontTx/>
              <a:buChar char="•"/>
            </a:pPr>
            <a:endParaRPr lang="tr-TR"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18"/>
          <p:cNvPicPr>
            <a:picLocks noChangeAspect="1" noChangeArrowheads="1"/>
          </p:cNvPicPr>
          <p:nvPr/>
        </p:nvPicPr>
        <p:blipFill>
          <a:blip r:embed="rId2"/>
          <a:srcRect/>
          <a:stretch>
            <a:fillRect/>
          </a:stretch>
        </p:blipFill>
        <p:spPr bwMode="auto">
          <a:xfrm>
            <a:off x="0" y="1196975"/>
            <a:ext cx="9144000" cy="4608513"/>
          </a:xfrm>
          <a:prstGeom prst="rect">
            <a:avLst/>
          </a:prstGeom>
          <a:noFill/>
          <a:ln w="9525">
            <a:noFill/>
            <a:miter lim="800000"/>
            <a:headEnd/>
            <a:tailEnd/>
          </a:ln>
        </p:spPr>
      </p:pic>
      <p:sp>
        <p:nvSpPr>
          <p:cNvPr id="41988" name="Rectangle 4"/>
          <p:cNvSpPr>
            <a:spLocks noChangeArrowheads="1"/>
          </p:cNvSpPr>
          <p:nvPr/>
        </p:nvSpPr>
        <p:spPr bwMode="auto">
          <a:xfrm>
            <a:off x="-642974" y="6000768"/>
            <a:ext cx="8951810" cy="584775"/>
          </a:xfrm>
          <a:prstGeom prst="rect">
            <a:avLst/>
          </a:prstGeom>
          <a:noFill/>
          <a:ln w="9525" algn="ctr">
            <a:noFill/>
            <a:miter lim="800000"/>
            <a:headEnd/>
            <a:tailEnd/>
          </a:ln>
        </p:spPr>
        <p:txBody>
          <a:bodyPr wrap="none">
            <a:spAutoFit/>
          </a:bodyPr>
          <a:lstStyle/>
          <a:p>
            <a:pPr marL="2147888" algn="r" eaLnBrk="1" hangingPunct="1"/>
            <a:r>
              <a:rPr lang="tr-TR" sz="3200" dirty="0">
                <a:solidFill>
                  <a:srgbClr val="FFFF00"/>
                </a:solidFill>
                <a:latin typeface="Arial" charset="0"/>
              </a:rPr>
              <a:t>ABD’de %21…hedef </a:t>
            </a:r>
            <a:r>
              <a:rPr lang="tr-TR" sz="3200" dirty="0" smtClean="0">
                <a:solidFill>
                  <a:srgbClr val="FFFF00"/>
                </a:solidFill>
                <a:latin typeface="Arial" charset="0"/>
              </a:rPr>
              <a:t> </a:t>
            </a:r>
            <a:r>
              <a:rPr lang="tr-TR" sz="3200" dirty="0">
                <a:solidFill>
                  <a:srgbClr val="FFFF00"/>
                </a:solidFill>
                <a:latin typeface="Arial" charset="0"/>
              </a:rPr>
              <a:t>&lt;%12 yapmak</a:t>
            </a:r>
            <a:endParaRPr lang="en-GB" sz="3200" dirty="0">
              <a:solidFill>
                <a:srgbClr val="FFFF00"/>
              </a:solidFill>
              <a:latin typeface="Arial" charset="0"/>
            </a:endParaRPr>
          </a:p>
        </p:txBody>
      </p:sp>
      <p:sp>
        <p:nvSpPr>
          <p:cNvPr id="5" name="Rectangle 3"/>
          <p:cNvSpPr txBox="1">
            <a:spLocks noChangeArrowheads="1"/>
          </p:cNvSpPr>
          <p:nvPr/>
        </p:nvSpPr>
        <p:spPr>
          <a:xfrm>
            <a:off x="357158" y="214290"/>
            <a:ext cx="8229600" cy="630237"/>
          </a:xfrm>
          <a:prstGeom prst="rect">
            <a:avLst/>
          </a:prstGeom>
          <a:effectLst>
            <a:outerShdw dist="45791" dir="3378596" algn="ctr" rotWithShape="0">
              <a:schemeClr val="tx2"/>
            </a:outerShdw>
          </a:effectLst>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7" name="6 Metin kutusu"/>
          <p:cNvSpPr txBox="1"/>
          <p:nvPr/>
        </p:nvSpPr>
        <p:spPr>
          <a:xfrm>
            <a:off x="3428992" y="285728"/>
            <a:ext cx="1641796" cy="646331"/>
          </a:xfrm>
          <a:prstGeom prst="rect">
            <a:avLst/>
          </a:prstGeom>
          <a:noFill/>
        </p:spPr>
        <p:txBody>
          <a:bodyPr wrap="none" rtlCol="0">
            <a:spAutoFit/>
          </a:bodyPr>
          <a:lstStyle/>
          <a:p>
            <a:r>
              <a:rPr lang="tr-TR" sz="3600" b="1" dirty="0" smtClean="0">
                <a:solidFill>
                  <a:srgbClr val="FF0000"/>
                </a:solidFill>
              </a:rPr>
              <a:t>SİGARA</a:t>
            </a:r>
            <a:endParaRPr lang="tr-TR"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ppt_w</p:attrName>
                                        </p:attrNameLst>
                                      </p:cBhvr>
                                      <p:tavLst>
                                        <p:tav tm="0">
                                          <p:val>
                                            <p:fltVal val="0"/>
                                          </p:val>
                                        </p:tav>
                                        <p:tav tm="100000">
                                          <p:val>
                                            <p:strVal val="#ppt_w"/>
                                          </p:val>
                                        </p:tav>
                                      </p:tavLst>
                                    </p:anim>
                                    <p:anim calcmode="lin" valueType="num">
                                      <p:cBhvr>
                                        <p:cTn id="8" dur="500" fill="hold"/>
                                        <p:tgtEl>
                                          <p:spTgt spid="41988"/>
                                        </p:tgtEl>
                                        <p:attrNameLst>
                                          <p:attrName>ppt_h</p:attrName>
                                        </p:attrNameLst>
                                      </p:cBhvr>
                                      <p:tavLst>
                                        <p:tav tm="0">
                                          <p:val>
                                            <p:fltVal val="0"/>
                                          </p:val>
                                        </p:tav>
                                        <p:tav tm="100000">
                                          <p:val>
                                            <p:strVal val="#ppt_h"/>
                                          </p:val>
                                        </p:tav>
                                      </p:tavLst>
                                    </p:anim>
                                    <p:animEffect transition="in" filter="fade">
                                      <p:cBhvr>
                                        <p:cTn id="9"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93700" y="1571625"/>
            <a:ext cx="7373938" cy="4945063"/>
            <a:chOff x="704" y="1570"/>
            <a:chExt cx="4081" cy="2288"/>
          </a:xfrm>
        </p:grpSpPr>
        <p:sp>
          <p:nvSpPr>
            <p:cNvPr id="995331" name="Line 3"/>
            <p:cNvSpPr>
              <a:spLocks noChangeShapeType="1"/>
            </p:cNvSpPr>
            <p:nvPr/>
          </p:nvSpPr>
          <p:spPr bwMode="auto">
            <a:xfrm>
              <a:off x="1163" y="3521"/>
              <a:ext cx="3622" cy="0"/>
            </a:xfrm>
            <a:prstGeom prst="line">
              <a:avLst/>
            </a:prstGeom>
            <a:noFill/>
            <a:ln w="9525">
              <a:solidFill>
                <a:schemeClr val="bg1"/>
              </a:solidFill>
              <a:round/>
              <a:headEnd/>
              <a:tailEnd/>
            </a:ln>
            <a:effectLst/>
            <a:scene3d>
              <a:camera prst="legacyObliqueTopRight"/>
              <a:lightRig rig="legacyFlat3" dir="b"/>
            </a:scene3d>
            <a:sp3d extrusionH="430200" prstMaterial="legacyMatte">
              <a:bevelT w="13500" h="13500" prst="angle"/>
              <a:bevelB w="13500" h="13500" prst="angle"/>
              <a:extrusionClr>
                <a:schemeClr val="bg1"/>
              </a:extrusionClr>
            </a:sp3d>
          </p:spPr>
          <p:txBody>
            <a:bodyPr>
              <a:flatTx/>
            </a:bodyPr>
            <a:lstStyle/>
            <a:p>
              <a:endParaRPr lang="tr-TR"/>
            </a:p>
          </p:txBody>
        </p:sp>
        <p:sp>
          <p:nvSpPr>
            <p:cNvPr id="995332" name="Text Box 4"/>
            <p:cNvSpPr txBox="1">
              <a:spLocks noChangeArrowheads="1"/>
            </p:cNvSpPr>
            <p:nvPr/>
          </p:nvSpPr>
          <p:spPr bwMode="auto">
            <a:xfrm>
              <a:off x="1791" y="3702"/>
              <a:ext cx="407" cy="156"/>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600" b="1">
                  <a:cs typeface="Arial" charset="0"/>
                </a:rPr>
                <a:t>Erkek</a:t>
              </a:r>
              <a:endParaRPr lang="en-US" sz="1600" b="1">
                <a:cs typeface="Arial" charset="0"/>
              </a:endParaRPr>
            </a:p>
          </p:txBody>
        </p:sp>
        <p:sp>
          <p:nvSpPr>
            <p:cNvPr id="995333" name="Line 5"/>
            <p:cNvSpPr>
              <a:spLocks noChangeShapeType="1"/>
            </p:cNvSpPr>
            <p:nvPr/>
          </p:nvSpPr>
          <p:spPr bwMode="auto">
            <a:xfrm flipH="1" flipV="1">
              <a:off x="1156" y="1661"/>
              <a:ext cx="7" cy="1860"/>
            </a:xfrm>
            <a:prstGeom prst="line">
              <a:avLst/>
            </a:prstGeom>
            <a:noFill/>
            <a:ln w="9525">
              <a:solidFill>
                <a:schemeClr val="bg1"/>
              </a:solidFill>
              <a:round/>
              <a:headEnd/>
              <a:tailEnd/>
            </a:ln>
            <a:effectLst/>
          </p:spPr>
          <p:txBody>
            <a:bodyPr/>
            <a:lstStyle/>
            <a:p>
              <a:endParaRPr lang="tr-TR"/>
            </a:p>
          </p:txBody>
        </p:sp>
        <p:sp>
          <p:nvSpPr>
            <p:cNvPr id="995334" name="Rectangle 6"/>
            <p:cNvSpPr>
              <a:spLocks noChangeArrowheads="1"/>
            </p:cNvSpPr>
            <p:nvPr/>
          </p:nvSpPr>
          <p:spPr bwMode="auto">
            <a:xfrm>
              <a:off x="1390" y="1797"/>
              <a:ext cx="454" cy="1724"/>
            </a:xfrm>
            <a:prstGeom prst="rect">
              <a:avLst/>
            </a:prstGeom>
            <a:solidFill>
              <a:srgbClr val="3366FF"/>
            </a:soli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rgbClr val="3366FF"/>
              </a:extrusionClr>
            </a:sp3d>
          </p:spPr>
          <p:txBody>
            <a:bodyPr wrap="none" anchor="ctr">
              <a:flatTx/>
            </a:bodyPr>
            <a:lstStyle/>
            <a:p>
              <a:endParaRPr lang="tr-TR"/>
            </a:p>
          </p:txBody>
        </p:sp>
        <p:sp>
          <p:nvSpPr>
            <p:cNvPr id="995335" name="Rectangle 7"/>
            <p:cNvSpPr>
              <a:spLocks noChangeArrowheads="1"/>
            </p:cNvSpPr>
            <p:nvPr/>
          </p:nvSpPr>
          <p:spPr bwMode="auto">
            <a:xfrm>
              <a:off x="2245" y="2069"/>
              <a:ext cx="454" cy="1452"/>
            </a:xfrm>
            <a:prstGeom prst="rect">
              <a:avLst/>
            </a:prstGeom>
            <a:solidFill>
              <a:srgbClr val="3366FF"/>
            </a:soli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rgbClr val="3366FF"/>
              </a:extrusionClr>
            </a:sp3d>
          </p:spPr>
          <p:txBody>
            <a:bodyPr wrap="none" anchor="ctr">
              <a:flatTx/>
            </a:bodyPr>
            <a:lstStyle/>
            <a:p>
              <a:endParaRPr lang="tr-TR"/>
            </a:p>
          </p:txBody>
        </p:sp>
        <p:sp>
          <p:nvSpPr>
            <p:cNvPr id="995336" name="Rectangle 8"/>
            <p:cNvSpPr>
              <a:spLocks noChangeArrowheads="1"/>
            </p:cNvSpPr>
            <p:nvPr/>
          </p:nvSpPr>
          <p:spPr bwMode="auto">
            <a:xfrm>
              <a:off x="3152" y="2976"/>
              <a:ext cx="454" cy="545"/>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endParaRPr lang="tr-TR"/>
            </a:p>
          </p:txBody>
        </p:sp>
        <p:sp>
          <p:nvSpPr>
            <p:cNvPr id="995337" name="Text Box 9"/>
            <p:cNvSpPr txBox="1">
              <a:spLocks noChangeArrowheads="1"/>
            </p:cNvSpPr>
            <p:nvPr/>
          </p:nvSpPr>
          <p:spPr bwMode="auto">
            <a:xfrm>
              <a:off x="930" y="3113"/>
              <a:ext cx="211" cy="141"/>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400">
                  <a:solidFill>
                    <a:schemeClr val="bg1"/>
                  </a:solidFill>
                  <a:cs typeface="Arial" charset="0"/>
                </a:rPr>
                <a:t>10</a:t>
              </a:r>
              <a:endParaRPr lang="en-US" sz="1400">
                <a:solidFill>
                  <a:schemeClr val="bg1"/>
                </a:solidFill>
                <a:cs typeface="Arial" charset="0"/>
              </a:endParaRPr>
            </a:p>
          </p:txBody>
        </p:sp>
        <p:sp>
          <p:nvSpPr>
            <p:cNvPr id="995338" name="Text Box 10"/>
            <p:cNvSpPr txBox="1">
              <a:spLocks noChangeArrowheads="1"/>
            </p:cNvSpPr>
            <p:nvPr/>
          </p:nvSpPr>
          <p:spPr bwMode="auto">
            <a:xfrm>
              <a:off x="930" y="2795"/>
              <a:ext cx="211" cy="141"/>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400">
                  <a:solidFill>
                    <a:schemeClr val="bg1"/>
                  </a:solidFill>
                  <a:cs typeface="Arial" charset="0"/>
                </a:rPr>
                <a:t>20</a:t>
              </a:r>
              <a:endParaRPr lang="en-US" sz="1400">
                <a:solidFill>
                  <a:schemeClr val="bg1"/>
                </a:solidFill>
                <a:cs typeface="Arial" charset="0"/>
              </a:endParaRPr>
            </a:p>
          </p:txBody>
        </p:sp>
        <p:sp>
          <p:nvSpPr>
            <p:cNvPr id="995339" name="Text Box 11"/>
            <p:cNvSpPr txBox="1">
              <a:spLocks noChangeArrowheads="1"/>
            </p:cNvSpPr>
            <p:nvPr/>
          </p:nvSpPr>
          <p:spPr bwMode="auto">
            <a:xfrm>
              <a:off x="930" y="2478"/>
              <a:ext cx="211" cy="141"/>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400">
                  <a:solidFill>
                    <a:schemeClr val="bg1"/>
                  </a:solidFill>
                  <a:cs typeface="Arial" charset="0"/>
                </a:rPr>
                <a:t>30</a:t>
              </a:r>
              <a:endParaRPr lang="en-US" sz="1400">
                <a:solidFill>
                  <a:schemeClr val="bg1"/>
                </a:solidFill>
                <a:cs typeface="Arial" charset="0"/>
              </a:endParaRPr>
            </a:p>
          </p:txBody>
        </p:sp>
        <p:sp>
          <p:nvSpPr>
            <p:cNvPr id="995340" name="Text Box 12"/>
            <p:cNvSpPr txBox="1">
              <a:spLocks noChangeArrowheads="1"/>
            </p:cNvSpPr>
            <p:nvPr/>
          </p:nvSpPr>
          <p:spPr bwMode="auto">
            <a:xfrm>
              <a:off x="930" y="2205"/>
              <a:ext cx="211" cy="141"/>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400">
                  <a:solidFill>
                    <a:schemeClr val="bg1"/>
                  </a:solidFill>
                  <a:cs typeface="Arial" charset="0"/>
                </a:rPr>
                <a:t>40</a:t>
              </a:r>
              <a:endParaRPr lang="en-US" sz="1400">
                <a:solidFill>
                  <a:schemeClr val="bg1"/>
                </a:solidFill>
                <a:cs typeface="Arial" charset="0"/>
              </a:endParaRPr>
            </a:p>
          </p:txBody>
        </p:sp>
        <p:sp>
          <p:nvSpPr>
            <p:cNvPr id="995341" name="Text Box 13"/>
            <p:cNvSpPr txBox="1">
              <a:spLocks noChangeArrowheads="1"/>
            </p:cNvSpPr>
            <p:nvPr/>
          </p:nvSpPr>
          <p:spPr bwMode="auto">
            <a:xfrm>
              <a:off x="1474" y="3521"/>
              <a:ext cx="258" cy="156"/>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600" b="1">
                  <a:solidFill>
                    <a:schemeClr val="bg1"/>
                  </a:solidFill>
                  <a:cs typeface="Arial" charset="0"/>
                </a:rPr>
                <a:t>‘90</a:t>
              </a:r>
              <a:endParaRPr lang="en-US" sz="1600" b="1">
                <a:solidFill>
                  <a:schemeClr val="bg1"/>
                </a:solidFill>
                <a:cs typeface="Arial" charset="0"/>
              </a:endParaRPr>
            </a:p>
          </p:txBody>
        </p:sp>
        <p:sp>
          <p:nvSpPr>
            <p:cNvPr id="995342" name="Text Box 14"/>
            <p:cNvSpPr txBox="1">
              <a:spLocks noChangeArrowheads="1"/>
            </p:cNvSpPr>
            <p:nvPr/>
          </p:nvSpPr>
          <p:spPr bwMode="auto">
            <a:xfrm>
              <a:off x="2336" y="3521"/>
              <a:ext cx="259" cy="156"/>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600" b="1">
                  <a:solidFill>
                    <a:schemeClr val="bg1"/>
                  </a:solidFill>
                  <a:cs typeface="Arial" charset="0"/>
                </a:rPr>
                <a:t>‘00</a:t>
              </a:r>
              <a:endParaRPr lang="en-US" sz="1600" b="1">
                <a:solidFill>
                  <a:schemeClr val="bg1"/>
                </a:solidFill>
                <a:cs typeface="Arial" charset="0"/>
              </a:endParaRPr>
            </a:p>
          </p:txBody>
        </p:sp>
        <p:sp>
          <p:nvSpPr>
            <p:cNvPr id="995343" name="Text Box 15"/>
            <p:cNvSpPr txBox="1">
              <a:spLocks noChangeArrowheads="1"/>
            </p:cNvSpPr>
            <p:nvPr/>
          </p:nvSpPr>
          <p:spPr bwMode="auto">
            <a:xfrm>
              <a:off x="3243" y="3521"/>
              <a:ext cx="258" cy="156"/>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600" b="1">
                  <a:solidFill>
                    <a:schemeClr val="bg1"/>
                  </a:solidFill>
                  <a:cs typeface="Arial" charset="0"/>
                </a:rPr>
                <a:t>‘90</a:t>
              </a:r>
              <a:endParaRPr lang="en-US" sz="1600" b="1">
                <a:solidFill>
                  <a:schemeClr val="bg1"/>
                </a:solidFill>
                <a:cs typeface="Arial" charset="0"/>
              </a:endParaRPr>
            </a:p>
          </p:txBody>
        </p:sp>
        <p:sp>
          <p:nvSpPr>
            <p:cNvPr id="995344" name="Text Box 16"/>
            <p:cNvSpPr txBox="1">
              <a:spLocks noChangeArrowheads="1"/>
            </p:cNvSpPr>
            <p:nvPr/>
          </p:nvSpPr>
          <p:spPr bwMode="auto">
            <a:xfrm>
              <a:off x="1383" y="1797"/>
              <a:ext cx="421" cy="156"/>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600" b="1">
                  <a:cs typeface="Arial" charset="0"/>
                </a:rPr>
                <a:t>%55.9</a:t>
              </a:r>
              <a:endParaRPr lang="en-US" sz="1600" b="1">
                <a:cs typeface="Arial" charset="0"/>
              </a:endParaRPr>
            </a:p>
          </p:txBody>
        </p:sp>
        <p:sp>
          <p:nvSpPr>
            <p:cNvPr id="995345" name="Rectangle 17"/>
            <p:cNvSpPr>
              <a:spLocks noChangeArrowheads="1"/>
            </p:cNvSpPr>
            <p:nvPr/>
          </p:nvSpPr>
          <p:spPr bwMode="auto">
            <a:xfrm>
              <a:off x="4059" y="2886"/>
              <a:ext cx="454" cy="635"/>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endParaRPr lang="tr-TR"/>
            </a:p>
          </p:txBody>
        </p:sp>
        <p:sp>
          <p:nvSpPr>
            <p:cNvPr id="995346" name="Text Box 18"/>
            <p:cNvSpPr txBox="1">
              <a:spLocks noChangeArrowheads="1"/>
            </p:cNvSpPr>
            <p:nvPr/>
          </p:nvSpPr>
          <p:spPr bwMode="auto">
            <a:xfrm>
              <a:off x="930" y="1888"/>
              <a:ext cx="211" cy="141"/>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400">
                  <a:solidFill>
                    <a:schemeClr val="bg1"/>
                  </a:solidFill>
                  <a:cs typeface="Arial" charset="0"/>
                </a:rPr>
                <a:t>50</a:t>
              </a:r>
              <a:endParaRPr lang="en-US" sz="1400">
                <a:solidFill>
                  <a:schemeClr val="bg1"/>
                </a:solidFill>
                <a:cs typeface="Arial" charset="0"/>
              </a:endParaRPr>
            </a:p>
          </p:txBody>
        </p:sp>
        <p:sp>
          <p:nvSpPr>
            <p:cNvPr id="995347" name="Text Box 19"/>
            <p:cNvSpPr txBox="1">
              <a:spLocks noChangeArrowheads="1"/>
            </p:cNvSpPr>
            <p:nvPr/>
          </p:nvSpPr>
          <p:spPr bwMode="auto">
            <a:xfrm>
              <a:off x="975" y="3385"/>
              <a:ext cx="156" cy="141"/>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400">
                  <a:solidFill>
                    <a:schemeClr val="bg1"/>
                  </a:solidFill>
                  <a:cs typeface="Arial" charset="0"/>
                </a:rPr>
                <a:t>0</a:t>
              </a:r>
              <a:endParaRPr lang="en-US" sz="1400">
                <a:solidFill>
                  <a:schemeClr val="bg1"/>
                </a:solidFill>
                <a:cs typeface="Arial" charset="0"/>
              </a:endParaRPr>
            </a:p>
          </p:txBody>
        </p:sp>
        <p:sp>
          <p:nvSpPr>
            <p:cNvPr id="995348" name="Text Box 20"/>
            <p:cNvSpPr txBox="1">
              <a:spLocks noChangeArrowheads="1"/>
            </p:cNvSpPr>
            <p:nvPr/>
          </p:nvSpPr>
          <p:spPr bwMode="auto">
            <a:xfrm>
              <a:off x="930" y="1570"/>
              <a:ext cx="240" cy="141"/>
            </a:xfrm>
            <a:prstGeom prst="rect">
              <a:avLst/>
            </a:prstGeom>
            <a:noFill/>
            <a:ln w="9525">
              <a:noFill/>
              <a:miter lim="800000"/>
              <a:headEnd/>
              <a:tailEnd/>
            </a:ln>
            <a:effectLst/>
          </p:spPr>
          <p:txBody>
            <a:bodyPr>
              <a:spAutoFit/>
            </a:bodyPr>
            <a:lstStyle/>
            <a:p>
              <a:pPr eaLnBrk="1" hangingPunct="1">
                <a:spcBef>
                  <a:spcPct val="0"/>
                </a:spcBef>
                <a:spcAft>
                  <a:spcPct val="0"/>
                </a:spcAft>
              </a:pPr>
              <a:r>
                <a:rPr lang="tr-TR" sz="1400">
                  <a:solidFill>
                    <a:schemeClr val="bg1"/>
                  </a:solidFill>
                  <a:cs typeface="Arial" charset="0"/>
                </a:rPr>
                <a:t>60</a:t>
              </a:r>
              <a:endParaRPr lang="en-US" sz="1400">
                <a:solidFill>
                  <a:schemeClr val="bg1"/>
                </a:solidFill>
                <a:cs typeface="Arial" charset="0"/>
              </a:endParaRPr>
            </a:p>
          </p:txBody>
        </p:sp>
        <p:sp>
          <p:nvSpPr>
            <p:cNvPr id="995349" name="Text Box 21"/>
            <p:cNvSpPr txBox="1">
              <a:spLocks noChangeArrowheads="1"/>
            </p:cNvSpPr>
            <p:nvPr/>
          </p:nvSpPr>
          <p:spPr bwMode="auto">
            <a:xfrm>
              <a:off x="2245" y="2069"/>
              <a:ext cx="421" cy="155"/>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600" b="1">
                  <a:cs typeface="Arial" charset="0"/>
                </a:rPr>
                <a:t>%45.8</a:t>
              </a:r>
              <a:endParaRPr lang="en-US" sz="1600" b="1">
                <a:cs typeface="Arial" charset="0"/>
              </a:endParaRPr>
            </a:p>
          </p:txBody>
        </p:sp>
        <p:sp>
          <p:nvSpPr>
            <p:cNvPr id="995350" name="Text Box 22"/>
            <p:cNvSpPr txBox="1">
              <a:spLocks noChangeArrowheads="1"/>
            </p:cNvSpPr>
            <p:nvPr/>
          </p:nvSpPr>
          <p:spPr bwMode="auto">
            <a:xfrm>
              <a:off x="3152" y="2976"/>
              <a:ext cx="421" cy="156"/>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600" b="1">
                  <a:cs typeface="Arial" charset="0"/>
                </a:rPr>
                <a:t>%15.3</a:t>
              </a:r>
              <a:endParaRPr lang="en-US" sz="1600" b="1">
                <a:cs typeface="Arial" charset="0"/>
              </a:endParaRPr>
            </a:p>
          </p:txBody>
        </p:sp>
        <p:sp>
          <p:nvSpPr>
            <p:cNvPr id="995351" name="Text Box 23"/>
            <p:cNvSpPr txBox="1">
              <a:spLocks noChangeArrowheads="1"/>
            </p:cNvSpPr>
            <p:nvPr/>
          </p:nvSpPr>
          <p:spPr bwMode="auto">
            <a:xfrm>
              <a:off x="4059" y="2886"/>
              <a:ext cx="421" cy="156"/>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600" b="1">
                  <a:cs typeface="Arial" charset="0"/>
                </a:rPr>
                <a:t>%17.6</a:t>
              </a:r>
              <a:endParaRPr lang="en-US" sz="1600" b="1">
                <a:cs typeface="Arial" charset="0"/>
              </a:endParaRPr>
            </a:p>
          </p:txBody>
        </p:sp>
        <p:sp>
          <p:nvSpPr>
            <p:cNvPr id="995352" name="Text Box 24"/>
            <p:cNvSpPr txBox="1">
              <a:spLocks noChangeArrowheads="1"/>
            </p:cNvSpPr>
            <p:nvPr/>
          </p:nvSpPr>
          <p:spPr bwMode="auto">
            <a:xfrm>
              <a:off x="4105" y="3521"/>
              <a:ext cx="258" cy="156"/>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600" b="1">
                  <a:solidFill>
                    <a:schemeClr val="bg1"/>
                  </a:solidFill>
                  <a:cs typeface="Arial" charset="0"/>
                </a:rPr>
                <a:t>‘00</a:t>
              </a:r>
              <a:endParaRPr lang="en-US" sz="1600" b="1">
                <a:solidFill>
                  <a:schemeClr val="bg1"/>
                </a:solidFill>
                <a:cs typeface="Arial" charset="0"/>
              </a:endParaRPr>
            </a:p>
          </p:txBody>
        </p:sp>
        <p:sp>
          <p:nvSpPr>
            <p:cNvPr id="995353" name="Text Box 25"/>
            <p:cNvSpPr txBox="1">
              <a:spLocks noChangeArrowheads="1"/>
            </p:cNvSpPr>
            <p:nvPr/>
          </p:nvSpPr>
          <p:spPr bwMode="auto">
            <a:xfrm rot="16200000">
              <a:off x="318" y="2666"/>
              <a:ext cx="957" cy="186"/>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600" b="1">
                  <a:cs typeface="Arial" charset="0"/>
                </a:rPr>
                <a:t>Sigara içen yüzdesi</a:t>
              </a:r>
              <a:endParaRPr lang="en-US" sz="1600" b="1">
                <a:cs typeface="Arial" charset="0"/>
              </a:endParaRPr>
            </a:p>
          </p:txBody>
        </p:sp>
        <p:sp>
          <p:nvSpPr>
            <p:cNvPr id="995354" name="Text Box 26"/>
            <p:cNvSpPr txBox="1">
              <a:spLocks noChangeArrowheads="1"/>
            </p:cNvSpPr>
            <p:nvPr/>
          </p:nvSpPr>
          <p:spPr bwMode="auto">
            <a:xfrm>
              <a:off x="3606" y="3702"/>
              <a:ext cx="414" cy="156"/>
            </a:xfrm>
            <a:prstGeom prst="rect">
              <a:avLst/>
            </a:prstGeom>
            <a:noFill/>
            <a:ln w="9525">
              <a:noFill/>
              <a:miter lim="800000"/>
              <a:headEnd/>
              <a:tailEnd/>
            </a:ln>
            <a:effectLst/>
          </p:spPr>
          <p:txBody>
            <a:bodyPr wrap="none">
              <a:spAutoFit/>
            </a:bodyPr>
            <a:lstStyle/>
            <a:p>
              <a:pPr eaLnBrk="1" hangingPunct="1">
                <a:spcBef>
                  <a:spcPct val="0"/>
                </a:spcBef>
                <a:spcAft>
                  <a:spcPct val="0"/>
                </a:spcAft>
              </a:pPr>
              <a:r>
                <a:rPr lang="tr-TR" sz="1600" b="1">
                  <a:cs typeface="Arial" charset="0"/>
                </a:rPr>
                <a:t>Kadın</a:t>
              </a:r>
              <a:endParaRPr lang="en-US" sz="1600" b="1">
                <a:cs typeface="Arial" charset="0"/>
              </a:endParaRPr>
            </a:p>
          </p:txBody>
        </p:sp>
      </p:grpSp>
      <p:sp>
        <p:nvSpPr>
          <p:cNvPr id="995355" name="Rectangle 27"/>
          <p:cNvSpPr>
            <a:spLocks noGrp="1" noChangeArrowheads="1"/>
          </p:cNvSpPr>
          <p:nvPr>
            <p:ph type="title"/>
          </p:nvPr>
        </p:nvSpPr>
        <p:spPr>
          <a:xfrm>
            <a:off x="1120775" y="198438"/>
            <a:ext cx="7772400" cy="1143000"/>
          </a:xfrm>
          <a:noFill/>
          <a:ln/>
        </p:spPr>
        <p:txBody>
          <a:bodyPr anchor="ctr"/>
          <a:lstStyle/>
          <a:p>
            <a:r>
              <a:rPr lang="tr-TR">
                <a:latin typeface="Comic Sans MS" pitchFamily="66" charset="0"/>
              </a:rPr>
              <a:t>Sigara İçenlerin Yüzdesi</a:t>
            </a:r>
          </a:p>
        </p:txBody>
      </p:sp>
      <p:pic>
        <p:nvPicPr>
          <p:cNvPr id="995356" name="Picture 28" descr="Sigara"/>
          <p:cNvPicPr>
            <a:picLocks noChangeAspect="1" noChangeArrowheads="1"/>
          </p:cNvPicPr>
          <p:nvPr/>
        </p:nvPicPr>
        <p:blipFill>
          <a:blip r:embed="rId3"/>
          <a:srcRect/>
          <a:stretch>
            <a:fillRect/>
          </a:stretch>
        </p:blipFill>
        <p:spPr bwMode="auto">
          <a:xfrm>
            <a:off x="5668963" y="1341438"/>
            <a:ext cx="3475037" cy="2665412"/>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95356"/>
                                        </p:tgtEl>
                                        <p:attrNameLst>
                                          <p:attrName>style.visibility</p:attrName>
                                        </p:attrNameLst>
                                      </p:cBhvr>
                                      <p:to>
                                        <p:strVal val="visible"/>
                                      </p:to>
                                    </p:set>
                                    <p:animEffect transition="in" filter="blinds(horizontal)">
                                      <p:cBhvr>
                                        <p:cTn id="7" dur="500"/>
                                        <p:tgtEl>
                                          <p:spTgt spid="995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516563" y="2060575"/>
            <a:ext cx="3455987" cy="2282825"/>
          </a:xfrm>
          <a:prstGeom prst="rect">
            <a:avLst/>
          </a:prstGeom>
          <a:noFill/>
          <a:ln w="9525">
            <a:noFill/>
            <a:miter lim="800000"/>
            <a:headEnd/>
            <a:tailEnd/>
          </a:ln>
          <a:effectLst/>
        </p:spPr>
        <p:txBody>
          <a:bodyPr>
            <a:spAutoFit/>
          </a:bodyPr>
          <a:lstStyle/>
          <a:p>
            <a:pPr eaLnBrk="1" hangingPunct="1">
              <a:lnSpc>
                <a:spcPct val="120000"/>
              </a:lnSpc>
              <a:defRPr/>
            </a:pPr>
            <a:r>
              <a:rPr lang="tr-TR" sz="2000" b="1">
                <a:effectLst>
                  <a:outerShdw blurRad="38100" dist="38100" dir="2700000" algn="tl">
                    <a:srgbClr val="000000"/>
                  </a:outerShdw>
                </a:effectLst>
                <a:latin typeface="Arial" charset="0"/>
              </a:rPr>
              <a:t>Tüm nedenler:	% 100</a:t>
            </a:r>
          </a:p>
          <a:p>
            <a:pPr eaLnBrk="1" hangingPunct="1">
              <a:lnSpc>
                <a:spcPct val="120000"/>
              </a:lnSpc>
              <a:defRPr/>
            </a:pPr>
            <a:r>
              <a:rPr lang="tr-TR" sz="2000" b="1">
                <a:effectLst>
                  <a:outerShdw blurRad="38100" dist="38100" dir="2700000" algn="tl">
                    <a:srgbClr val="000000"/>
                  </a:outerShdw>
                </a:effectLst>
                <a:latin typeface="Arial" charset="0"/>
              </a:rPr>
              <a:t>Kanser		% 33</a:t>
            </a:r>
          </a:p>
          <a:p>
            <a:pPr eaLnBrk="1" hangingPunct="1">
              <a:lnSpc>
                <a:spcPct val="120000"/>
              </a:lnSpc>
              <a:defRPr/>
            </a:pPr>
            <a:r>
              <a:rPr lang="tr-TR" sz="2000" b="1">
                <a:effectLst>
                  <a:outerShdw blurRad="38100" dist="38100" dir="2700000" algn="tl">
                    <a:srgbClr val="000000"/>
                  </a:outerShdw>
                </a:effectLst>
                <a:latin typeface="Arial" charset="0"/>
              </a:rPr>
              <a:t>Diyabet	% 2</a:t>
            </a:r>
          </a:p>
          <a:p>
            <a:pPr eaLnBrk="1" hangingPunct="1">
              <a:lnSpc>
                <a:spcPct val="120000"/>
              </a:lnSpc>
              <a:defRPr/>
            </a:pPr>
            <a:r>
              <a:rPr lang="tr-TR" sz="2000" b="1">
                <a:effectLst>
                  <a:outerShdw blurRad="38100" dist="38100" dir="2700000" algn="tl">
                    <a:srgbClr val="000000"/>
                  </a:outerShdw>
                </a:effectLst>
                <a:latin typeface="Arial" charset="0"/>
              </a:rPr>
              <a:t>KV hastalık	% 29</a:t>
            </a:r>
          </a:p>
          <a:p>
            <a:pPr eaLnBrk="1" hangingPunct="1">
              <a:lnSpc>
                <a:spcPct val="120000"/>
              </a:lnSpc>
              <a:defRPr/>
            </a:pPr>
            <a:r>
              <a:rPr lang="tr-TR" sz="2000" b="1">
                <a:effectLst>
                  <a:outerShdw blurRad="38100" dist="38100" dir="2700000" algn="tl">
                    <a:srgbClr val="000000"/>
                  </a:outerShdw>
                </a:effectLst>
                <a:latin typeface="Arial" charset="0"/>
              </a:rPr>
              <a:t>Sol. sist. hast.	% 29</a:t>
            </a:r>
          </a:p>
          <a:p>
            <a:pPr eaLnBrk="1" hangingPunct="1">
              <a:lnSpc>
                <a:spcPct val="120000"/>
              </a:lnSpc>
              <a:defRPr/>
            </a:pPr>
            <a:r>
              <a:rPr lang="tr-TR" sz="2000" b="1">
                <a:effectLst>
                  <a:outerShdw blurRad="38100" dist="38100" dir="2700000" algn="tl">
                    <a:srgbClr val="000000"/>
                  </a:outerShdw>
                </a:effectLst>
                <a:latin typeface="Arial" charset="0"/>
              </a:rPr>
              <a:t>Diğerleri	% 7</a:t>
            </a:r>
            <a:endParaRPr lang="en-GB" sz="2000" b="1">
              <a:effectLst>
                <a:outerShdw blurRad="38100" dist="38100" dir="2700000" algn="tl">
                  <a:srgbClr val="000000"/>
                </a:outerShdw>
              </a:effectLst>
              <a:latin typeface="Arial" charset="0"/>
            </a:endParaRPr>
          </a:p>
        </p:txBody>
      </p:sp>
      <p:sp>
        <p:nvSpPr>
          <p:cNvPr id="39939" name="Text Box 3"/>
          <p:cNvSpPr txBox="1">
            <a:spLocks noChangeArrowheads="1"/>
          </p:cNvSpPr>
          <p:nvPr/>
        </p:nvSpPr>
        <p:spPr bwMode="auto">
          <a:xfrm>
            <a:off x="5746750" y="465138"/>
            <a:ext cx="3397250" cy="1311275"/>
          </a:xfrm>
          <a:prstGeom prst="rect">
            <a:avLst/>
          </a:prstGeom>
          <a:noFill/>
          <a:ln w="9525">
            <a:noFill/>
            <a:miter lim="800000"/>
            <a:headEnd/>
            <a:tailEnd/>
          </a:ln>
          <a:effectLst/>
        </p:spPr>
        <p:txBody>
          <a:bodyPr>
            <a:spAutoFit/>
          </a:bodyPr>
          <a:lstStyle/>
          <a:p>
            <a:pPr algn="ctr" eaLnBrk="1" hangingPunct="1">
              <a:defRPr/>
            </a:pPr>
            <a:r>
              <a:rPr lang="tr-TR" sz="2000" b="1">
                <a:effectLst>
                  <a:outerShdw blurRad="38100" dist="38100" dir="2700000" algn="tl">
                    <a:srgbClr val="000000"/>
                  </a:outerShdw>
                </a:effectLst>
                <a:latin typeface="Arial" charset="0"/>
              </a:rPr>
              <a:t>2015 yılı için hesaplanan dünyada </a:t>
            </a:r>
          </a:p>
          <a:p>
            <a:pPr algn="ctr" eaLnBrk="1" hangingPunct="1">
              <a:defRPr/>
            </a:pPr>
            <a:r>
              <a:rPr lang="tr-TR" sz="2000" b="1">
                <a:effectLst>
                  <a:outerShdw blurRad="38100" dist="38100" dir="2700000" algn="tl">
                    <a:srgbClr val="000000"/>
                  </a:outerShdw>
                </a:effectLst>
                <a:latin typeface="Arial" charset="0"/>
              </a:rPr>
              <a:t>sigaraya bağlı ölümlerin dökümü:</a:t>
            </a:r>
            <a:endParaRPr lang="en-GB" sz="2000" b="1">
              <a:effectLst>
                <a:outerShdw blurRad="38100" dist="38100" dir="2700000" algn="tl">
                  <a:srgbClr val="000000"/>
                </a:outerShdw>
              </a:effectLst>
              <a:latin typeface="Arial" charset="0"/>
            </a:endParaRPr>
          </a:p>
        </p:txBody>
      </p:sp>
      <p:sp>
        <p:nvSpPr>
          <p:cNvPr id="39940" name="Text Box 4"/>
          <p:cNvSpPr txBox="1">
            <a:spLocks noChangeArrowheads="1"/>
          </p:cNvSpPr>
          <p:nvPr/>
        </p:nvSpPr>
        <p:spPr bwMode="auto">
          <a:xfrm>
            <a:off x="439738" y="5546725"/>
            <a:ext cx="8397875" cy="1006475"/>
          </a:xfrm>
          <a:prstGeom prst="rect">
            <a:avLst/>
          </a:prstGeom>
          <a:noFill/>
          <a:ln w="9525">
            <a:noFill/>
            <a:miter lim="800000"/>
            <a:headEnd/>
            <a:tailEnd/>
          </a:ln>
          <a:effectLst/>
        </p:spPr>
        <p:txBody>
          <a:bodyPr>
            <a:spAutoFit/>
          </a:bodyPr>
          <a:lstStyle/>
          <a:p>
            <a:pPr eaLnBrk="1" hangingPunct="1">
              <a:defRPr/>
            </a:pPr>
            <a:r>
              <a:rPr lang="tr-TR" sz="2000" b="1">
                <a:effectLst>
                  <a:outerShdw blurRad="38100" dist="38100" dir="2700000" algn="tl">
                    <a:srgbClr val="000000"/>
                  </a:outerShdw>
                </a:effectLst>
                <a:latin typeface="Arial" charset="0"/>
              </a:rPr>
              <a:t>2002-2030 yılları arasında dünyada sigaraya bağlı ölümlerin yüksek  veya orta ve düşük  gelirli ülkelerde sıklık ve değişimi, 3 senaryo (iyimser, kötümser, ortalama)</a:t>
            </a:r>
            <a:endParaRPr lang="en-GB" sz="2000" b="1">
              <a:effectLst>
                <a:outerShdw blurRad="38100" dist="38100" dir="2700000" algn="tl">
                  <a:srgbClr val="000000"/>
                </a:outerShdw>
              </a:effectLst>
              <a:latin typeface="Arial" charset="0"/>
            </a:endParaRPr>
          </a:p>
        </p:txBody>
      </p:sp>
      <p:pic>
        <p:nvPicPr>
          <p:cNvPr id="35845" name="Picture 5"/>
          <p:cNvPicPr>
            <a:picLocks noChangeAspect="1" noChangeArrowheads="1"/>
          </p:cNvPicPr>
          <p:nvPr/>
        </p:nvPicPr>
        <p:blipFill>
          <a:blip r:embed="rId3"/>
          <a:srcRect l="8794" t="3813" r="10974" b="26268"/>
          <a:stretch>
            <a:fillRect/>
          </a:stretch>
        </p:blipFill>
        <p:spPr bwMode="auto">
          <a:xfrm>
            <a:off x="728663" y="1414463"/>
            <a:ext cx="4673600" cy="3959225"/>
          </a:xfrm>
          <a:prstGeom prst="rect">
            <a:avLst/>
          </a:prstGeom>
          <a:noFill/>
          <a:ln w="9525">
            <a:noFill/>
            <a:miter lim="800000"/>
            <a:headEnd/>
            <a:tailEnd/>
          </a:ln>
        </p:spPr>
      </p:pic>
      <p:sp>
        <p:nvSpPr>
          <p:cNvPr id="39942" name="Text Box 6"/>
          <p:cNvSpPr txBox="1">
            <a:spLocks noChangeArrowheads="1"/>
          </p:cNvSpPr>
          <p:nvPr/>
        </p:nvSpPr>
        <p:spPr bwMode="auto">
          <a:xfrm rot="16200000">
            <a:off x="-1219993" y="3183731"/>
            <a:ext cx="3333750" cy="325437"/>
          </a:xfrm>
          <a:prstGeom prst="rect">
            <a:avLst/>
          </a:prstGeom>
          <a:noFill/>
          <a:ln w="9525">
            <a:noFill/>
            <a:miter lim="800000"/>
            <a:headEnd/>
            <a:tailEnd/>
          </a:ln>
          <a:effectLst/>
        </p:spPr>
        <p:txBody>
          <a:bodyPr wrap="none">
            <a:spAutoFit/>
          </a:bodyPr>
          <a:lstStyle/>
          <a:p>
            <a:pPr eaLnBrk="1" hangingPunct="1">
              <a:defRPr/>
            </a:pPr>
            <a:r>
              <a:rPr lang="tr-TR" sz="1800">
                <a:solidFill>
                  <a:schemeClr val="bg1"/>
                </a:solidFill>
                <a:effectLst>
                  <a:outerShdw blurRad="38100" dist="38100" dir="2700000" algn="tl">
                    <a:srgbClr val="000000"/>
                  </a:outerShdw>
                </a:effectLst>
                <a:latin typeface="Arial" charset="0"/>
              </a:rPr>
              <a:t>Sigaraya bağlı ölümler (milyon)</a:t>
            </a:r>
            <a:endParaRPr lang="en-GB" sz="1800">
              <a:solidFill>
                <a:schemeClr val="bg1"/>
              </a:solidFill>
              <a:effectLst>
                <a:outerShdw blurRad="38100" dist="38100" dir="2700000" algn="tl">
                  <a:srgbClr val="000000"/>
                </a:outerShdw>
              </a:effectLst>
              <a:latin typeface="Arial" charset="0"/>
            </a:endParaRPr>
          </a:p>
        </p:txBody>
      </p:sp>
      <p:pic>
        <p:nvPicPr>
          <p:cNvPr id="35847" name="Picture 7"/>
          <p:cNvPicPr>
            <a:picLocks noChangeAspect="1" noChangeArrowheads="1"/>
          </p:cNvPicPr>
          <p:nvPr/>
        </p:nvPicPr>
        <p:blipFill>
          <a:blip r:embed="rId4"/>
          <a:srcRect/>
          <a:stretch>
            <a:fillRect/>
          </a:stretch>
        </p:blipFill>
        <p:spPr bwMode="auto">
          <a:xfrm>
            <a:off x="1947863" y="2276475"/>
            <a:ext cx="1576387" cy="431800"/>
          </a:xfrm>
          <a:prstGeom prst="rect">
            <a:avLst/>
          </a:prstGeom>
          <a:noFill/>
          <a:ln w="9525">
            <a:noFill/>
            <a:miter lim="800000"/>
            <a:headEnd/>
            <a:tailEnd/>
          </a:ln>
        </p:spPr>
      </p:pic>
      <p:pic>
        <p:nvPicPr>
          <p:cNvPr id="35848" name="Picture 8"/>
          <p:cNvPicPr>
            <a:picLocks noChangeAspect="1" noChangeArrowheads="1"/>
          </p:cNvPicPr>
          <p:nvPr/>
        </p:nvPicPr>
        <p:blipFill>
          <a:blip r:embed="rId4"/>
          <a:srcRect/>
          <a:stretch>
            <a:fillRect/>
          </a:stretch>
        </p:blipFill>
        <p:spPr bwMode="auto">
          <a:xfrm>
            <a:off x="3444875" y="3832225"/>
            <a:ext cx="1576388" cy="431800"/>
          </a:xfrm>
          <a:prstGeom prst="rect">
            <a:avLst/>
          </a:prstGeom>
          <a:noFill/>
          <a:ln w="9525">
            <a:noFill/>
            <a:miter lim="800000"/>
            <a:headEnd/>
            <a:tailEnd/>
          </a:ln>
        </p:spPr>
      </p:pic>
      <p:sp>
        <p:nvSpPr>
          <p:cNvPr id="35849" name="Text Box 9"/>
          <p:cNvSpPr txBox="1">
            <a:spLocks noChangeArrowheads="1"/>
          </p:cNvSpPr>
          <p:nvPr/>
        </p:nvSpPr>
        <p:spPr bwMode="auto">
          <a:xfrm>
            <a:off x="2228850" y="2181225"/>
            <a:ext cx="1641475" cy="581025"/>
          </a:xfrm>
          <a:prstGeom prst="rect">
            <a:avLst/>
          </a:prstGeom>
          <a:noFill/>
          <a:ln w="9525">
            <a:noFill/>
            <a:miter lim="800000"/>
            <a:headEnd/>
            <a:tailEnd/>
          </a:ln>
        </p:spPr>
        <p:txBody>
          <a:bodyPr wrap="none">
            <a:spAutoFit/>
          </a:bodyPr>
          <a:lstStyle/>
          <a:p>
            <a:pPr algn="ctr" eaLnBrk="1" hangingPunct="1"/>
            <a:r>
              <a:rPr lang="tr-TR" sz="1600" b="1">
                <a:solidFill>
                  <a:srgbClr val="003366"/>
                </a:solidFill>
                <a:latin typeface="Arial" charset="0"/>
              </a:rPr>
              <a:t>Düşük  ve orta </a:t>
            </a:r>
          </a:p>
          <a:p>
            <a:pPr algn="ctr" eaLnBrk="1" hangingPunct="1"/>
            <a:r>
              <a:rPr lang="tr-TR" sz="1600" b="1">
                <a:solidFill>
                  <a:srgbClr val="003366"/>
                </a:solidFill>
                <a:latin typeface="Arial" charset="0"/>
              </a:rPr>
              <a:t>gelirli ülkeler</a:t>
            </a:r>
            <a:endParaRPr lang="en-GB" sz="1600" b="1">
              <a:solidFill>
                <a:srgbClr val="003366"/>
              </a:solidFill>
              <a:latin typeface="Arial" charset="0"/>
            </a:endParaRPr>
          </a:p>
        </p:txBody>
      </p:sp>
      <p:sp>
        <p:nvSpPr>
          <p:cNvPr id="35850" name="Text Box 10"/>
          <p:cNvSpPr txBox="1">
            <a:spLocks noChangeArrowheads="1"/>
          </p:cNvSpPr>
          <p:nvPr/>
        </p:nvSpPr>
        <p:spPr bwMode="auto">
          <a:xfrm>
            <a:off x="3538538" y="3644900"/>
            <a:ext cx="1441450" cy="581025"/>
          </a:xfrm>
          <a:prstGeom prst="rect">
            <a:avLst/>
          </a:prstGeom>
          <a:noFill/>
          <a:ln w="9525">
            <a:noFill/>
            <a:miter lim="800000"/>
            <a:headEnd/>
            <a:tailEnd/>
          </a:ln>
        </p:spPr>
        <p:txBody>
          <a:bodyPr wrap="none">
            <a:spAutoFit/>
          </a:bodyPr>
          <a:lstStyle/>
          <a:p>
            <a:pPr algn="ctr" eaLnBrk="1" hangingPunct="1"/>
            <a:r>
              <a:rPr lang="tr-TR" sz="1600" b="1">
                <a:solidFill>
                  <a:srgbClr val="003366"/>
                </a:solidFill>
                <a:latin typeface="Arial" charset="0"/>
              </a:rPr>
              <a:t>Yüksek </a:t>
            </a:r>
          </a:p>
          <a:p>
            <a:pPr algn="ctr" eaLnBrk="1" hangingPunct="1"/>
            <a:r>
              <a:rPr lang="tr-TR" sz="1600" b="1">
                <a:solidFill>
                  <a:srgbClr val="003366"/>
                </a:solidFill>
                <a:latin typeface="Arial" charset="0"/>
              </a:rPr>
              <a:t>gelirli ülkeler</a:t>
            </a:r>
            <a:endParaRPr lang="en-GB" sz="1600" b="1">
              <a:solidFill>
                <a:srgbClr val="003366"/>
              </a:solidFill>
              <a:latin typeface="Arial" charset="0"/>
            </a:endParaRPr>
          </a:p>
        </p:txBody>
      </p:sp>
      <p:sp>
        <p:nvSpPr>
          <p:cNvPr id="39947" name="Rectangle 11"/>
          <p:cNvSpPr>
            <a:spLocks noChangeArrowheads="1"/>
          </p:cNvSpPr>
          <p:nvPr/>
        </p:nvSpPr>
        <p:spPr bwMode="auto">
          <a:xfrm>
            <a:off x="6400800" y="6524625"/>
            <a:ext cx="2716213" cy="320675"/>
          </a:xfrm>
          <a:prstGeom prst="rect">
            <a:avLst/>
          </a:prstGeom>
          <a:noFill/>
          <a:ln w="9525">
            <a:noFill/>
            <a:miter lim="800000"/>
            <a:headEnd/>
            <a:tailEnd/>
          </a:ln>
          <a:effectLst/>
        </p:spPr>
        <p:txBody>
          <a:bodyPr wrap="none">
            <a:spAutoFit/>
          </a:bodyPr>
          <a:lstStyle/>
          <a:p>
            <a:pPr algn="r" eaLnBrk="1" hangingPunct="1">
              <a:defRPr/>
            </a:pPr>
            <a:r>
              <a:rPr lang="en-GB" sz="1500" b="1" i="1">
                <a:solidFill>
                  <a:srgbClr val="FFFF00"/>
                </a:solidFill>
                <a:effectLst>
                  <a:outerShdw blurRad="38100" dist="38100" dir="2700000" algn="tl">
                    <a:srgbClr val="000000"/>
                  </a:outerShdw>
                </a:effectLst>
                <a:latin typeface="Arial" charset="0"/>
              </a:rPr>
              <a:t>PLoS Medicine</a:t>
            </a:r>
            <a:r>
              <a:rPr lang="tr-TR" sz="1500" b="1" i="1">
                <a:solidFill>
                  <a:srgbClr val="FFFF00"/>
                </a:solidFill>
                <a:effectLst>
                  <a:outerShdw blurRad="38100" dist="38100" dir="2700000" algn="tl">
                    <a:srgbClr val="000000"/>
                  </a:outerShdw>
                </a:effectLst>
                <a:latin typeface="Arial" charset="0"/>
              </a:rPr>
              <a:t> 2006;11:2011-30</a:t>
            </a:r>
            <a:endParaRPr lang="en-GB" sz="1500" b="1" i="1">
              <a:solidFill>
                <a:srgbClr val="FFFF00"/>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2863" y="6535738"/>
            <a:ext cx="9159875" cy="393700"/>
          </a:xfrm>
          <a:prstGeom prst="rect">
            <a:avLst/>
          </a:prstGeom>
          <a:noFill/>
          <a:ln w="25400">
            <a:noFill/>
            <a:miter lim="800000"/>
            <a:headEnd/>
            <a:tailEnd/>
          </a:ln>
        </p:spPr>
        <p:txBody>
          <a:bodyPr wrap="none" lIns="90488" tIns="44450" rIns="90488" bIns="44450">
            <a:spAutoFit/>
          </a:bodyPr>
          <a:lstStyle/>
          <a:p>
            <a:pPr>
              <a:spcBef>
                <a:spcPct val="15000"/>
              </a:spcBef>
              <a:spcAft>
                <a:spcPct val="20000"/>
              </a:spcAft>
            </a:pPr>
            <a:r>
              <a:rPr lang="tr-TR" sz="2000" b="1" i="1">
                <a:solidFill>
                  <a:schemeClr val="tx2"/>
                </a:solidFill>
                <a:latin typeface="Arial" charset="0"/>
              </a:rPr>
              <a:t>Wilson K, Gibson N, Willan A, Cook D: Arch Intern Med. 2000;160:939-944. </a:t>
            </a:r>
          </a:p>
        </p:txBody>
      </p:sp>
      <p:sp>
        <p:nvSpPr>
          <p:cNvPr id="40963" name="Text Box 3"/>
          <p:cNvSpPr txBox="1">
            <a:spLocks noChangeArrowheads="1"/>
          </p:cNvSpPr>
          <p:nvPr/>
        </p:nvSpPr>
        <p:spPr bwMode="auto">
          <a:xfrm>
            <a:off x="-90488" y="30163"/>
            <a:ext cx="9339263" cy="515937"/>
          </a:xfrm>
          <a:prstGeom prst="rect">
            <a:avLst/>
          </a:prstGeom>
          <a:noFill/>
          <a:ln w="25400">
            <a:noFill/>
            <a:miter lim="800000"/>
            <a:headEnd/>
            <a:tailEnd/>
          </a:ln>
        </p:spPr>
        <p:txBody>
          <a:bodyPr wrap="none" lIns="90488" tIns="44450" rIns="90488" bIns="44450">
            <a:spAutoFit/>
          </a:bodyPr>
          <a:lstStyle/>
          <a:p>
            <a:pPr>
              <a:spcBef>
                <a:spcPct val="15000"/>
              </a:spcBef>
              <a:spcAft>
                <a:spcPct val="20000"/>
              </a:spcAft>
            </a:pPr>
            <a:r>
              <a:rPr lang="tr-TR" sz="2800" b="1">
                <a:solidFill>
                  <a:schemeClr val="tx2"/>
                </a:solidFill>
                <a:latin typeface="Arial" charset="0"/>
              </a:rPr>
              <a:t>Mİ sonrası sigarayı bırakmanın mortalite üzerine etkisi</a:t>
            </a:r>
          </a:p>
        </p:txBody>
      </p:sp>
      <p:pic>
        <p:nvPicPr>
          <p:cNvPr id="40964" name="Picture 4" descr="smoking cessation Arch Int Med 2000"/>
          <p:cNvPicPr>
            <a:picLocks noChangeAspect="1" noChangeArrowheads="1"/>
          </p:cNvPicPr>
          <p:nvPr/>
        </p:nvPicPr>
        <p:blipFill>
          <a:blip r:embed="rId2"/>
          <a:srcRect/>
          <a:stretch>
            <a:fillRect/>
          </a:stretch>
        </p:blipFill>
        <p:spPr bwMode="auto">
          <a:xfrm>
            <a:off x="139700" y="588963"/>
            <a:ext cx="8890000" cy="5846762"/>
          </a:xfrm>
          <a:prstGeom prst="rect">
            <a:avLst/>
          </a:prstGeom>
          <a:noFill/>
          <a:ln w="76200" cmpd="tri">
            <a:solidFill>
              <a:schemeClr val="accent1"/>
            </a:solidFill>
            <a:miter lim="800000"/>
            <a:headEnd/>
            <a:tailEnd/>
          </a:ln>
        </p:spPr>
      </p:pic>
      <p:sp>
        <p:nvSpPr>
          <p:cNvPr id="40965" name="Text Box 5"/>
          <p:cNvSpPr txBox="1">
            <a:spLocks noChangeArrowheads="1"/>
          </p:cNvSpPr>
          <p:nvPr/>
        </p:nvSpPr>
        <p:spPr bwMode="auto">
          <a:xfrm>
            <a:off x="6615113" y="2900363"/>
            <a:ext cx="2076450" cy="2419350"/>
          </a:xfrm>
          <a:prstGeom prst="rect">
            <a:avLst/>
          </a:prstGeom>
          <a:solidFill>
            <a:schemeClr val="accent2"/>
          </a:solidFill>
          <a:ln w="76200">
            <a:solidFill>
              <a:srgbClr val="000066"/>
            </a:solidFill>
            <a:miter lim="800000"/>
            <a:headEnd/>
            <a:tailEnd/>
          </a:ln>
        </p:spPr>
        <p:txBody>
          <a:bodyPr lIns="90488" tIns="44450" rIns="90488" bIns="44450">
            <a:spAutoFit/>
          </a:bodyPr>
          <a:lstStyle/>
          <a:p>
            <a:pPr algn="ctr">
              <a:spcBef>
                <a:spcPct val="15000"/>
              </a:spcBef>
              <a:spcAft>
                <a:spcPct val="20000"/>
              </a:spcAft>
            </a:pPr>
            <a:r>
              <a:rPr lang="tr-TR" sz="2000" b="1">
                <a:solidFill>
                  <a:srgbClr val="FFFF00"/>
                </a:solidFill>
                <a:latin typeface="Arial" charset="0"/>
              </a:rPr>
              <a:t>Kalb krizini </a:t>
            </a:r>
          </a:p>
          <a:p>
            <a:pPr algn="ctr">
              <a:spcBef>
                <a:spcPct val="15000"/>
              </a:spcBef>
              <a:spcAft>
                <a:spcPct val="20000"/>
              </a:spcAft>
            </a:pPr>
            <a:r>
              <a:rPr lang="tr-TR" sz="2000" b="1">
                <a:solidFill>
                  <a:srgbClr val="FFFF00"/>
                </a:solidFill>
                <a:latin typeface="Arial" charset="0"/>
              </a:rPr>
              <a:t>geçirenlerde</a:t>
            </a:r>
          </a:p>
          <a:p>
            <a:pPr algn="ctr">
              <a:spcBef>
                <a:spcPct val="15000"/>
              </a:spcBef>
              <a:spcAft>
                <a:spcPct val="20000"/>
              </a:spcAft>
            </a:pPr>
            <a:r>
              <a:rPr lang="tr-TR" sz="2000" b="1">
                <a:solidFill>
                  <a:srgbClr val="FFFF00"/>
                </a:solidFill>
                <a:latin typeface="Arial" charset="0"/>
              </a:rPr>
              <a:t> ölüm oranında</a:t>
            </a:r>
          </a:p>
          <a:p>
            <a:pPr algn="ctr">
              <a:spcBef>
                <a:spcPct val="15000"/>
              </a:spcBef>
              <a:spcAft>
                <a:spcPct val="20000"/>
              </a:spcAft>
            </a:pPr>
            <a:r>
              <a:rPr lang="tr-TR" sz="2000" b="1">
                <a:solidFill>
                  <a:srgbClr val="FFFF00"/>
                </a:solidFill>
                <a:latin typeface="Arial" charset="0"/>
              </a:rPr>
              <a:t> azalma</a:t>
            </a:r>
            <a:r>
              <a:rPr lang="tr-TR" sz="2800" b="1">
                <a:solidFill>
                  <a:srgbClr val="FF3300"/>
                </a:solidFill>
                <a:latin typeface="Arial" charset="0"/>
              </a:rPr>
              <a:t>:%54</a:t>
            </a:r>
          </a:p>
          <a:p>
            <a:pPr algn="ctr">
              <a:spcBef>
                <a:spcPct val="15000"/>
              </a:spcBef>
              <a:spcAft>
                <a:spcPct val="20000"/>
              </a:spcAft>
            </a:pPr>
            <a:endParaRPr lang="tr-TR" sz="2800" b="1">
              <a:solidFill>
                <a:srgbClr val="FF3300"/>
              </a:solidFill>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846138"/>
          </a:xfrm>
          <a:prstGeom prst="rect">
            <a:avLst/>
          </a:prstGeom>
          <a:noFill/>
          <a:ln w="28575">
            <a:noFill/>
            <a:miter lim="800000"/>
            <a:headEnd type="none" w="sm" len="sm"/>
            <a:tailEnd type="none" w="sm" len="sm"/>
          </a:ln>
          <a:effectLst/>
        </p:spPr>
        <p:txBody>
          <a:bodyPr wrap="none" lIns="92075" tIns="46038" rIns="92075" bIns="46038" anchor="ctr"/>
          <a:lstStyle/>
          <a:p>
            <a:pPr algn="ctr">
              <a:defRPr/>
            </a:pPr>
            <a:endParaRPr lang="tr-TR" sz="2800" b="1">
              <a:solidFill>
                <a:srgbClr val="FFFF00"/>
              </a:solidFill>
              <a:effectLst>
                <a:outerShdw blurRad="38100" dist="38100" dir="2700000" algn="tl">
                  <a:srgbClr val="000000"/>
                </a:outerShdw>
              </a:effectLst>
              <a:latin typeface="Arial" charset="0"/>
            </a:endParaRPr>
          </a:p>
          <a:p>
            <a:pPr algn="ctr">
              <a:defRPr/>
            </a:pPr>
            <a:r>
              <a:rPr lang="tr-TR" sz="2800" b="1">
                <a:solidFill>
                  <a:srgbClr val="FFFF00"/>
                </a:solidFill>
                <a:effectLst>
                  <a:outerShdw blurRad="38100" dist="38100" dir="2700000" algn="tl">
                    <a:srgbClr val="000000"/>
                  </a:outerShdw>
                </a:effectLst>
                <a:latin typeface="Arial" charset="0"/>
              </a:rPr>
              <a:t>Diyabet ve kardiyovasküler hastalıklar</a:t>
            </a:r>
          </a:p>
          <a:p>
            <a:pPr algn="ctr">
              <a:defRPr/>
            </a:pPr>
            <a:endParaRPr lang="tr-TR" sz="2800" b="1">
              <a:solidFill>
                <a:srgbClr val="FFFFFF"/>
              </a:solidFill>
              <a:effectLst>
                <a:outerShdw blurRad="38100" dist="38100" dir="2700000" algn="tl">
                  <a:srgbClr val="000000"/>
                </a:outerShdw>
              </a:effectLst>
              <a:latin typeface="Arial" charset="0"/>
            </a:endParaRPr>
          </a:p>
        </p:txBody>
      </p:sp>
      <p:sp>
        <p:nvSpPr>
          <p:cNvPr id="34819" name="Text Box 3"/>
          <p:cNvSpPr txBox="1">
            <a:spLocks noChangeArrowheads="1"/>
          </p:cNvSpPr>
          <p:nvPr/>
        </p:nvSpPr>
        <p:spPr bwMode="auto">
          <a:xfrm>
            <a:off x="1254125" y="1203325"/>
            <a:ext cx="6323013" cy="930275"/>
          </a:xfrm>
          <a:prstGeom prst="rect">
            <a:avLst/>
          </a:prstGeom>
          <a:noFill/>
          <a:ln w="28575">
            <a:noFill/>
            <a:miter lim="800000"/>
            <a:headEnd type="none" w="sm" len="sm"/>
            <a:tailEnd type="none" w="sm" len="sm"/>
          </a:ln>
          <a:effectLst/>
        </p:spPr>
        <p:txBody>
          <a:bodyPr wrap="none" lIns="92075" tIns="46038" rIns="92075" bIns="46038">
            <a:spAutoFit/>
          </a:bodyPr>
          <a:lstStyle/>
          <a:p>
            <a:pPr algn="ctr">
              <a:defRPr/>
            </a:pPr>
            <a:r>
              <a:rPr lang="tr-TR" b="1">
                <a:solidFill>
                  <a:srgbClr val="FFFFFF"/>
                </a:solidFill>
                <a:effectLst>
                  <a:outerShdw blurRad="38100" dist="38100" dir="2700000" algn="tl">
                    <a:srgbClr val="000000"/>
                  </a:outerShdw>
                </a:effectLst>
                <a:latin typeface="Arial" charset="0"/>
              </a:rPr>
              <a:t>Diyabetik hastalarda kardiyovasküler mortalite :</a:t>
            </a:r>
          </a:p>
          <a:p>
            <a:pPr algn="ctr">
              <a:defRPr/>
            </a:pPr>
            <a:r>
              <a:rPr lang="tr-TR" sz="1600" b="1">
                <a:solidFill>
                  <a:srgbClr val="FFFFFF"/>
                </a:solidFill>
                <a:effectLst>
                  <a:outerShdw blurRad="38100" dist="38100" dir="2700000" algn="tl">
                    <a:srgbClr val="000000"/>
                  </a:outerShdw>
                </a:effectLst>
                <a:latin typeface="Arial" charset="0"/>
              </a:rPr>
              <a:t>OASIS çalışması</a:t>
            </a:r>
          </a:p>
          <a:p>
            <a:pPr algn="ctr">
              <a:defRPr/>
            </a:pPr>
            <a:r>
              <a:rPr lang="tr-TR" sz="1500">
                <a:solidFill>
                  <a:srgbClr val="FFFF00"/>
                </a:solidFill>
                <a:effectLst>
                  <a:outerShdw blurRad="38100" dist="38100" dir="2700000" algn="tl">
                    <a:srgbClr val="000000"/>
                  </a:outerShdw>
                </a:effectLst>
                <a:latin typeface="Arial" charset="0"/>
              </a:rPr>
              <a:t>(Organization to Assess Strategies for Ischemic Syndromes)</a:t>
            </a:r>
          </a:p>
        </p:txBody>
      </p:sp>
      <p:sp>
        <p:nvSpPr>
          <p:cNvPr id="34820" name="Text Box 4"/>
          <p:cNvSpPr txBox="1">
            <a:spLocks noChangeArrowheads="1"/>
          </p:cNvSpPr>
          <p:nvPr/>
        </p:nvSpPr>
        <p:spPr bwMode="auto">
          <a:xfrm>
            <a:off x="6300788" y="6196013"/>
            <a:ext cx="2230437" cy="517525"/>
          </a:xfrm>
          <a:prstGeom prst="rect">
            <a:avLst/>
          </a:prstGeom>
          <a:noFill/>
          <a:ln w="28575">
            <a:noFill/>
            <a:miter lim="800000"/>
            <a:headEnd type="none" w="sm" len="sm"/>
            <a:tailEnd type="none" w="sm" len="sm"/>
          </a:ln>
          <a:effectLst/>
        </p:spPr>
        <p:txBody>
          <a:bodyPr wrap="none" lIns="92075" tIns="46038" rIns="92075" bIns="46038">
            <a:spAutoFit/>
          </a:bodyPr>
          <a:lstStyle/>
          <a:p>
            <a:pPr>
              <a:defRPr/>
            </a:pPr>
            <a:r>
              <a:rPr lang="tr-TR" sz="1400">
                <a:solidFill>
                  <a:srgbClr val="FFFF00"/>
                </a:solidFill>
                <a:effectLst>
                  <a:outerShdw blurRad="38100" dist="38100" dir="2700000" algn="tl">
                    <a:srgbClr val="000000"/>
                  </a:outerShdw>
                </a:effectLst>
                <a:latin typeface="Arial" charset="0"/>
              </a:rPr>
              <a:t>Malmberg K et al. Circulation </a:t>
            </a:r>
          </a:p>
          <a:p>
            <a:pPr>
              <a:defRPr/>
            </a:pPr>
            <a:r>
              <a:rPr lang="tr-TR" sz="1400">
                <a:solidFill>
                  <a:srgbClr val="FFFF00"/>
                </a:solidFill>
                <a:effectLst>
                  <a:outerShdw blurRad="38100" dist="38100" dir="2700000" algn="tl">
                    <a:srgbClr val="000000"/>
                  </a:outerShdw>
                </a:effectLst>
                <a:latin typeface="Arial" charset="0"/>
              </a:rPr>
              <a:t>2000;102:1014</a:t>
            </a:r>
          </a:p>
        </p:txBody>
      </p:sp>
      <p:grpSp>
        <p:nvGrpSpPr>
          <p:cNvPr id="2" name="Group 5"/>
          <p:cNvGrpSpPr>
            <a:grpSpLocks/>
          </p:cNvGrpSpPr>
          <p:nvPr/>
        </p:nvGrpSpPr>
        <p:grpSpPr bwMode="auto">
          <a:xfrm>
            <a:off x="349250" y="2695575"/>
            <a:ext cx="8328025" cy="3336925"/>
            <a:chOff x="1264" y="1698"/>
            <a:chExt cx="3280" cy="2102"/>
          </a:xfrm>
        </p:grpSpPr>
        <p:sp>
          <p:nvSpPr>
            <p:cNvPr id="41990" name="Line 6"/>
            <p:cNvSpPr>
              <a:spLocks noChangeShapeType="1"/>
            </p:cNvSpPr>
            <p:nvPr/>
          </p:nvSpPr>
          <p:spPr bwMode="auto">
            <a:xfrm rot="-5400000">
              <a:off x="877" y="2599"/>
              <a:ext cx="1522" cy="0"/>
            </a:xfrm>
            <a:prstGeom prst="line">
              <a:avLst/>
            </a:prstGeom>
            <a:noFill/>
            <a:ln w="28575">
              <a:solidFill>
                <a:schemeClr val="bg1"/>
              </a:solidFill>
              <a:round/>
              <a:headEnd type="none" w="sm" len="sm"/>
              <a:tailEnd type="none" w="sm" len="sm"/>
            </a:ln>
          </p:spPr>
          <p:txBody>
            <a:bodyPr wrap="none" lIns="92075" tIns="46038" rIns="92075" bIns="46038" anchor="ctr"/>
            <a:lstStyle/>
            <a:p>
              <a:endParaRPr lang="tr-TR"/>
            </a:p>
          </p:txBody>
        </p:sp>
        <p:sp>
          <p:nvSpPr>
            <p:cNvPr id="41991" name="Text Box 7"/>
            <p:cNvSpPr txBox="1">
              <a:spLocks noChangeArrowheads="1"/>
            </p:cNvSpPr>
            <p:nvPr/>
          </p:nvSpPr>
          <p:spPr bwMode="auto">
            <a:xfrm>
              <a:off x="1693" y="3385"/>
              <a:ext cx="122"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3</a:t>
              </a:r>
            </a:p>
          </p:txBody>
        </p:sp>
        <p:sp>
          <p:nvSpPr>
            <p:cNvPr id="41992" name="Text Box 8"/>
            <p:cNvSpPr txBox="1">
              <a:spLocks noChangeArrowheads="1"/>
            </p:cNvSpPr>
            <p:nvPr/>
          </p:nvSpPr>
          <p:spPr bwMode="auto">
            <a:xfrm>
              <a:off x="1955" y="3385"/>
              <a:ext cx="123"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6</a:t>
              </a:r>
            </a:p>
          </p:txBody>
        </p:sp>
        <p:sp>
          <p:nvSpPr>
            <p:cNvPr id="41993" name="Text Box 9"/>
            <p:cNvSpPr txBox="1">
              <a:spLocks noChangeArrowheads="1"/>
            </p:cNvSpPr>
            <p:nvPr/>
          </p:nvSpPr>
          <p:spPr bwMode="auto">
            <a:xfrm>
              <a:off x="2215" y="3385"/>
              <a:ext cx="122"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9</a:t>
              </a:r>
            </a:p>
          </p:txBody>
        </p:sp>
        <p:sp>
          <p:nvSpPr>
            <p:cNvPr id="41994" name="Text Box 10"/>
            <p:cNvSpPr txBox="1">
              <a:spLocks noChangeArrowheads="1"/>
            </p:cNvSpPr>
            <p:nvPr/>
          </p:nvSpPr>
          <p:spPr bwMode="auto">
            <a:xfrm>
              <a:off x="2443" y="3385"/>
              <a:ext cx="173"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12</a:t>
              </a:r>
            </a:p>
          </p:txBody>
        </p:sp>
        <p:sp>
          <p:nvSpPr>
            <p:cNvPr id="41995" name="Text Box 11"/>
            <p:cNvSpPr txBox="1">
              <a:spLocks noChangeArrowheads="1"/>
            </p:cNvSpPr>
            <p:nvPr/>
          </p:nvSpPr>
          <p:spPr bwMode="auto">
            <a:xfrm>
              <a:off x="2717" y="3385"/>
              <a:ext cx="173"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15</a:t>
              </a:r>
            </a:p>
          </p:txBody>
        </p:sp>
        <p:sp>
          <p:nvSpPr>
            <p:cNvPr id="41996" name="Text Box 12"/>
            <p:cNvSpPr txBox="1">
              <a:spLocks noChangeArrowheads="1"/>
            </p:cNvSpPr>
            <p:nvPr/>
          </p:nvSpPr>
          <p:spPr bwMode="auto">
            <a:xfrm>
              <a:off x="1431" y="3226"/>
              <a:ext cx="123"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0</a:t>
              </a:r>
            </a:p>
          </p:txBody>
        </p:sp>
        <p:sp>
          <p:nvSpPr>
            <p:cNvPr id="41997" name="Text Box 13"/>
            <p:cNvSpPr txBox="1">
              <a:spLocks noChangeArrowheads="1"/>
            </p:cNvSpPr>
            <p:nvPr/>
          </p:nvSpPr>
          <p:spPr bwMode="auto">
            <a:xfrm>
              <a:off x="1402" y="2112"/>
              <a:ext cx="173"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15</a:t>
              </a:r>
            </a:p>
          </p:txBody>
        </p:sp>
        <p:sp>
          <p:nvSpPr>
            <p:cNvPr id="41998" name="Text Box 14"/>
            <p:cNvSpPr txBox="1">
              <a:spLocks noChangeArrowheads="1"/>
            </p:cNvSpPr>
            <p:nvPr/>
          </p:nvSpPr>
          <p:spPr bwMode="auto">
            <a:xfrm>
              <a:off x="1392" y="2472"/>
              <a:ext cx="173"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10</a:t>
              </a:r>
            </a:p>
          </p:txBody>
        </p:sp>
        <p:sp>
          <p:nvSpPr>
            <p:cNvPr id="41999" name="Text Box 15"/>
            <p:cNvSpPr txBox="1">
              <a:spLocks noChangeArrowheads="1"/>
            </p:cNvSpPr>
            <p:nvPr/>
          </p:nvSpPr>
          <p:spPr bwMode="auto">
            <a:xfrm rot="-5400000">
              <a:off x="774" y="2366"/>
              <a:ext cx="1124" cy="144"/>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Olay oranı  (%)</a:t>
              </a:r>
            </a:p>
          </p:txBody>
        </p:sp>
        <p:sp>
          <p:nvSpPr>
            <p:cNvPr id="42000" name="Text Box 16"/>
            <p:cNvSpPr txBox="1">
              <a:spLocks noChangeArrowheads="1"/>
            </p:cNvSpPr>
            <p:nvPr/>
          </p:nvSpPr>
          <p:spPr bwMode="auto">
            <a:xfrm>
              <a:off x="2553" y="3569"/>
              <a:ext cx="298"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Aylar</a:t>
              </a:r>
            </a:p>
          </p:txBody>
        </p:sp>
        <p:sp>
          <p:nvSpPr>
            <p:cNvPr id="42001" name="Text Box 17"/>
            <p:cNvSpPr txBox="1">
              <a:spLocks noChangeArrowheads="1"/>
            </p:cNvSpPr>
            <p:nvPr/>
          </p:nvSpPr>
          <p:spPr bwMode="auto">
            <a:xfrm>
              <a:off x="3366" y="3385"/>
              <a:ext cx="173"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21</a:t>
              </a:r>
            </a:p>
          </p:txBody>
        </p:sp>
        <p:sp>
          <p:nvSpPr>
            <p:cNvPr id="42002" name="Text Box 18"/>
            <p:cNvSpPr txBox="1">
              <a:spLocks noChangeArrowheads="1"/>
            </p:cNvSpPr>
            <p:nvPr/>
          </p:nvSpPr>
          <p:spPr bwMode="auto">
            <a:xfrm>
              <a:off x="3031" y="3385"/>
              <a:ext cx="173"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18</a:t>
              </a:r>
            </a:p>
          </p:txBody>
        </p:sp>
        <p:sp>
          <p:nvSpPr>
            <p:cNvPr id="42003" name="Text Box 19"/>
            <p:cNvSpPr txBox="1">
              <a:spLocks noChangeArrowheads="1"/>
            </p:cNvSpPr>
            <p:nvPr/>
          </p:nvSpPr>
          <p:spPr bwMode="auto">
            <a:xfrm>
              <a:off x="1408" y="1698"/>
              <a:ext cx="172"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20</a:t>
              </a:r>
            </a:p>
          </p:txBody>
        </p:sp>
        <p:sp>
          <p:nvSpPr>
            <p:cNvPr id="42004" name="Text Box 20"/>
            <p:cNvSpPr txBox="1">
              <a:spLocks noChangeArrowheads="1"/>
            </p:cNvSpPr>
            <p:nvPr/>
          </p:nvSpPr>
          <p:spPr bwMode="auto">
            <a:xfrm>
              <a:off x="1434" y="2824"/>
              <a:ext cx="123"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5</a:t>
              </a:r>
            </a:p>
          </p:txBody>
        </p:sp>
        <p:sp>
          <p:nvSpPr>
            <p:cNvPr id="42005" name="Text Box 21"/>
            <p:cNvSpPr txBox="1">
              <a:spLocks noChangeArrowheads="1"/>
            </p:cNvSpPr>
            <p:nvPr/>
          </p:nvSpPr>
          <p:spPr bwMode="auto">
            <a:xfrm>
              <a:off x="3697" y="3385"/>
              <a:ext cx="173"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24</a:t>
              </a:r>
            </a:p>
          </p:txBody>
        </p:sp>
        <p:sp>
          <p:nvSpPr>
            <p:cNvPr id="42006" name="Freeform 22"/>
            <p:cNvSpPr>
              <a:spLocks/>
            </p:cNvSpPr>
            <p:nvPr/>
          </p:nvSpPr>
          <p:spPr bwMode="auto">
            <a:xfrm>
              <a:off x="1683" y="2945"/>
              <a:ext cx="2214" cy="411"/>
            </a:xfrm>
            <a:custGeom>
              <a:avLst/>
              <a:gdLst>
                <a:gd name="T0" fmla="*/ 0 w 2851"/>
                <a:gd name="T1" fmla="*/ 411 h 488"/>
                <a:gd name="T2" fmla="*/ 16 w 2851"/>
                <a:gd name="T3" fmla="*/ 362 h 488"/>
                <a:gd name="T4" fmla="*/ 61 w 2851"/>
                <a:gd name="T5" fmla="*/ 321 h 488"/>
                <a:gd name="T6" fmla="*/ 99 w 2851"/>
                <a:gd name="T7" fmla="*/ 288 h 488"/>
                <a:gd name="T8" fmla="*/ 349 w 2851"/>
                <a:gd name="T9" fmla="*/ 206 h 488"/>
                <a:gd name="T10" fmla="*/ 508 w 2851"/>
                <a:gd name="T11" fmla="*/ 173 h 488"/>
                <a:gd name="T12" fmla="*/ 576 w 2851"/>
                <a:gd name="T13" fmla="*/ 181 h 488"/>
                <a:gd name="T14" fmla="*/ 713 w 2851"/>
                <a:gd name="T15" fmla="*/ 157 h 488"/>
                <a:gd name="T16" fmla="*/ 1062 w 2851"/>
                <a:gd name="T17" fmla="*/ 123 h 488"/>
                <a:gd name="T18" fmla="*/ 1145 w 2851"/>
                <a:gd name="T19" fmla="*/ 99 h 488"/>
                <a:gd name="T20" fmla="*/ 1425 w 2851"/>
                <a:gd name="T21" fmla="*/ 74 h 488"/>
                <a:gd name="T22" fmla="*/ 1622 w 2851"/>
                <a:gd name="T23" fmla="*/ 66 h 488"/>
                <a:gd name="T24" fmla="*/ 1797 w 2851"/>
                <a:gd name="T25" fmla="*/ 50 h 488"/>
                <a:gd name="T26" fmla="*/ 1926 w 2851"/>
                <a:gd name="T27" fmla="*/ 57 h 488"/>
                <a:gd name="T28" fmla="*/ 2123 w 2851"/>
                <a:gd name="T29" fmla="*/ 24 h 488"/>
                <a:gd name="T30" fmla="*/ 2214 w 2851"/>
                <a:gd name="T31" fmla="*/ 0 h 4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51"/>
                <a:gd name="T49" fmla="*/ 0 h 488"/>
                <a:gd name="T50" fmla="*/ 2851 w 2851"/>
                <a:gd name="T51" fmla="*/ 488 h 4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51" h="488">
                  <a:moveTo>
                    <a:pt x="0" y="488"/>
                  </a:moveTo>
                  <a:cubicBezTo>
                    <a:pt x="7" y="469"/>
                    <a:pt x="3" y="442"/>
                    <a:pt x="20" y="430"/>
                  </a:cubicBezTo>
                  <a:cubicBezTo>
                    <a:pt x="48" y="411"/>
                    <a:pt x="55" y="408"/>
                    <a:pt x="78" y="381"/>
                  </a:cubicBezTo>
                  <a:cubicBezTo>
                    <a:pt x="112" y="340"/>
                    <a:pt x="79" y="357"/>
                    <a:pt x="127" y="342"/>
                  </a:cubicBezTo>
                  <a:cubicBezTo>
                    <a:pt x="223" y="276"/>
                    <a:pt x="335" y="256"/>
                    <a:pt x="449" y="244"/>
                  </a:cubicBezTo>
                  <a:cubicBezTo>
                    <a:pt x="516" y="227"/>
                    <a:pt x="586" y="215"/>
                    <a:pt x="654" y="205"/>
                  </a:cubicBezTo>
                  <a:cubicBezTo>
                    <a:pt x="696" y="219"/>
                    <a:pt x="700" y="201"/>
                    <a:pt x="742" y="215"/>
                  </a:cubicBezTo>
                  <a:cubicBezTo>
                    <a:pt x="804" y="194"/>
                    <a:pt x="848" y="192"/>
                    <a:pt x="918" y="186"/>
                  </a:cubicBezTo>
                  <a:cubicBezTo>
                    <a:pt x="1005" y="156"/>
                    <a:pt x="1282" y="150"/>
                    <a:pt x="1367" y="146"/>
                  </a:cubicBezTo>
                  <a:cubicBezTo>
                    <a:pt x="1403" y="135"/>
                    <a:pt x="1439" y="129"/>
                    <a:pt x="1474" y="117"/>
                  </a:cubicBezTo>
                  <a:cubicBezTo>
                    <a:pt x="1552" y="114"/>
                    <a:pt x="1736" y="86"/>
                    <a:pt x="1835" y="88"/>
                  </a:cubicBezTo>
                  <a:cubicBezTo>
                    <a:pt x="1937" y="82"/>
                    <a:pt x="2009" y="83"/>
                    <a:pt x="2089" y="78"/>
                  </a:cubicBezTo>
                  <a:cubicBezTo>
                    <a:pt x="2211" y="53"/>
                    <a:pt x="2068" y="83"/>
                    <a:pt x="2314" y="59"/>
                  </a:cubicBezTo>
                  <a:cubicBezTo>
                    <a:pt x="2378" y="53"/>
                    <a:pt x="2415" y="76"/>
                    <a:pt x="2480" y="68"/>
                  </a:cubicBezTo>
                  <a:cubicBezTo>
                    <a:pt x="2560" y="43"/>
                    <a:pt x="2651" y="37"/>
                    <a:pt x="2734" y="29"/>
                  </a:cubicBezTo>
                  <a:cubicBezTo>
                    <a:pt x="2774" y="17"/>
                    <a:pt x="2809" y="0"/>
                    <a:pt x="2851" y="0"/>
                  </a:cubicBezTo>
                </a:path>
              </a:pathLst>
            </a:custGeom>
            <a:noFill/>
            <a:ln w="38100" cap="flat" cmpd="sng">
              <a:solidFill>
                <a:srgbClr val="FFFF00"/>
              </a:solidFill>
              <a:prstDash val="solid"/>
              <a:round/>
              <a:headEnd type="none" w="sm" len="sm"/>
              <a:tailEnd type="none" w="sm" len="sm"/>
            </a:ln>
          </p:spPr>
          <p:txBody>
            <a:bodyPr wrap="none" lIns="92075" tIns="46038" rIns="92075" bIns="46038" anchor="ctr"/>
            <a:lstStyle/>
            <a:p>
              <a:endParaRPr lang="tr-TR"/>
            </a:p>
          </p:txBody>
        </p:sp>
        <p:sp>
          <p:nvSpPr>
            <p:cNvPr id="42007" name="Freeform 23"/>
            <p:cNvSpPr>
              <a:spLocks/>
            </p:cNvSpPr>
            <p:nvPr/>
          </p:nvSpPr>
          <p:spPr bwMode="auto">
            <a:xfrm>
              <a:off x="1674" y="2613"/>
              <a:ext cx="2252" cy="724"/>
            </a:xfrm>
            <a:custGeom>
              <a:avLst/>
              <a:gdLst>
                <a:gd name="T0" fmla="*/ 0 w 2900"/>
                <a:gd name="T1" fmla="*/ 724 h 859"/>
                <a:gd name="T2" fmla="*/ 16 w 2900"/>
                <a:gd name="T3" fmla="*/ 699 h 859"/>
                <a:gd name="T4" fmla="*/ 38 w 2900"/>
                <a:gd name="T5" fmla="*/ 683 h 859"/>
                <a:gd name="T6" fmla="*/ 76 w 2900"/>
                <a:gd name="T7" fmla="*/ 567 h 859"/>
                <a:gd name="T8" fmla="*/ 99 w 2900"/>
                <a:gd name="T9" fmla="*/ 559 h 859"/>
                <a:gd name="T10" fmla="*/ 144 w 2900"/>
                <a:gd name="T11" fmla="*/ 526 h 859"/>
                <a:gd name="T12" fmla="*/ 243 w 2900"/>
                <a:gd name="T13" fmla="*/ 460 h 859"/>
                <a:gd name="T14" fmla="*/ 288 w 2900"/>
                <a:gd name="T15" fmla="*/ 427 h 859"/>
                <a:gd name="T16" fmla="*/ 471 w 2900"/>
                <a:gd name="T17" fmla="*/ 394 h 859"/>
                <a:gd name="T18" fmla="*/ 599 w 2900"/>
                <a:gd name="T19" fmla="*/ 346 h 859"/>
                <a:gd name="T20" fmla="*/ 667 w 2900"/>
                <a:gd name="T21" fmla="*/ 313 h 859"/>
                <a:gd name="T22" fmla="*/ 690 w 2900"/>
                <a:gd name="T23" fmla="*/ 304 h 859"/>
                <a:gd name="T24" fmla="*/ 713 w 2900"/>
                <a:gd name="T25" fmla="*/ 296 h 859"/>
                <a:gd name="T26" fmla="*/ 888 w 2900"/>
                <a:gd name="T27" fmla="*/ 239 h 859"/>
                <a:gd name="T28" fmla="*/ 971 w 2900"/>
                <a:gd name="T29" fmla="*/ 222 h 859"/>
                <a:gd name="T30" fmla="*/ 1122 w 2900"/>
                <a:gd name="T31" fmla="*/ 189 h 859"/>
                <a:gd name="T32" fmla="*/ 1243 w 2900"/>
                <a:gd name="T33" fmla="*/ 156 h 859"/>
                <a:gd name="T34" fmla="*/ 1312 w 2900"/>
                <a:gd name="T35" fmla="*/ 131 h 859"/>
                <a:gd name="T36" fmla="*/ 1441 w 2900"/>
                <a:gd name="T37" fmla="*/ 123 h 859"/>
                <a:gd name="T38" fmla="*/ 1486 w 2900"/>
                <a:gd name="T39" fmla="*/ 106 h 859"/>
                <a:gd name="T40" fmla="*/ 1509 w 2900"/>
                <a:gd name="T41" fmla="*/ 99 h 859"/>
                <a:gd name="T42" fmla="*/ 1706 w 2900"/>
                <a:gd name="T43" fmla="*/ 90 h 859"/>
                <a:gd name="T44" fmla="*/ 1964 w 2900"/>
                <a:gd name="T45" fmla="*/ 66 h 859"/>
                <a:gd name="T46" fmla="*/ 2146 w 2900"/>
                <a:gd name="T47" fmla="*/ 24 h 859"/>
                <a:gd name="T48" fmla="*/ 2191 w 2900"/>
                <a:gd name="T49" fmla="*/ 0 h 859"/>
                <a:gd name="T50" fmla="*/ 2252 w 2900"/>
                <a:gd name="T51" fmla="*/ 8 h 8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00"/>
                <a:gd name="T79" fmla="*/ 0 h 859"/>
                <a:gd name="T80" fmla="*/ 2900 w 2900"/>
                <a:gd name="T81" fmla="*/ 859 h 8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00" h="859">
                  <a:moveTo>
                    <a:pt x="0" y="859"/>
                  </a:moveTo>
                  <a:cubicBezTo>
                    <a:pt x="7" y="849"/>
                    <a:pt x="12" y="837"/>
                    <a:pt x="20" y="829"/>
                  </a:cubicBezTo>
                  <a:cubicBezTo>
                    <a:pt x="28" y="821"/>
                    <a:pt x="42" y="819"/>
                    <a:pt x="49" y="810"/>
                  </a:cubicBezTo>
                  <a:cubicBezTo>
                    <a:pt x="80" y="772"/>
                    <a:pt x="55" y="707"/>
                    <a:pt x="98" y="673"/>
                  </a:cubicBezTo>
                  <a:cubicBezTo>
                    <a:pt x="106" y="667"/>
                    <a:pt x="118" y="668"/>
                    <a:pt x="127" y="663"/>
                  </a:cubicBezTo>
                  <a:cubicBezTo>
                    <a:pt x="148" y="652"/>
                    <a:pt x="186" y="624"/>
                    <a:pt x="186" y="624"/>
                  </a:cubicBezTo>
                  <a:cubicBezTo>
                    <a:pt x="216" y="577"/>
                    <a:pt x="262" y="575"/>
                    <a:pt x="313" y="546"/>
                  </a:cubicBezTo>
                  <a:cubicBezTo>
                    <a:pt x="333" y="534"/>
                    <a:pt x="348" y="513"/>
                    <a:pt x="371" y="507"/>
                  </a:cubicBezTo>
                  <a:cubicBezTo>
                    <a:pt x="457" y="485"/>
                    <a:pt x="515" y="468"/>
                    <a:pt x="606" y="468"/>
                  </a:cubicBezTo>
                  <a:cubicBezTo>
                    <a:pt x="659" y="433"/>
                    <a:pt x="713" y="428"/>
                    <a:pt x="772" y="410"/>
                  </a:cubicBezTo>
                  <a:cubicBezTo>
                    <a:pt x="818" y="378"/>
                    <a:pt x="789" y="394"/>
                    <a:pt x="859" y="371"/>
                  </a:cubicBezTo>
                  <a:cubicBezTo>
                    <a:pt x="869" y="368"/>
                    <a:pt x="879" y="364"/>
                    <a:pt x="889" y="361"/>
                  </a:cubicBezTo>
                  <a:cubicBezTo>
                    <a:pt x="899" y="358"/>
                    <a:pt x="918" y="351"/>
                    <a:pt x="918" y="351"/>
                  </a:cubicBezTo>
                  <a:cubicBezTo>
                    <a:pt x="970" y="276"/>
                    <a:pt x="1056" y="288"/>
                    <a:pt x="1143" y="283"/>
                  </a:cubicBezTo>
                  <a:cubicBezTo>
                    <a:pt x="1210" y="260"/>
                    <a:pt x="1129" y="286"/>
                    <a:pt x="1250" y="263"/>
                  </a:cubicBezTo>
                  <a:cubicBezTo>
                    <a:pt x="1317" y="250"/>
                    <a:pt x="1376" y="232"/>
                    <a:pt x="1445" y="224"/>
                  </a:cubicBezTo>
                  <a:cubicBezTo>
                    <a:pt x="1496" y="207"/>
                    <a:pt x="1549" y="200"/>
                    <a:pt x="1601" y="185"/>
                  </a:cubicBezTo>
                  <a:cubicBezTo>
                    <a:pt x="1631" y="177"/>
                    <a:pt x="1658" y="158"/>
                    <a:pt x="1689" y="156"/>
                  </a:cubicBezTo>
                  <a:cubicBezTo>
                    <a:pt x="1744" y="153"/>
                    <a:pt x="1800" y="149"/>
                    <a:pt x="1855" y="146"/>
                  </a:cubicBezTo>
                  <a:cubicBezTo>
                    <a:pt x="1875" y="139"/>
                    <a:pt x="1894" y="132"/>
                    <a:pt x="1914" y="126"/>
                  </a:cubicBezTo>
                  <a:cubicBezTo>
                    <a:pt x="1924" y="123"/>
                    <a:pt x="1943" y="117"/>
                    <a:pt x="1943" y="117"/>
                  </a:cubicBezTo>
                  <a:cubicBezTo>
                    <a:pt x="2002" y="135"/>
                    <a:pt x="2189" y="107"/>
                    <a:pt x="2197" y="107"/>
                  </a:cubicBezTo>
                  <a:cubicBezTo>
                    <a:pt x="2304" y="70"/>
                    <a:pt x="2421" y="111"/>
                    <a:pt x="2529" y="78"/>
                  </a:cubicBezTo>
                  <a:cubicBezTo>
                    <a:pt x="2598" y="30"/>
                    <a:pt x="2681" y="35"/>
                    <a:pt x="2763" y="29"/>
                  </a:cubicBezTo>
                  <a:cubicBezTo>
                    <a:pt x="2780" y="17"/>
                    <a:pt x="2799" y="0"/>
                    <a:pt x="2822" y="0"/>
                  </a:cubicBezTo>
                  <a:cubicBezTo>
                    <a:pt x="2848" y="0"/>
                    <a:pt x="2900" y="9"/>
                    <a:pt x="2900" y="9"/>
                  </a:cubicBezTo>
                </a:path>
              </a:pathLst>
            </a:custGeom>
            <a:noFill/>
            <a:ln w="28575" cap="flat" cmpd="sng">
              <a:solidFill>
                <a:srgbClr val="66FF66"/>
              </a:solidFill>
              <a:prstDash val="solid"/>
              <a:round/>
              <a:headEnd type="none" w="sm" len="sm"/>
              <a:tailEnd type="none" w="sm" len="sm"/>
            </a:ln>
          </p:spPr>
          <p:txBody>
            <a:bodyPr wrap="none" lIns="92075" tIns="46038" rIns="92075" bIns="46038" anchor="ctr"/>
            <a:lstStyle/>
            <a:p>
              <a:endParaRPr lang="tr-TR"/>
            </a:p>
          </p:txBody>
        </p:sp>
        <p:sp>
          <p:nvSpPr>
            <p:cNvPr id="42008" name="Freeform 24"/>
            <p:cNvSpPr>
              <a:spLocks/>
            </p:cNvSpPr>
            <p:nvPr/>
          </p:nvSpPr>
          <p:spPr bwMode="auto">
            <a:xfrm>
              <a:off x="1683" y="2575"/>
              <a:ext cx="2228" cy="732"/>
            </a:xfrm>
            <a:custGeom>
              <a:avLst/>
              <a:gdLst>
                <a:gd name="T0" fmla="*/ 0 w 2870"/>
                <a:gd name="T1" fmla="*/ 732 h 869"/>
                <a:gd name="T2" fmla="*/ 16 w 2870"/>
                <a:gd name="T3" fmla="*/ 683 h 869"/>
                <a:gd name="T4" fmla="*/ 23 w 2870"/>
                <a:gd name="T5" fmla="*/ 658 h 869"/>
                <a:gd name="T6" fmla="*/ 46 w 2870"/>
                <a:gd name="T7" fmla="*/ 642 h 869"/>
                <a:gd name="T8" fmla="*/ 121 w 2870"/>
                <a:gd name="T9" fmla="*/ 559 h 869"/>
                <a:gd name="T10" fmla="*/ 159 w 2870"/>
                <a:gd name="T11" fmla="*/ 526 h 869"/>
                <a:gd name="T12" fmla="*/ 227 w 2870"/>
                <a:gd name="T13" fmla="*/ 478 h 869"/>
                <a:gd name="T14" fmla="*/ 334 w 2870"/>
                <a:gd name="T15" fmla="*/ 445 h 869"/>
                <a:gd name="T16" fmla="*/ 485 w 2870"/>
                <a:gd name="T17" fmla="*/ 395 h 869"/>
                <a:gd name="T18" fmla="*/ 644 w 2870"/>
                <a:gd name="T19" fmla="*/ 387 h 869"/>
                <a:gd name="T20" fmla="*/ 735 w 2870"/>
                <a:gd name="T21" fmla="*/ 329 h 869"/>
                <a:gd name="T22" fmla="*/ 781 w 2870"/>
                <a:gd name="T23" fmla="*/ 313 h 869"/>
                <a:gd name="T24" fmla="*/ 1031 w 2870"/>
                <a:gd name="T25" fmla="*/ 239 h 869"/>
                <a:gd name="T26" fmla="*/ 1144 w 2870"/>
                <a:gd name="T27" fmla="*/ 198 h 869"/>
                <a:gd name="T28" fmla="*/ 1235 w 2870"/>
                <a:gd name="T29" fmla="*/ 198 h 869"/>
                <a:gd name="T30" fmla="*/ 1319 w 2870"/>
                <a:gd name="T31" fmla="*/ 190 h 869"/>
                <a:gd name="T32" fmla="*/ 1501 w 2870"/>
                <a:gd name="T33" fmla="*/ 157 h 869"/>
                <a:gd name="T34" fmla="*/ 1629 w 2870"/>
                <a:gd name="T35" fmla="*/ 124 h 869"/>
                <a:gd name="T36" fmla="*/ 1758 w 2870"/>
                <a:gd name="T37" fmla="*/ 115 h 869"/>
                <a:gd name="T38" fmla="*/ 1879 w 2870"/>
                <a:gd name="T39" fmla="*/ 91 h 869"/>
                <a:gd name="T40" fmla="*/ 2054 w 2870"/>
                <a:gd name="T41" fmla="*/ 34 h 869"/>
                <a:gd name="T42" fmla="*/ 2167 w 2870"/>
                <a:gd name="T43" fmla="*/ 25 h 869"/>
                <a:gd name="T44" fmla="*/ 2228 w 2870"/>
                <a:gd name="T45" fmla="*/ 0 h 8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70"/>
                <a:gd name="T70" fmla="*/ 0 h 869"/>
                <a:gd name="T71" fmla="*/ 2870 w 2870"/>
                <a:gd name="T72" fmla="*/ 869 h 8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70" h="869">
                  <a:moveTo>
                    <a:pt x="0" y="869"/>
                  </a:moveTo>
                  <a:cubicBezTo>
                    <a:pt x="7" y="850"/>
                    <a:pt x="13" y="830"/>
                    <a:pt x="20" y="811"/>
                  </a:cubicBezTo>
                  <a:cubicBezTo>
                    <a:pt x="23" y="801"/>
                    <a:pt x="22" y="789"/>
                    <a:pt x="29" y="781"/>
                  </a:cubicBezTo>
                  <a:cubicBezTo>
                    <a:pt x="36" y="772"/>
                    <a:pt x="49" y="768"/>
                    <a:pt x="59" y="762"/>
                  </a:cubicBezTo>
                  <a:cubicBezTo>
                    <a:pt x="80" y="729"/>
                    <a:pt x="124" y="686"/>
                    <a:pt x="156" y="664"/>
                  </a:cubicBezTo>
                  <a:cubicBezTo>
                    <a:pt x="193" y="611"/>
                    <a:pt x="155" y="653"/>
                    <a:pt x="205" y="625"/>
                  </a:cubicBezTo>
                  <a:cubicBezTo>
                    <a:pt x="236" y="608"/>
                    <a:pt x="259" y="576"/>
                    <a:pt x="293" y="567"/>
                  </a:cubicBezTo>
                  <a:cubicBezTo>
                    <a:pt x="339" y="555"/>
                    <a:pt x="385" y="543"/>
                    <a:pt x="430" y="528"/>
                  </a:cubicBezTo>
                  <a:cubicBezTo>
                    <a:pt x="501" y="504"/>
                    <a:pt x="546" y="475"/>
                    <a:pt x="625" y="469"/>
                  </a:cubicBezTo>
                  <a:cubicBezTo>
                    <a:pt x="693" y="464"/>
                    <a:pt x="762" y="462"/>
                    <a:pt x="830" y="459"/>
                  </a:cubicBezTo>
                  <a:cubicBezTo>
                    <a:pt x="874" y="445"/>
                    <a:pt x="909" y="417"/>
                    <a:pt x="947" y="391"/>
                  </a:cubicBezTo>
                  <a:cubicBezTo>
                    <a:pt x="964" y="379"/>
                    <a:pt x="989" y="382"/>
                    <a:pt x="1006" y="371"/>
                  </a:cubicBezTo>
                  <a:cubicBezTo>
                    <a:pt x="1107" y="305"/>
                    <a:pt x="1208" y="292"/>
                    <a:pt x="1328" y="284"/>
                  </a:cubicBezTo>
                  <a:cubicBezTo>
                    <a:pt x="1377" y="267"/>
                    <a:pt x="1425" y="252"/>
                    <a:pt x="1474" y="235"/>
                  </a:cubicBezTo>
                  <a:cubicBezTo>
                    <a:pt x="1571" y="266"/>
                    <a:pt x="1504" y="248"/>
                    <a:pt x="1591" y="235"/>
                  </a:cubicBezTo>
                  <a:cubicBezTo>
                    <a:pt x="1627" y="230"/>
                    <a:pt x="1663" y="228"/>
                    <a:pt x="1699" y="225"/>
                  </a:cubicBezTo>
                  <a:cubicBezTo>
                    <a:pt x="1791" y="193"/>
                    <a:pt x="1816" y="194"/>
                    <a:pt x="1933" y="186"/>
                  </a:cubicBezTo>
                  <a:cubicBezTo>
                    <a:pt x="1998" y="164"/>
                    <a:pt x="2030" y="156"/>
                    <a:pt x="2099" y="147"/>
                  </a:cubicBezTo>
                  <a:cubicBezTo>
                    <a:pt x="2162" y="125"/>
                    <a:pt x="2195" y="129"/>
                    <a:pt x="2265" y="137"/>
                  </a:cubicBezTo>
                  <a:cubicBezTo>
                    <a:pt x="2317" y="126"/>
                    <a:pt x="2368" y="116"/>
                    <a:pt x="2421" y="108"/>
                  </a:cubicBezTo>
                  <a:cubicBezTo>
                    <a:pt x="2495" y="83"/>
                    <a:pt x="2571" y="63"/>
                    <a:pt x="2646" y="40"/>
                  </a:cubicBezTo>
                  <a:cubicBezTo>
                    <a:pt x="2693" y="26"/>
                    <a:pt x="2743" y="33"/>
                    <a:pt x="2792" y="30"/>
                  </a:cubicBezTo>
                  <a:cubicBezTo>
                    <a:pt x="2858" y="8"/>
                    <a:pt x="2833" y="20"/>
                    <a:pt x="2870" y="0"/>
                  </a:cubicBezTo>
                </a:path>
              </a:pathLst>
            </a:custGeom>
            <a:noFill/>
            <a:ln w="38100" cap="flat" cmpd="sng">
              <a:solidFill>
                <a:srgbClr val="CCCCFF"/>
              </a:solidFill>
              <a:prstDash val="solid"/>
              <a:round/>
              <a:headEnd type="none" w="sm" len="sm"/>
              <a:tailEnd type="none" w="sm" len="sm"/>
            </a:ln>
          </p:spPr>
          <p:txBody>
            <a:bodyPr wrap="none" lIns="92075" tIns="46038" rIns="92075" bIns="46038" anchor="ctr"/>
            <a:lstStyle/>
            <a:p>
              <a:endParaRPr lang="tr-TR"/>
            </a:p>
          </p:txBody>
        </p:sp>
        <p:sp>
          <p:nvSpPr>
            <p:cNvPr id="42009" name="Freeform 25"/>
            <p:cNvSpPr>
              <a:spLocks/>
            </p:cNvSpPr>
            <p:nvPr/>
          </p:nvSpPr>
          <p:spPr bwMode="auto">
            <a:xfrm>
              <a:off x="1683" y="2060"/>
              <a:ext cx="2244" cy="1218"/>
            </a:xfrm>
            <a:custGeom>
              <a:avLst/>
              <a:gdLst>
                <a:gd name="T0" fmla="*/ 0 w 2890"/>
                <a:gd name="T1" fmla="*/ 1218 h 1445"/>
                <a:gd name="T2" fmla="*/ 53 w 2890"/>
                <a:gd name="T3" fmla="*/ 1103 h 1445"/>
                <a:gd name="T4" fmla="*/ 61 w 2890"/>
                <a:gd name="T5" fmla="*/ 1054 h 1445"/>
                <a:gd name="T6" fmla="*/ 106 w 2890"/>
                <a:gd name="T7" fmla="*/ 1021 h 1445"/>
                <a:gd name="T8" fmla="*/ 159 w 2890"/>
                <a:gd name="T9" fmla="*/ 955 h 1445"/>
                <a:gd name="T10" fmla="*/ 182 w 2890"/>
                <a:gd name="T11" fmla="*/ 938 h 1445"/>
                <a:gd name="T12" fmla="*/ 197 w 2890"/>
                <a:gd name="T13" fmla="*/ 914 h 1445"/>
                <a:gd name="T14" fmla="*/ 243 w 2890"/>
                <a:gd name="T15" fmla="*/ 897 h 1445"/>
                <a:gd name="T16" fmla="*/ 266 w 2890"/>
                <a:gd name="T17" fmla="*/ 881 h 1445"/>
                <a:gd name="T18" fmla="*/ 311 w 2890"/>
                <a:gd name="T19" fmla="*/ 864 h 1445"/>
                <a:gd name="T20" fmla="*/ 371 w 2890"/>
                <a:gd name="T21" fmla="*/ 823 h 1445"/>
                <a:gd name="T22" fmla="*/ 439 w 2890"/>
                <a:gd name="T23" fmla="*/ 774 h 1445"/>
                <a:gd name="T24" fmla="*/ 538 w 2890"/>
                <a:gd name="T25" fmla="*/ 741 h 1445"/>
                <a:gd name="T26" fmla="*/ 568 w 2890"/>
                <a:gd name="T27" fmla="*/ 708 h 1445"/>
                <a:gd name="T28" fmla="*/ 683 w 2890"/>
                <a:gd name="T29" fmla="*/ 642 h 1445"/>
                <a:gd name="T30" fmla="*/ 766 w 2890"/>
                <a:gd name="T31" fmla="*/ 617 h 1445"/>
                <a:gd name="T32" fmla="*/ 864 w 2890"/>
                <a:gd name="T33" fmla="*/ 577 h 1445"/>
                <a:gd name="T34" fmla="*/ 925 w 2890"/>
                <a:gd name="T35" fmla="*/ 527 h 1445"/>
                <a:gd name="T36" fmla="*/ 1031 w 2890"/>
                <a:gd name="T37" fmla="*/ 469 h 1445"/>
                <a:gd name="T38" fmla="*/ 1106 w 2890"/>
                <a:gd name="T39" fmla="*/ 395 h 1445"/>
                <a:gd name="T40" fmla="*/ 1160 w 2890"/>
                <a:gd name="T41" fmla="*/ 378 h 1445"/>
                <a:gd name="T42" fmla="*/ 1297 w 2890"/>
                <a:gd name="T43" fmla="*/ 280 h 1445"/>
                <a:gd name="T44" fmla="*/ 1410 w 2890"/>
                <a:gd name="T45" fmla="*/ 271 h 1445"/>
                <a:gd name="T46" fmla="*/ 1486 w 2890"/>
                <a:gd name="T47" fmla="*/ 247 h 1445"/>
                <a:gd name="T48" fmla="*/ 1531 w 2890"/>
                <a:gd name="T49" fmla="*/ 214 h 1445"/>
                <a:gd name="T50" fmla="*/ 1668 w 2890"/>
                <a:gd name="T51" fmla="*/ 206 h 1445"/>
                <a:gd name="T52" fmla="*/ 1744 w 2890"/>
                <a:gd name="T53" fmla="*/ 190 h 1445"/>
                <a:gd name="T54" fmla="*/ 1789 w 2890"/>
                <a:gd name="T55" fmla="*/ 164 h 1445"/>
                <a:gd name="T56" fmla="*/ 1835 w 2890"/>
                <a:gd name="T57" fmla="*/ 148 h 1445"/>
                <a:gd name="T58" fmla="*/ 1956 w 2890"/>
                <a:gd name="T59" fmla="*/ 91 h 1445"/>
                <a:gd name="T60" fmla="*/ 2069 w 2890"/>
                <a:gd name="T61" fmla="*/ 33 h 1445"/>
                <a:gd name="T62" fmla="*/ 2168 w 2890"/>
                <a:gd name="T63" fmla="*/ 24 h 1445"/>
                <a:gd name="T64" fmla="*/ 2244 w 2890"/>
                <a:gd name="T65" fmla="*/ 0 h 14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0"/>
                <a:gd name="T100" fmla="*/ 0 h 1445"/>
                <a:gd name="T101" fmla="*/ 2890 w 2890"/>
                <a:gd name="T102" fmla="*/ 1445 h 14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0" h="1445">
                  <a:moveTo>
                    <a:pt x="0" y="1445"/>
                  </a:moveTo>
                  <a:cubicBezTo>
                    <a:pt x="20" y="1387"/>
                    <a:pt x="18" y="1342"/>
                    <a:pt x="68" y="1308"/>
                  </a:cubicBezTo>
                  <a:cubicBezTo>
                    <a:pt x="71" y="1289"/>
                    <a:pt x="67" y="1266"/>
                    <a:pt x="78" y="1250"/>
                  </a:cubicBezTo>
                  <a:cubicBezTo>
                    <a:pt x="92" y="1231"/>
                    <a:pt x="137" y="1211"/>
                    <a:pt x="137" y="1211"/>
                  </a:cubicBezTo>
                  <a:cubicBezTo>
                    <a:pt x="153" y="1149"/>
                    <a:pt x="136" y="1180"/>
                    <a:pt x="205" y="1133"/>
                  </a:cubicBezTo>
                  <a:cubicBezTo>
                    <a:pt x="215" y="1126"/>
                    <a:pt x="234" y="1113"/>
                    <a:pt x="234" y="1113"/>
                  </a:cubicBezTo>
                  <a:cubicBezTo>
                    <a:pt x="241" y="1103"/>
                    <a:pt x="244" y="1090"/>
                    <a:pt x="254" y="1084"/>
                  </a:cubicBezTo>
                  <a:cubicBezTo>
                    <a:pt x="272" y="1073"/>
                    <a:pt x="293" y="1071"/>
                    <a:pt x="313" y="1064"/>
                  </a:cubicBezTo>
                  <a:cubicBezTo>
                    <a:pt x="324" y="1060"/>
                    <a:pt x="331" y="1050"/>
                    <a:pt x="342" y="1045"/>
                  </a:cubicBezTo>
                  <a:cubicBezTo>
                    <a:pt x="361" y="1037"/>
                    <a:pt x="400" y="1025"/>
                    <a:pt x="400" y="1025"/>
                  </a:cubicBezTo>
                  <a:cubicBezTo>
                    <a:pt x="448" y="956"/>
                    <a:pt x="381" y="1040"/>
                    <a:pt x="478" y="976"/>
                  </a:cubicBezTo>
                  <a:cubicBezTo>
                    <a:pt x="507" y="957"/>
                    <a:pt x="532" y="927"/>
                    <a:pt x="566" y="918"/>
                  </a:cubicBezTo>
                  <a:cubicBezTo>
                    <a:pt x="609" y="907"/>
                    <a:pt x="651" y="893"/>
                    <a:pt x="693" y="879"/>
                  </a:cubicBezTo>
                  <a:cubicBezTo>
                    <a:pt x="710" y="830"/>
                    <a:pt x="690" y="863"/>
                    <a:pt x="732" y="840"/>
                  </a:cubicBezTo>
                  <a:cubicBezTo>
                    <a:pt x="790" y="808"/>
                    <a:pt x="818" y="780"/>
                    <a:pt x="879" y="762"/>
                  </a:cubicBezTo>
                  <a:cubicBezTo>
                    <a:pt x="933" y="724"/>
                    <a:pt x="888" y="749"/>
                    <a:pt x="986" y="732"/>
                  </a:cubicBezTo>
                  <a:cubicBezTo>
                    <a:pt x="1031" y="724"/>
                    <a:pt x="1075" y="709"/>
                    <a:pt x="1113" y="684"/>
                  </a:cubicBezTo>
                  <a:cubicBezTo>
                    <a:pt x="1140" y="644"/>
                    <a:pt x="1152" y="652"/>
                    <a:pt x="1191" y="625"/>
                  </a:cubicBezTo>
                  <a:cubicBezTo>
                    <a:pt x="1228" y="571"/>
                    <a:pt x="1264" y="567"/>
                    <a:pt x="1328" y="557"/>
                  </a:cubicBezTo>
                  <a:cubicBezTo>
                    <a:pt x="1382" y="538"/>
                    <a:pt x="1391" y="520"/>
                    <a:pt x="1425" y="469"/>
                  </a:cubicBezTo>
                  <a:cubicBezTo>
                    <a:pt x="1438" y="449"/>
                    <a:pt x="1473" y="461"/>
                    <a:pt x="1494" y="449"/>
                  </a:cubicBezTo>
                  <a:cubicBezTo>
                    <a:pt x="1555" y="415"/>
                    <a:pt x="1612" y="371"/>
                    <a:pt x="1670" y="332"/>
                  </a:cubicBezTo>
                  <a:cubicBezTo>
                    <a:pt x="1711" y="305"/>
                    <a:pt x="1767" y="325"/>
                    <a:pt x="1816" y="322"/>
                  </a:cubicBezTo>
                  <a:cubicBezTo>
                    <a:pt x="1847" y="312"/>
                    <a:pt x="1886" y="309"/>
                    <a:pt x="1914" y="293"/>
                  </a:cubicBezTo>
                  <a:cubicBezTo>
                    <a:pt x="1934" y="282"/>
                    <a:pt x="1949" y="255"/>
                    <a:pt x="1972" y="254"/>
                  </a:cubicBezTo>
                  <a:cubicBezTo>
                    <a:pt x="2031" y="251"/>
                    <a:pt x="2089" y="247"/>
                    <a:pt x="2148" y="244"/>
                  </a:cubicBezTo>
                  <a:cubicBezTo>
                    <a:pt x="2214" y="221"/>
                    <a:pt x="2134" y="247"/>
                    <a:pt x="2246" y="225"/>
                  </a:cubicBezTo>
                  <a:cubicBezTo>
                    <a:pt x="2294" y="216"/>
                    <a:pt x="2257" y="216"/>
                    <a:pt x="2304" y="195"/>
                  </a:cubicBezTo>
                  <a:cubicBezTo>
                    <a:pt x="2323" y="187"/>
                    <a:pt x="2363" y="176"/>
                    <a:pt x="2363" y="176"/>
                  </a:cubicBezTo>
                  <a:cubicBezTo>
                    <a:pt x="2424" y="84"/>
                    <a:pt x="2378" y="119"/>
                    <a:pt x="2519" y="108"/>
                  </a:cubicBezTo>
                  <a:cubicBezTo>
                    <a:pt x="2585" y="85"/>
                    <a:pt x="2608" y="78"/>
                    <a:pt x="2665" y="39"/>
                  </a:cubicBezTo>
                  <a:cubicBezTo>
                    <a:pt x="2700" y="15"/>
                    <a:pt x="2750" y="32"/>
                    <a:pt x="2792" y="29"/>
                  </a:cubicBezTo>
                  <a:cubicBezTo>
                    <a:pt x="2824" y="19"/>
                    <a:pt x="2856" y="0"/>
                    <a:pt x="2890" y="0"/>
                  </a:cubicBezTo>
                </a:path>
              </a:pathLst>
            </a:custGeom>
            <a:noFill/>
            <a:ln w="38100" cap="flat" cmpd="sng">
              <a:solidFill>
                <a:srgbClr val="FF0000"/>
              </a:solidFill>
              <a:prstDash val="solid"/>
              <a:round/>
              <a:headEnd type="none" w="sm" len="sm"/>
              <a:tailEnd type="none" w="sm" len="sm"/>
            </a:ln>
          </p:spPr>
          <p:txBody>
            <a:bodyPr wrap="none" lIns="92075" tIns="46038" rIns="92075" bIns="46038" anchor="ctr"/>
            <a:lstStyle/>
            <a:p>
              <a:endParaRPr lang="tr-TR"/>
            </a:p>
          </p:txBody>
        </p:sp>
        <p:sp>
          <p:nvSpPr>
            <p:cNvPr id="42010" name="Text Box 26"/>
            <p:cNvSpPr txBox="1">
              <a:spLocks noChangeArrowheads="1"/>
            </p:cNvSpPr>
            <p:nvPr/>
          </p:nvSpPr>
          <p:spPr bwMode="auto">
            <a:xfrm>
              <a:off x="2191" y="1737"/>
              <a:ext cx="380"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n=8013</a:t>
              </a:r>
            </a:p>
          </p:txBody>
        </p:sp>
        <p:sp>
          <p:nvSpPr>
            <p:cNvPr id="42011" name="Line 27"/>
            <p:cNvSpPr>
              <a:spLocks noChangeShapeType="1"/>
            </p:cNvSpPr>
            <p:nvPr/>
          </p:nvSpPr>
          <p:spPr bwMode="auto">
            <a:xfrm>
              <a:off x="1637" y="3361"/>
              <a:ext cx="2296" cy="0"/>
            </a:xfrm>
            <a:prstGeom prst="line">
              <a:avLst/>
            </a:prstGeom>
            <a:noFill/>
            <a:ln w="28575">
              <a:solidFill>
                <a:schemeClr val="bg1"/>
              </a:solidFill>
              <a:round/>
              <a:headEnd type="none" w="sm" len="sm"/>
              <a:tailEnd type="none" w="sm" len="sm"/>
            </a:ln>
          </p:spPr>
          <p:txBody>
            <a:bodyPr wrap="none" lIns="92075" tIns="46038" rIns="92075" bIns="46038" anchor="ctr"/>
            <a:lstStyle/>
            <a:p>
              <a:endParaRPr lang="tr-TR"/>
            </a:p>
          </p:txBody>
        </p:sp>
        <p:sp>
          <p:nvSpPr>
            <p:cNvPr id="42012" name="Text Box 28"/>
            <p:cNvSpPr txBox="1">
              <a:spLocks noChangeArrowheads="1"/>
            </p:cNvSpPr>
            <p:nvPr/>
          </p:nvSpPr>
          <p:spPr bwMode="auto">
            <a:xfrm>
              <a:off x="2926" y="1858"/>
              <a:ext cx="818"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Diyabet +, KVH + </a:t>
              </a:r>
            </a:p>
          </p:txBody>
        </p:sp>
        <p:sp>
          <p:nvSpPr>
            <p:cNvPr id="42013" name="Text Box 29"/>
            <p:cNvSpPr txBox="1">
              <a:spLocks noChangeArrowheads="1"/>
            </p:cNvSpPr>
            <p:nvPr/>
          </p:nvSpPr>
          <p:spPr bwMode="auto">
            <a:xfrm>
              <a:off x="2926" y="3005"/>
              <a:ext cx="772"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Diyabet -, KVH - </a:t>
              </a:r>
            </a:p>
          </p:txBody>
        </p:sp>
        <p:sp>
          <p:nvSpPr>
            <p:cNvPr id="42014" name="Text Box 30"/>
            <p:cNvSpPr txBox="1">
              <a:spLocks noChangeArrowheads="1"/>
            </p:cNvSpPr>
            <p:nvPr/>
          </p:nvSpPr>
          <p:spPr bwMode="auto">
            <a:xfrm>
              <a:off x="2926" y="2380"/>
              <a:ext cx="795"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Diyabet +, KVH - </a:t>
              </a:r>
            </a:p>
          </p:txBody>
        </p:sp>
        <p:sp>
          <p:nvSpPr>
            <p:cNvPr id="42015" name="Text Box 31"/>
            <p:cNvSpPr txBox="1">
              <a:spLocks noChangeArrowheads="1"/>
            </p:cNvSpPr>
            <p:nvPr/>
          </p:nvSpPr>
          <p:spPr bwMode="auto">
            <a:xfrm>
              <a:off x="2926" y="2706"/>
              <a:ext cx="795"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Diyabet -, KVH + </a:t>
              </a:r>
            </a:p>
          </p:txBody>
        </p:sp>
        <p:sp>
          <p:nvSpPr>
            <p:cNvPr id="42016" name="Text Box 32"/>
            <p:cNvSpPr txBox="1">
              <a:spLocks noChangeArrowheads="1"/>
            </p:cNvSpPr>
            <p:nvPr/>
          </p:nvSpPr>
          <p:spPr bwMode="auto">
            <a:xfrm>
              <a:off x="4052" y="1859"/>
              <a:ext cx="492"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(RR: 2.85)</a:t>
              </a:r>
            </a:p>
          </p:txBody>
        </p:sp>
        <p:sp>
          <p:nvSpPr>
            <p:cNvPr id="42017" name="Text Box 33"/>
            <p:cNvSpPr txBox="1">
              <a:spLocks noChangeArrowheads="1"/>
            </p:cNvSpPr>
            <p:nvPr/>
          </p:nvSpPr>
          <p:spPr bwMode="auto">
            <a:xfrm>
              <a:off x="4026" y="2397"/>
              <a:ext cx="493"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(RR: 1.71)</a:t>
              </a:r>
            </a:p>
          </p:txBody>
        </p:sp>
        <p:sp>
          <p:nvSpPr>
            <p:cNvPr id="42018" name="Text Box 34"/>
            <p:cNvSpPr txBox="1">
              <a:spLocks noChangeArrowheads="1"/>
            </p:cNvSpPr>
            <p:nvPr/>
          </p:nvSpPr>
          <p:spPr bwMode="auto">
            <a:xfrm>
              <a:off x="4026" y="2691"/>
              <a:ext cx="493"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(RR: 1.71)</a:t>
              </a:r>
            </a:p>
          </p:txBody>
        </p:sp>
        <p:sp>
          <p:nvSpPr>
            <p:cNvPr id="42019" name="Text Box 35"/>
            <p:cNvSpPr txBox="1">
              <a:spLocks noChangeArrowheads="1"/>
            </p:cNvSpPr>
            <p:nvPr/>
          </p:nvSpPr>
          <p:spPr bwMode="auto">
            <a:xfrm>
              <a:off x="4024" y="3023"/>
              <a:ext cx="492"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FF"/>
                  </a:solidFill>
                  <a:latin typeface="Arial" charset="0"/>
                </a:rPr>
                <a:t>(RR: 1.00)</a:t>
              </a:r>
            </a:p>
          </p:txBody>
        </p:sp>
        <p:sp>
          <p:nvSpPr>
            <p:cNvPr id="42020" name="Text Box 36"/>
            <p:cNvSpPr txBox="1">
              <a:spLocks noChangeArrowheads="1"/>
            </p:cNvSpPr>
            <p:nvPr/>
          </p:nvSpPr>
          <p:spPr bwMode="auto">
            <a:xfrm>
              <a:off x="3883" y="1887"/>
              <a:ext cx="294" cy="231"/>
            </a:xfrm>
            <a:prstGeom prst="rect">
              <a:avLst/>
            </a:prstGeom>
            <a:noFill/>
            <a:ln w="28575">
              <a:noFill/>
              <a:miter lim="800000"/>
              <a:headEnd type="none" w="sm" len="sm"/>
              <a:tailEnd type="none" w="sm" len="sm"/>
            </a:ln>
          </p:spPr>
          <p:txBody>
            <a:bodyPr lIns="92075" tIns="46038" rIns="92075" bIns="46038">
              <a:spAutoFit/>
            </a:bodyPr>
            <a:lstStyle/>
            <a:p>
              <a:r>
                <a:rPr lang="tr-TR" sz="1800" b="1">
                  <a:solidFill>
                    <a:srgbClr val="FFFF00"/>
                  </a:solidFill>
                  <a:latin typeface="Arial" charset="0"/>
                  <a:sym typeface="Wingdings" pitchFamily="2" charset="2"/>
                </a:rPr>
                <a:t></a:t>
              </a:r>
              <a:endParaRPr lang="tr-TR" sz="1800" b="1">
                <a:solidFill>
                  <a:srgbClr val="FFFF00"/>
                </a:solidFill>
                <a:latin typeface="Arial" charset="0"/>
              </a:endParaRPr>
            </a:p>
          </p:txBody>
        </p:sp>
        <p:sp>
          <p:nvSpPr>
            <p:cNvPr id="42021" name="Text Box 37"/>
            <p:cNvSpPr txBox="1">
              <a:spLocks noChangeArrowheads="1"/>
            </p:cNvSpPr>
            <p:nvPr/>
          </p:nvSpPr>
          <p:spPr bwMode="auto">
            <a:xfrm>
              <a:off x="3851" y="2695"/>
              <a:ext cx="161"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00"/>
                  </a:solidFill>
                  <a:latin typeface="Arial" charset="0"/>
                  <a:sym typeface="Wingdings" pitchFamily="2" charset="2"/>
                </a:rPr>
                <a:t></a:t>
              </a:r>
              <a:endParaRPr lang="tr-TR" sz="1800" b="1">
                <a:solidFill>
                  <a:srgbClr val="FFFF00"/>
                </a:solidFill>
                <a:latin typeface="Arial" charset="0"/>
              </a:endParaRPr>
            </a:p>
          </p:txBody>
        </p:sp>
        <p:sp>
          <p:nvSpPr>
            <p:cNvPr id="42022" name="Text Box 38"/>
            <p:cNvSpPr txBox="1">
              <a:spLocks noChangeArrowheads="1"/>
            </p:cNvSpPr>
            <p:nvPr/>
          </p:nvSpPr>
          <p:spPr bwMode="auto">
            <a:xfrm>
              <a:off x="3833" y="3029"/>
              <a:ext cx="161"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00"/>
                  </a:solidFill>
                  <a:latin typeface="Arial" charset="0"/>
                  <a:sym typeface="Wingdings" pitchFamily="2" charset="2"/>
                </a:rPr>
                <a:t></a:t>
              </a:r>
              <a:endParaRPr lang="tr-TR" sz="1800" b="1">
                <a:solidFill>
                  <a:srgbClr val="FFFF00"/>
                </a:solidFill>
                <a:latin typeface="Arial" charset="0"/>
              </a:endParaRPr>
            </a:p>
          </p:txBody>
        </p:sp>
        <p:sp>
          <p:nvSpPr>
            <p:cNvPr id="42023" name="Text Box 39"/>
            <p:cNvSpPr txBox="1">
              <a:spLocks noChangeArrowheads="1"/>
            </p:cNvSpPr>
            <p:nvPr/>
          </p:nvSpPr>
          <p:spPr bwMode="auto">
            <a:xfrm>
              <a:off x="3851" y="2401"/>
              <a:ext cx="161" cy="231"/>
            </a:xfrm>
            <a:prstGeom prst="rect">
              <a:avLst/>
            </a:prstGeom>
            <a:noFill/>
            <a:ln w="28575">
              <a:noFill/>
              <a:miter lim="800000"/>
              <a:headEnd type="none" w="sm" len="sm"/>
              <a:tailEnd type="none" w="sm" len="sm"/>
            </a:ln>
          </p:spPr>
          <p:txBody>
            <a:bodyPr wrap="none" lIns="92075" tIns="46038" rIns="92075" bIns="46038">
              <a:spAutoFit/>
            </a:bodyPr>
            <a:lstStyle/>
            <a:p>
              <a:r>
                <a:rPr lang="tr-TR" sz="1800" b="1">
                  <a:solidFill>
                    <a:srgbClr val="FFFF00"/>
                  </a:solidFill>
                  <a:latin typeface="Arial" charset="0"/>
                  <a:sym typeface="Wingdings" pitchFamily="2" charset="2"/>
                </a:rPr>
                <a:t></a:t>
              </a:r>
              <a:endParaRPr lang="tr-TR" sz="1800" b="1">
                <a:solidFill>
                  <a:srgbClr val="FFFF00"/>
                </a:solidFill>
                <a:latin typeface="Arial" charset="0"/>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214546" y="1785926"/>
            <a:ext cx="4423006" cy="3139321"/>
          </a:xfrm>
          <a:prstGeom prst="rect">
            <a:avLst/>
          </a:prstGeom>
          <a:noFill/>
        </p:spPr>
        <p:txBody>
          <a:bodyPr wrap="none" rtlCol="0">
            <a:spAutoFit/>
          </a:bodyPr>
          <a:lstStyle/>
          <a:p>
            <a:r>
              <a:rPr lang="tr-TR" sz="6600" b="1" dirty="0" smtClean="0">
                <a:solidFill>
                  <a:srgbClr val="FF0000"/>
                </a:solidFill>
              </a:rPr>
              <a:t>Korun</a:t>
            </a:r>
          </a:p>
          <a:p>
            <a:r>
              <a:rPr lang="tr-TR" sz="6600" b="1" dirty="0" smtClean="0">
                <a:solidFill>
                  <a:srgbClr val="FF0000"/>
                </a:solidFill>
              </a:rPr>
              <a:t>Erken </a:t>
            </a:r>
            <a:r>
              <a:rPr lang="tr-TR" sz="6600" b="1" dirty="0" err="1" smtClean="0">
                <a:solidFill>
                  <a:srgbClr val="FF0000"/>
                </a:solidFill>
              </a:rPr>
              <a:t>farket</a:t>
            </a:r>
            <a:endParaRPr lang="tr-TR" sz="6600" b="1" dirty="0" smtClean="0">
              <a:solidFill>
                <a:srgbClr val="FF0000"/>
              </a:solidFill>
            </a:endParaRPr>
          </a:p>
          <a:p>
            <a:r>
              <a:rPr lang="tr-TR" sz="6600" b="1" dirty="0" smtClean="0">
                <a:solidFill>
                  <a:srgbClr val="FF0000"/>
                </a:solidFill>
              </a:rPr>
              <a:t>Hızlı davran</a:t>
            </a:r>
            <a:endParaRPr lang="tr-TR" sz="66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3250" y="209550"/>
            <a:ext cx="7772400" cy="473075"/>
          </a:xfrm>
        </p:spPr>
        <p:txBody>
          <a:bodyPr>
            <a:normAutofit fontScale="90000"/>
          </a:bodyPr>
          <a:lstStyle/>
          <a:p>
            <a:r>
              <a:rPr lang="tr-TR" sz="4000" smtClean="0"/>
              <a:t>Dünyada Hipertansiyon</a:t>
            </a:r>
            <a:endParaRPr lang="en-US" sz="4000" smtClean="0"/>
          </a:p>
        </p:txBody>
      </p:sp>
      <p:sp>
        <p:nvSpPr>
          <p:cNvPr id="73731" name="Rectangle 3"/>
          <p:cNvSpPr>
            <a:spLocks noGrp="1" noChangeArrowheads="1"/>
          </p:cNvSpPr>
          <p:nvPr>
            <p:ph type="body" sz="half" idx="2"/>
          </p:nvPr>
        </p:nvSpPr>
        <p:spPr>
          <a:xfrm>
            <a:off x="4211638" y="2254250"/>
            <a:ext cx="4643437" cy="4114800"/>
          </a:xfrm>
        </p:spPr>
        <p:txBody>
          <a:bodyPr/>
          <a:lstStyle/>
          <a:p>
            <a:pPr algn="ctr"/>
            <a:r>
              <a:rPr lang="tr-TR" sz="4600" smtClean="0"/>
              <a:t> 1 Milyar hipertansif</a:t>
            </a:r>
          </a:p>
          <a:p>
            <a:pPr algn="ctr"/>
            <a:r>
              <a:rPr lang="tr-TR" sz="4600" smtClean="0"/>
              <a:t> 7.1 milyon/yıl ölümden HT sorumlu</a:t>
            </a:r>
          </a:p>
        </p:txBody>
      </p:sp>
      <p:pic>
        <p:nvPicPr>
          <p:cNvPr id="44036" name="Picture 4"/>
          <p:cNvPicPr>
            <a:picLocks noChangeAspect="1" noChangeArrowheads="1"/>
          </p:cNvPicPr>
          <p:nvPr/>
        </p:nvPicPr>
        <p:blipFill>
          <a:blip r:embed="rId3"/>
          <a:srcRect/>
          <a:stretch>
            <a:fillRect/>
          </a:stretch>
        </p:blipFill>
        <p:spPr bwMode="auto">
          <a:xfrm>
            <a:off x="26988" y="1125538"/>
            <a:ext cx="4138612" cy="5732462"/>
          </a:xfrm>
          <a:prstGeom prst="rect">
            <a:avLst/>
          </a:prstGeom>
          <a:noFill/>
          <a:ln w="9525">
            <a:noFill/>
            <a:miter lim="800000"/>
            <a:headEnd/>
            <a:tailEnd/>
          </a:ln>
        </p:spPr>
      </p:pic>
      <p:cxnSp>
        <p:nvCxnSpPr>
          <p:cNvPr id="44037" name="AutoShape 5"/>
          <p:cNvCxnSpPr>
            <a:cxnSpLocks noChangeShapeType="1"/>
          </p:cNvCxnSpPr>
          <p:nvPr/>
        </p:nvCxnSpPr>
        <p:spPr bwMode="auto">
          <a:xfrm flipH="1">
            <a:off x="3898900" y="5891213"/>
            <a:ext cx="254000" cy="561975"/>
          </a:xfrm>
          <a:prstGeom prst="straightConnector1">
            <a:avLst/>
          </a:prstGeom>
          <a:noFill/>
          <a:ln w="9525">
            <a:noFill/>
            <a:round/>
            <a:headEnd/>
            <a:tailEnd type="triangle" w="med" len="med"/>
          </a:ln>
        </p:spPr>
      </p:cxnSp>
      <p:sp>
        <p:nvSpPr>
          <p:cNvPr id="73734" name="Oval 6"/>
          <p:cNvSpPr>
            <a:spLocks noChangeArrowheads="1"/>
          </p:cNvSpPr>
          <p:nvPr/>
        </p:nvSpPr>
        <p:spPr bwMode="auto">
          <a:xfrm>
            <a:off x="4238625" y="908050"/>
            <a:ext cx="4940300" cy="5113338"/>
          </a:xfrm>
          <a:prstGeom prst="ellipse">
            <a:avLst/>
          </a:prstGeom>
          <a:noFill/>
          <a:ln w="57150">
            <a:solidFill>
              <a:srgbClr val="CC0000"/>
            </a:solidFill>
            <a:round/>
            <a:headEnd/>
            <a:tailEnd/>
          </a:ln>
        </p:spPr>
        <p:txBody>
          <a:bodyPr wrap="none" anchor="ctr"/>
          <a:lstStyle/>
          <a:p>
            <a:endParaRPr lang="tr-T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p:cTn id="7" dur="500" fill="hold"/>
                                        <p:tgtEl>
                                          <p:spTgt spid="73734"/>
                                        </p:tgtEl>
                                        <p:attrNameLst>
                                          <p:attrName>ppt_w</p:attrName>
                                        </p:attrNameLst>
                                      </p:cBhvr>
                                      <p:tavLst>
                                        <p:tav tm="0">
                                          <p:val>
                                            <p:fltVal val="0"/>
                                          </p:val>
                                        </p:tav>
                                        <p:tav tm="100000">
                                          <p:val>
                                            <p:strVal val="#ppt_w"/>
                                          </p:val>
                                        </p:tav>
                                      </p:tavLst>
                                    </p:anim>
                                    <p:anim calcmode="lin" valueType="num">
                                      <p:cBhvr>
                                        <p:cTn id="8" dur="500" fill="hold"/>
                                        <p:tgtEl>
                                          <p:spTgt spid="73734"/>
                                        </p:tgtEl>
                                        <p:attrNameLst>
                                          <p:attrName>ppt_h</p:attrName>
                                        </p:attrNameLst>
                                      </p:cBhvr>
                                      <p:tavLst>
                                        <p:tav tm="0">
                                          <p:val>
                                            <p:fltVal val="0"/>
                                          </p:val>
                                        </p:tav>
                                        <p:tav tm="100000">
                                          <p:val>
                                            <p:strVal val="#ppt_h"/>
                                          </p:val>
                                        </p:tav>
                                      </p:tavLst>
                                    </p:anim>
                                    <p:animEffect transition="in" filter="fade">
                                      <p:cBhvr>
                                        <p:cTn id="9" dur="500"/>
                                        <p:tgtEl>
                                          <p:spTgt spid="7373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3731">
                                            <p:txEl>
                                              <p:pRg st="0" end="0"/>
                                            </p:txEl>
                                          </p:spTgt>
                                        </p:tgtEl>
                                        <p:attrNameLst>
                                          <p:attrName>style.visibility</p:attrName>
                                        </p:attrNameLst>
                                      </p:cBhvr>
                                      <p:to>
                                        <p:strVal val="visible"/>
                                      </p:to>
                                    </p:set>
                                    <p:anim calcmode="lin" valueType="num">
                                      <p:cBhvr>
                                        <p:cTn id="13" dur="5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3731">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3731">
                                            <p:txEl>
                                              <p:pRg st="0" end="0"/>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73731">
                                            <p:txEl>
                                              <p:pRg st="1" end="1"/>
                                            </p:txEl>
                                          </p:spTgt>
                                        </p:tgtEl>
                                        <p:attrNameLst>
                                          <p:attrName>style.visibility</p:attrName>
                                        </p:attrNameLst>
                                      </p:cBhvr>
                                      <p:to>
                                        <p:strVal val="visible"/>
                                      </p:to>
                                    </p:set>
                                    <p:anim calcmode="lin" valueType="num">
                                      <p:cBhvr>
                                        <p:cTn id="19" dur="500" fill="hold"/>
                                        <p:tgtEl>
                                          <p:spTgt spid="7373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3731">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37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P spid="737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dirty="0"/>
          </a:p>
        </p:txBody>
      </p:sp>
      <p:sp>
        <p:nvSpPr>
          <p:cNvPr id="3" name="2 Alt Başlık"/>
          <p:cNvSpPr>
            <a:spLocks noGrp="1"/>
          </p:cNvSpPr>
          <p:nvPr>
            <p:ph type="subTitle" idx="1"/>
          </p:nvPr>
        </p:nvSpPr>
        <p:spPr/>
        <p:txBody>
          <a:bodyPr/>
          <a:lstStyle/>
          <a:p>
            <a:endParaRPr lang="tr-TR"/>
          </a:p>
        </p:txBody>
      </p:sp>
      <p:sp>
        <p:nvSpPr>
          <p:cNvPr id="4" name="3 Dikdörtgen"/>
          <p:cNvSpPr/>
          <p:nvPr/>
        </p:nvSpPr>
        <p:spPr>
          <a:xfrm>
            <a:off x="4453217" y="3244334"/>
            <a:ext cx="237566" cy="369332"/>
          </a:xfrm>
          <a:prstGeom prst="rect">
            <a:avLst/>
          </a:prstGeom>
        </p:spPr>
        <p:txBody>
          <a:bodyPr wrap="none">
            <a:spAutoFit/>
          </a:bodyPr>
          <a:lstStyle/>
          <a:p>
            <a:r>
              <a:rPr lang="tr-TR" dirty="0" smtClean="0"/>
              <a:t> </a:t>
            </a:r>
            <a:endParaRPr lang="tr-TR" dirty="0"/>
          </a:p>
        </p:txBody>
      </p:sp>
      <p:sp>
        <p:nvSpPr>
          <p:cNvPr id="5" name="4 Dikdörtgen"/>
          <p:cNvSpPr/>
          <p:nvPr/>
        </p:nvSpPr>
        <p:spPr>
          <a:xfrm>
            <a:off x="4453217" y="3244334"/>
            <a:ext cx="237566" cy="369332"/>
          </a:xfrm>
          <a:prstGeom prst="rect">
            <a:avLst/>
          </a:prstGeom>
        </p:spPr>
        <p:txBody>
          <a:bodyPr wrap="none">
            <a:spAutoFit/>
          </a:bodyPr>
          <a:lstStyle/>
          <a:p>
            <a:r>
              <a:rPr lang="tr-TR" dirty="0" smtClean="0"/>
              <a:t> </a:t>
            </a:r>
            <a:endParaRPr lang="tr-TR" dirty="0"/>
          </a:p>
        </p:txBody>
      </p:sp>
      <p:pic>
        <p:nvPicPr>
          <p:cNvPr id="6" name="Picture 19"/>
          <p:cNvPicPr>
            <a:picLocks noChangeAspect="1" noChangeArrowheads="1"/>
          </p:cNvPicPr>
          <p:nvPr/>
        </p:nvPicPr>
        <p:blipFill>
          <a:blip r:embed="rId2"/>
          <a:srcRect/>
          <a:stretch>
            <a:fillRect/>
          </a:stretch>
        </p:blipFill>
        <p:spPr bwMode="auto">
          <a:xfrm rot="1825551">
            <a:off x="398706" y="998689"/>
            <a:ext cx="8674840" cy="3933599"/>
          </a:xfrm>
          <a:prstGeom prst="rect">
            <a:avLst/>
          </a:prstGeom>
          <a:noFill/>
          <a:ln w="9525">
            <a:noFill/>
            <a:miter lim="800000"/>
            <a:headEnd/>
            <a:tailEnd/>
          </a:ln>
          <a:effectLst/>
          <a:scene3d>
            <a:camera prst="orthographicFront">
              <a:rot lat="0" lon="0" rev="1800000"/>
            </a:camera>
            <a:lightRig rig="threePt" dir="t"/>
          </a:scene3d>
        </p:spPr>
      </p:pic>
      <p:sp>
        <p:nvSpPr>
          <p:cNvPr id="7" name="6 Metin kutusu"/>
          <p:cNvSpPr txBox="1"/>
          <p:nvPr/>
        </p:nvSpPr>
        <p:spPr>
          <a:xfrm>
            <a:off x="285720" y="5143512"/>
            <a:ext cx="8559523" cy="1200329"/>
          </a:xfrm>
          <a:prstGeom prst="rect">
            <a:avLst/>
          </a:prstGeom>
          <a:noFill/>
        </p:spPr>
        <p:txBody>
          <a:bodyPr wrap="none" rtlCol="0">
            <a:spAutoFit/>
          </a:bodyPr>
          <a:lstStyle/>
          <a:p>
            <a:r>
              <a:rPr lang="tr-TR" sz="3600" b="1" dirty="0" smtClean="0">
                <a:solidFill>
                  <a:srgbClr val="FF0000"/>
                </a:solidFill>
              </a:rPr>
              <a:t>Çağımızın en önemli sağlık problemlerinden</a:t>
            </a:r>
          </a:p>
          <a:p>
            <a:r>
              <a:rPr lang="tr-TR" sz="3600" b="1" dirty="0" smtClean="0">
                <a:solidFill>
                  <a:srgbClr val="FF0000"/>
                </a:solidFill>
              </a:rPr>
              <a:t> biri OBEZİTE(kilo fazlalığı,şişmanlık).</a:t>
            </a:r>
            <a:endParaRPr lang="tr-TR"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85788" y="177800"/>
            <a:ext cx="8243887" cy="473075"/>
          </a:xfrm>
        </p:spPr>
        <p:txBody>
          <a:bodyPr>
            <a:normAutofit fontScale="90000"/>
          </a:bodyPr>
          <a:lstStyle/>
          <a:p>
            <a:r>
              <a:rPr lang="tr-TR" sz="4000" smtClean="0"/>
              <a:t>Abdominal Obezite Prevalansı</a:t>
            </a:r>
          </a:p>
        </p:txBody>
      </p:sp>
      <p:sp>
        <p:nvSpPr>
          <p:cNvPr id="51203" name="Rectangle 3"/>
          <p:cNvSpPr>
            <a:spLocks noGrp="1" noChangeArrowheads="1"/>
          </p:cNvSpPr>
          <p:nvPr>
            <p:ph type="body" sz="half" idx="1"/>
          </p:nvPr>
        </p:nvSpPr>
        <p:spPr>
          <a:xfrm>
            <a:off x="2203450" y="641350"/>
            <a:ext cx="5599113" cy="339725"/>
          </a:xfrm>
        </p:spPr>
        <p:txBody>
          <a:bodyPr>
            <a:normAutofit fontScale="77500" lnSpcReduction="20000"/>
          </a:bodyPr>
          <a:lstStyle/>
          <a:p>
            <a:pPr>
              <a:lnSpc>
                <a:spcPct val="80000"/>
              </a:lnSpc>
            </a:pPr>
            <a:r>
              <a:rPr lang="tr-TR" sz="1600" smtClean="0"/>
              <a:t>Her 4-5 erkekten birinde, ve </a:t>
            </a:r>
            <a:r>
              <a:rPr lang="tr-TR" sz="1600" smtClean="0">
                <a:solidFill>
                  <a:srgbClr val="FFFF99"/>
                </a:solidFill>
              </a:rPr>
              <a:t>her 5 kadından üçünde</a:t>
            </a:r>
            <a:r>
              <a:rPr lang="tr-TR" sz="1600" smtClean="0"/>
              <a:t> abdominal obezite vardır.</a:t>
            </a:r>
          </a:p>
          <a:p>
            <a:pPr>
              <a:lnSpc>
                <a:spcPct val="80000"/>
              </a:lnSpc>
            </a:pPr>
            <a:endParaRPr lang="tr-TR" sz="1600" smtClean="0"/>
          </a:p>
        </p:txBody>
      </p:sp>
      <p:grpSp>
        <p:nvGrpSpPr>
          <p:cNvPr id="2" name="Group 4"/>
          <p:cNvGrpSpPr>
            <a:grpSpLocks/>
          </p:cNvGrpSpPr>
          <p:nvPr/>
        </p:nvGrpSpPr>
        <p:grpSpPr bwMode="auto">
          <a:xfrm>
            <a:off x="228600" y="836613"/>
            <a:ext cx="8823325" cy="4748212"/>
            <a:chOff x="420" y="527"/>
            <a:chExt cx="5282" cy="2800"/>
          </a:xfrm>
        </p:grpSpPr>
        <p:sp>
          <p:nvSpPr>
            <p:cNvPr id="51207" name="Line 5"/>
            <p:cNvSpPr>
              <a:spLocks noChangeShapeType="1"/>
            </p:cNvSpPr>
            <p:nvPr/>
          </p:nvSpPr>
          <p:spPr bwMode="auto">
            <a:xfrm flipV="1">
              <a:off x="803" y="2885"/>
              <a:ext cx="4605" cy="7"/>
            </a:xfrm>
            <a:prstGeom prst="line">
              <a:avLst/>
            </a:prstGeom>
            <a:noFill/>
            <a:ln w="9525">
              <a:solidFill>
                <a:schemeClr val="bg1"/>
              </a:solidFill>
              <a:round/>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a:flatTx/>
            </a:bodyPr>
            <a:lstStyle/>
            <a:p>
              <a:endParaRPr lang="tr-TR"/>
            </a:p>
          </p:txBody>
        </p:sp>
        <p:sp>
          <p:nvSpPr>
            <p:cNvPr id="51208" name="Line 6"/>
            <p:cNvSpPr>
              <a:spLocks noChangeShapeType="1"/>
            </p:cNvSpPr>
            <p:nvPr/>
          </p:nvSpPr>
          <p:spPr bwMode="auto">
            <a:xfrm flipV="1">
              <a:off x="827" y="707"/>
              <a:ext cx="0" cy="2177"/>
            </a:xfrm>
            <a:prstGeom prst="line">
              <a:avLst/>
            </a:prstGeom>
            <a:noFill/>
            <a:ln w="9525">
              <a:solidFill>
                <a:schemeClr val="bg1"/>
              </a:solidFill>
              <a:round/>
              <a:headEnd/>
              <a:tailEnd/>
            </a:ln>
          </p:spPr>
          <p:txBody>
            <a:bodyPr/>
            <a:lstStyle/>
            <a:p>
              <a:endParaRPr lang="tr-TR"/>
            </a:p>
          </p:txBody>
        </p:sp>
        <p:sp>
          <p:nvSpPr>
            <p:cNvPr id="51209" name="Text Box 7"/>
            <p:cNvSpPr txBox="1">
              <a:spLocks noChangeArrowheads="1"/>
            </p:cNvSpPr>
            <p:nvPr/>
          </p:nvSpPr>
          <p:spPr bwMode="auto">
            <a:xfrm>
              <a:off x="599" y="2808"/>
              <a:ext cx="263"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0</a:t>
              </a:r>
              <a:endParaRPr lang="en-US" sz="1200" b="1">
                <a:solidFill>
                  <a:schemeClr val="bg1"/>
                </a:solidFill>
                <a:latin typeface="Arial" charset="0"/>
                <a:cs typeface="Arial" charset="0"/>
              </a:endParaRPr>
            </a:p>
          </p:txBody>
        </p:sp>
        <p:sp>
          <p:nvSpPr>
            <p:cNvPr id="51210" name="Rectangle 8"/>
            <p:cNvSpPr>
              <a:spLocks noChangeArrowheads="1"/>
            </p:cNvSpPr>
            <p:nvPr/>
          </p:nvSpPr>
          <p:spPr bwMode="auto">
            <a:xfrm>
              <a:off x="3187" y="2341"/>
              <a:ext cx="226" cy="55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n-GB">
                <a:latin typeface="Arial" charset="0"/>
                <a:cs typeface="Arial" charset="0"/>
              </a:endParaRPr>
            </a:p>
          </p:txBody>
        </p:sp>
        <p:sp>
          <p:nvSpPr>
            <p:cNvPr id="51211" name="Rectangle 9"/>
            <p:cNvSpPr>
              <a:spLocks noChangeArrowheads="1"/>
            </p:cNvSpPr>
            <p:nvPr/>
          </p:nvSpPr>
          <p:spPr bwMode="auto">
            <a:xfrm>
              <a:off x="3412" y="1071"/>
              <a:ext cx="227" cy="1820"/>
            </a:xfrm>
            <a:prstGeom prst="rect">
              <a:avLst/>
            </a:prstGeom>
            <a:solidFill>
              <a:srgbClr val="FF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99"/>
              </a:extrusionClr>
            </a:sp3d>
          </p:spPr>
          <p:txBody>
            <a:bodyPr wrap="none" anchor="ctr">
              <a:flatTx/>
            </a:bodyPr>
            <a:lstStyle/>
            <a:p>
              <a:pPr algn="ctr" eaLnBrk="1" hangingPunct="1"/>
              <a:endParaRPr lang="en-GB">
                <a:latin typeface="Arial" charset="0"/>
                <a:cs typeface="Arial" charset="0"/>
              </a:endParaRPr>
            </a:p>
          </p:txBody>
        </p:sp>
        <p:sp>
          <p:nvSpPr>
            <p:cNvPr id="51212" name="Rectangle 10"/>
            <p:cNvSpPr>
              <a:spLocks noChangeArrowheads="1"/>
            </p:cNvSpPr>
            <p:nvPr/>
          </p:nvSpPr>
          <p:spPr bwMode="auto">
            <a:xfrm>
              <a:off x="2460" y="2432"/>
              <a:ext cx="226" cy="459"/>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n-GB">
                <a:latin typeface="Arial" charset="0"/>
                <a:cs typeface="Arial" charset="0"/>
              </a:endParaRPr>
            </a:p>
          </p:txBody>
        </p:sp>
        <p:sp>
          <p:nvSpPr>
            <p:cNvPr id="51213" name="Rectangle 11"/>
            <p:cNvSpPr>
              <a:spLocks noChangeArrowheads="1"/>
            </p:cNvSpPr>
            <p:nvPr/>
          </p:nvSpPr>
          <p:spPr bwMode="auto">
            <a:xfrm>
              <a:off x="2685" y="1615"/>
              <a:ext cx="227" cy="1276"/>
            </a:xfrm>
            <a:prstGeom prst="rect">
              <a:avLst/>
            </a:prstGeom>
            <a:solidFill>
              <a:srgbClr val="FF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99"/>
              </a:extrusionClr>
            </a:sp3d>
          </p:spPr>
          <p:txBody>
            <a:bodyPr wrap="none" anchor="ctr">
              <a:flatTx/>
            </a:bodyPr>
            <a:lstStyle/>
            <a:p>
              <a:pPr algn="ctr" eaLnBrk="1" hangingPunct="1"/>
              <a:endParaRPr lang="en-GB">
                <a:latin typeface="Arial" charset="0"/>
                <a:cs typeface="Arial" charset="0"/>
              </a:endParaRPr>
            </a:p>
          </p:txBody>
        </p:sp>
        <p:sp>
          <p:nvSpPr>
            <p:cNvPr id="51214" name="Rectangle 12"/>
            <p:cNvSpPr>
              <a:spLocks noChangeArrowheads="1"/>
            </p:cNvSpPr>
            <p:nvPr/>
          </p:nvSpPr>
          <p:spPr bwMode="auto">
            <a:xfrm>
              <a:off x="3911" y="2386"/>
              <a:ext cx="228" cy="504"/>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n-GB">
                <a:latin typeface="Arial" charset="0"/>
                <a:cs typeface="Arial" charset="0"/>
              </a:endParaRPr>
            </a:p>
          </p:txBody>
        </p:sp>
        <p:sp>
          <p:nvSpPr>
            <p:cNvPr id="51215" name="Rectangle 13"/>
            <p:cNvSpPr>
              <a:spLocks noChangeArrowheads="1"/>
            </p:cNvSpPr>
            <p:nvPr/>
          </p:nvSpPr>
          <p:spPr bwMode="auto">
            <a:xfrm>
              <a:off x="4139" y="980"/>
              <a:ext cx="226" cy="1911"/>
            </a:xfrm>
            <a:prstGeom prst="rect">
              <a:avLst/>
            </a:prstGeom>
            <a:solidFill>
              <a:srgbClr val="FF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99"/>
              </a:extrusionClr>
            </a:sp3d>
          </p:spPr>
          <p:txBody>
            <a:bodyPr wrap="none" anchor="ctr">
              <a:flatTx/>
            </a:bodyPr>
            <a:lstStyle/>
            <a:p>
              <a:pPr algn="ctr" eaLnBrk="1" hangingPunct="1"/>
              <a:endParaRPr lang="en-GB">
                <a:latin typeface="Arial" charset="0"/>
                <a:cs typeface="Arial" charset="0"/>
              </a:endParaRPr>
            </a:p>
          </p:txBody>
        </p:sp>
        <p:sp>
          <p:nvSpPr>
            <p:cNvPr id="51216" name="Rectangle 14"/>
            <p:cNvSpPr>
              <a:spLocks noChangeArrowheads="1"/>
            </p:cNvSpPr>
            <p:nvPr/>
          </p:nvSpPr>
          <p:spPr bwMode="auto">
            <a:xfrm>
              <a:off x="4637" y="2522"/>
              <a:ext cx="227" cy="368"/>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n-GB">
                <a:latin typeface="Arial" charset="0"/>
                <a:cs typeface="Arial" charset="0"/>
              </a:endParaRPr>
            </a:p>
          </p:txBody>
        </p:sp>
        <p:sp>
          <p:nvSpPr>
            <p:cNvPr id="51217" name="Rectangle 15"/>
            <p:cNvSpPr>
              <a:spLocks noChangeArrowheads="1"/>
            </p:cNvSpPr>
            <p:nvPr/>
          </p:nvSpPr>
          <p:spPr bwMode="auto">
            <a:xfrm>
              <a:off x="4866" y="1207"/>
              <a:ext cx="226" cy="1683"/>
            </a:xfrm>
            <a:prstGeom prst="rect">
              <a:avLst/>
            </a:prstGeom>
            <a:solidFill>
              <a:srgbClr val="FF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99"/>
              </a:extrusionClr>
            </a:sp3d>
          </p:spPr>
          <p:txBody>
            <a:bodyPr wrap="none" anchor="ctr">
              <a:flatTx/>
            </a:bodyPr>
            <a:lstStyle/>
            <a:p>
              <a:pPr algn="ctr" eaLnBrk="1" hangingPunct="1"/>
              <a:endParaRPr lang="en-GB">
                <a:latin typeface="Arial" charset="0"/>
                <a:cs typeface="Arial" charset="0"/>
              </a:endParaRPr>
            </a:p>
          </p:txBody>
        </p:sp>
        <p:sp>
          <p:nvSpPr>
            <p:cNvPr id="51218" name="Rectangle 16"/>
            <p:cNvSpPr>
              <a:spLocks noChangeArrowheads="1"/>
            </p:cNvSpPr>
            <p:nvPr/>
          </p:nvSpPr>
          <p:spPr bwMode="auto">
            <a:xfrm>
              <a:off x="1733" y="2704"/>
              <a:ext cx="227" cy="187"/>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n-GB">
                <a:latin typeface="Arial" charset="0"/>
                <a:cs typeface="Arial" charset="0"/>
              </a:endParaRPr>
            </a:p>
          </p:txBody>
        </p:sp>
        <p:sp>
          <p:nvSpPr>
            <p:cNvPr id="51219" name="Rectangle 17"/>
            <p:cNvSpPr>
              <a:spLocks noChangeArrowheads="1"/>
            </p:cNvSpPr>
            <p:nvPr/>
          </p:nvSpPr>
          <p:spPr bwMode="auto">
            <a:xfrm>
              <a:off x="1960" y="1933"/>
              <a:ext cx="228" cy="958"/>
            </a:xfrm>
            <a:prstGeom prst="rect">
              <a:avLst/>
            </a:prstGeom>
            <a:solidFill>
              <a:srgbClr val="FF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99"/>
              </a:extrusionClr>
            </a:sp3d>
          </p:spPr>
          <p:txBody>
            <a:bodyPr wrap="none" anchor="ctr">
              <a:flatTx/>
            </a:bodyPr>
            <a:lstStyle/>
            <a:p>
              <a:pPr algn="ctr" eaLnBrk="1" hangingPunct="1"/>
              <a:endParaRPr lang="en-GB">
                <a:latin typeface="Arial" charset="0"/>
                <a:cs typeface="Arial" charset="0"/>
              </a:endParaRPr>
            </a:p>
          </p:txBody>
        </p:sp>
        <p:sp>
          <p:nvSpPr>
            <p:cNvPr id="51220" name="Rectangle 18"/>
            <p:cNvSpPr>
              <a:spLocks noChangeArrowheads="1"/>
            </p:cNvSpPr>
            <p:nvPr/>
          </p:nvSpPr>
          <p:spPr bwMode="auto">
            <a:xfrm>
              <a:off x="1007" y="2523"/>
              <a:ext cx="228" cy="368"/>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n-GB">
                <a:latin typeface="Arial" charset="0"/>
                <a:cs typeface="Arial" charset="0"/>
              </a:endParaRPr>
            </a:p>
          </p:txBody>
        </p:sp>
        <p:sp>
          <p:nvSpPr>
            <p:cNvPr id="51221" name="Rectangle 19"/>
            <p:cNvSpPr>
              <a:spLocks noChangeArrowheads="1"/>
            </p:cNvSpPr>
            <p:nvPr/>
          </p:nvSpPr>
          <p:spPr bwMode="auto">
            <a:xfrm>
              <a:off x="1235" y="1388"/>
              <a:ext cx="226" cy="1503"/>
            </a:xfrm>
            <a:prstGeom prst="rect">
              <a:avLst/>
            </a:prstGeom>
            <a:solidFill>
              <a:srgbClr val="FF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99"/>
              </a:extrusionClr>
            </a:sp3d>
          </p:spPr>
          <p:txBody>
            <a:bodyPr wrap="none" anchor="ctr">
              <a:flatTx/>
            </a:bodyPr>
            <a:lstStyle/>
            <a:p>
              <a:pPr algn="ctr" eaLnBrk="1" hangingPunct="1"/>
              <a:endParaRPr lang="en-GB">
                <a:latin typeface="Arial" charset="0"/>
                <a:cs typeface="Arial" charset="0"/>
              </a:endParaRPr>
            </a:p>
          </p:txBody>
        </p:sp>
        <p:sp>
          <p:nvSpPr>
            <p:cNvPr id="51222" name="Text Box 20"/>
            <p:cNvSpPr txBox="1">
              <a:spLocks noChangeArrowheads="1"/>
            </p:cNvSpPr>
            <p:nvPr/>
          </p:nvSpPr>
          <p:spPr bwMode="auto">
            <a:xfrm>
              <a:off x="2325" y="2931"/>
              <a:ext cx="681" cy="162"/>
            </a:xfrm>
            <a:prstGeom prst="rect">
              <a:avLst/>
            </a:prstGeom>
            <a:noFill/>
            <a:ln w="9525">
              <a:noFill/>
              <a:miter lim="800000"/>
              <a:headEnd/>
              <a:tailEnd/>
            </a:ln>
          </p:spPr>
          <p:txBody>
            <a:bodyPr>
              <a:spAutoFit/>
            </a:bodyPr>
            <a:lstStyle/>
            <a:p>
              <a:pPr algn="ctr" eaLnBrk="1" hangingPunct="1"/>
              <a:r>
                <a:rPr lang="tr-TR" sz="1200" b="1">
                  <a:solidFill>
                    <a:schemeClr val="bg1"/>
                  </a:solidFill>
                  <a:latin typeface="Arial" charset="0"/>
                  <a:cs typeface="Arial" charset="0"/>
                </a:rPr>
                <a:t>40-49</a:t>
              </a:r>
              <a:endParaRPr lang="en-US" sz="1200" b="1">
                <a:solidFill>
                  <a:schemeClr val="bg1"/>
                </a:solidFill>
                <a:latin typeface="Arial" charset="0"/>
                <a:cs typeface="Arial" charset="0"/>
              </a:endParaRPr>
            </a:p>
          </p:txBody>
        </p:sp>
        <p:sp>
          <p:nvSpPr>
            <p:cNvPr id="51223" name="Text Box 21"/>
            <p:cNvSpPr txBox="1">
              <a:spLocks noChangeArrowheads="1"/>
            </p:cNvSpPr>
            <p:nvPr/>
          </p:nvSpPr>
          <p:spPr bwMode="auto">
            <a:xfrm>
              <a:off x="4547" y="2931"/>
              <a:ext cx="634" cy="162"/>
            </a:xfrm>
            <a:prstGeom prst="rect">
              <a:avLst/>
            </a:prstGeom>
            <a:noFill/>
            <a:ln w="9525">
              <a:noFill/>
              <a:miter lim="800000"/>
              <a:headEnd/>
              <a:tailEnd/>
            </a:ln>
          </p:spPr>
          <p:txBody>
            <a:bodyPr>
              <a:spAutoFit/>
            </a:bodyPr>
            <a:lstStyle/>
            <a:p>
              <a:pPr algn="ctr" eaLnBrk="1" hangingPunct="1"/>
              <a:r>
                <a:rPr lang="tr-TR" sz="1200" b="1">
                  <a:solidFill>
                    <a:schemeClr val="bg1"/>
                  </a:solidFill>
                  <a:latin typeface="Arial" charset="0"/>
                  <a:cs typeface="Arial" charset="0"/>
                </a:rPr>
                <a:t>&gt;70</a:t>
              </a:r>
              <a:endParaRPr lang="en-US" sz="1200" b="1">
                <a:solidFill>
                  <a:schemeClr val="bg1"/>
                </a:solidFill>
                <a:latin typeface="Arial" charset="0"/>
                <a:cs typeface="Arial" charset="0"/>
              </a:endParaRPr>
            </a:p>
          </p:txBody>
        </p:sp>
        <p:sp>
          <p:nvSpPr>
            <p:cNvPr id="51224" name="Text Box 22"/>
            <p:cNvSpPr txBox="1">
              <a:spLocks noChangeArrowheads="1"/>
            </p:cNvSpPr>
            <p:nvPr/>
          </p:nvSpPr>
          <p:spPr bwMode="auto">
            <a:xfrm>
              <a:off x="3912" y="2931"/>
              <a:ext cx="342"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60-69</a:t>
              </a:r>
              <a:endParaRPr lang="en-US" sz="1200" b="1">
                <a:solidFill>
                  <a:schemeClr val="bg1"/>
                </a:solidFill>
                <a:latin typeface="Arial" charset="0"/>
                <a:cs typeface="Arial" charset="0"/>
              </a:endParaRPr>
            </a:p>
          </p:txBody>
        </p:sp>
        <p:sp>
          <p:nvSpPr>
            <p:cNvPr id="51225" name="Text Box 23"/>
            <p:cNvSpPr txBox="1">
              <a:spLocks noChangeArrowheads="1"/>
            </p:cNvSpPr>
            <p:nvPr/>
          </p:nvSpPr>
          <p:spPr bwMode="auto">
            <a:xfrm>
              <a:off x="1010" y="2931"/>
              <a:ext cx="415"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Erişkin</a:t>
              </a:r>
              <a:endParaRPr lang="en-US" sz="1200" b="1">
                <a:solidFill>
                  <a:schemeClr val="bg1"/>
                </a:solidFill>
                <a:latin typeface="Arial" charset="0"/>
                <a:cs typeface="Arial" charset="0"/>
              </a:endParaRPr>
            </a:p>
          </p:txBody>
        </p:sp>
        <p:sp>
          <p:nvSpPr>
            <p:cNvPr id="51226" name="Text Box 24"/>
            <p:cNvSpPr txBox="1">
              <a:spLocks noChangeArrowheads="1"/>
            </p:cNvSpPr>
            <p:nvPr/>
          </p:nvSpPr>
          <p:spPr bwMode="auto">
            <a:xfrm>
              <a:off x="1644" y="2931"/>
              <a:ext cx="635" cy="162"/>
            </a:xfrm>
            <a:prstGeom prst="rect">
              <a:avLst/>
            </a:prstGeom>
            <a:noFill/>
            <a:ln w="9525">
              <a:noFill/>
              <a:miter lim="800000"/>
              <a:headEnd/>
              <a:tailEnd/>
            </a:ln>
          </p:spPr>
          <p:txBody>
            <a:bodyPr>
              <a:spAutoFit/>
            </a:bodyPr>
            <a:lstStyle/>
            <a:p>
              <a:pPr algn="ctr" eaLnBrk="1" hangingPunct="1"/>
              <a:r>
                <a:rPr lang="tr-TR" sz="1200" b="1">
                  <a:solidFill>
                    <a:schemeClr val="bg1"/>
                  </a:solidFill>
                  <a:latin typeface="Arial" charset="0"/>
                  <a:cs typeface="Arial" charset="0"/>
                </a:rPr>
                <a:t>30-39</a:t>
              </a:r>
              <a:endParaRPr lang="en-US" sz="1200" b="1">
                <a:solidFill>
                  <a:schemeClr val="bg1"/>
                </a:solidFill>
                <a:latin typeface="Arial" charset="0"/>
                <a:cs typeface="Arial" charset="0"/>
              </a:endParaRPr>
            </a:p>
          </p:txBody>
        </p:sp>
        <p:sp>
          <p:nvSpPr>
            <p:cNvPr id="51227" name="Text Box 25"/>
            <p:cNvSpPr txBox="1">
              <a:spLocks noChangeArrowheads="1"/>
            </p:cNvSpPr>
            <p:nvPr/>
          </p:nvSpPr>
          <p:spPr bwMode="auto">
            <a:xfrm>
              <a:off x="3094" y="2931"/>
              <a:ext cx="636" cy="162"/>
            </a:xfrm>
            <a:prstGeom prst="rect">
              <a:avLst/>
            </a:prstGeom>
            <a:noFill/>
            <a:ln w="9525">
              <a:noFill/>
              <a:miter lim="800000"/>
              <a:headEnd/>
              <a:tailEnd/>
            </a:ln>
          </p:spPr>
          <p:txBody>
            <a:bodyPr>
              <a:spAutoFit/>
            </a:bodyPr>
            <a:lstStyle/>
            <a:p>
              <a:pPr algn="ctr" eaLnBrk="1" hangingPunct="1"/>
              <a:r>
                <a:rPr lang="tr-TR" sz="1200" b="1">
                  <a:solidFill>
                    <a:schemeClr val="bg1"/>
                  </a:solidFill>
                  <a:latin typeface="Arial" charset="0"/>
                  <a:cs typeface="Arial" charset="0"/>
                </a:rPr>
                <a:t>50-59</a:t>
              </a:r>
              <a:endParaRPr lang="en-US" sz="1200" b="1">
                <a:solidFill>
                  <a:schemeClr val="bg1"/>
                </a:solidFill>
                <a:latin typeface="Arial" charset="0"/>
                <a:cs typeface="Arial" charset="0"/>
              </a:endParaRPr>
            </a:p>
          </p:txBody>
        </p:sp>
        <p:sp>
          <p:nvSpPr>
            <p:cNvPr id="51228" name="Rectangle 26"/>
            <p:cNvSpPr>
              <a:spLocks noChangeArrowheads="1"/>
            </p:cNvSpPr>
            <p:nvPr/>
          </p:nvSpPr>
          <p:spPr bwMode="auto">
            <a:xfrm>
              <a:off x="2415" y="3113"/>
              <a:ext cx="136" cy="136"/>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51229" name="Text Box 27"/>
            <p:cNvSpPr txBox="1">
              <a:spLocks noChangeArrowheads="1"/>
            </p:cNvSpPr>
            <p:nvPr/>
          </p:nvSpPr>
          <p:spPr bwMode="auto">
            <a:xfrm>
              <a:off x="599" y="527"/>
              <a:ext cx="707"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Prevalans (%)</a:t>
              </a:r>
              <a:endParaRPr lang="en-US" sz="1200" b="1">
                <a:solidFill>
                  <a:schemeClr val="bg1"/>
                </a:solidFill>
                <a:latin typeface="Arial" charset="0"/>
                <a:cs typeface="Arial" charset="0"/>
              </a:endParaRPr>
            </a:p>
          </p:txBody>
        </p:sp>
        <p:sp>
          <p:nvSpPr>
            <p:cNvPr id="51230" name="Text Box 28"/>
            <p:cNvSpPr txBox="1">
              <a:spLocks noChangeArrowheads="1"/>
            </p:cNvSpPr>
            <p:nvPr/>
          </p:nvSpPr>
          <p:spPr bwMode="auto">
            <a:xfrm>
              <a:off x="555" y="2296"/>
              <a:ext cx="288"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20</a:t>
              </a:r>
              <a:endParaRPr lang="en-US" sz="1200" b="1">
                <a:solidFill>
                  <a:schemeClr val="bg1"/>
                </a:solidFill>
                <a:latin typeface="Arial" charset="0"/>
                <a:cs typeface="Arial" charset="0"/>
              </a:endParaRPr>
            </a:p>
          </p:txBody>
        </p:sp>
        <p:sp>
          <p:nvSpPr>
            <p:cNvPr id="51231" name="Text Box 29"/>
            <p:cNvSpPr txBox="1">
              <a:spLocks noChangeArrowheads="1"/>
            </p:cNvSpPr>
            <p:nvPr/>
          </p:nvSpPr>
          <p:spPr bwMode="auto">
            <a:xfrm>
              <a:off x="599" y="2808"/>
              <a:ext cx="263"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0</a:t>
              </a:r>
              <a:endParaRPr lang="en-US" sz="1200" b="1">
                <a:solidFill>
                  <a:schemeClr val="bg1"/>
                </a:solidFill>
                <a:latin typeface="Arial" charset="0"/>
                <a:cs typeface="Arial" charset="0"/>
              </a:endParaRPr>
            </a:p>
          </p:txBody>
        </p:sp>
        <p:sp>
          <p:nvSpPr>
            <p:cNvPr id="51232" name="Text Box 30"/>
            <p:cNvSpPr txBox="1">
              <a:spLocks noChangeArrowheads="1"/>
            </p:cNvSpPr>
            <p:nvPr/>
          </p:nvSpPr>
          <p:spPr bwMode="auto">
            <a:xfrm>
              <a:off x="555" y="1751"/>
              <a:ext cx="288" cy="161"/>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40</a:t>
              </a:r>
              <a:endParaRPr lang="en-US" sz="1200" b="1">
                <a:solidFill>
                  <a:schemeClr val="bg1"/>
                </a:solidFill>
                <a:latin typeface="Arial" charset="0"/>
                <a:cs typeface="Arial" charset="0"/>
              </a:endParaRPr>
            </a:p>
          </p:txBody>
        </p:sp>
        <p:sp>
          <p:nvSpPr>
            <p:cNvPr id="51233" name="Text Box 31"/>
            <p:cNvSpPr txBox="1">
              <a:spLocks noChangeArrowheads="1"/>
            </p:cNvSpPr>
            <p:nvPr/>
          </p:nvSpPr>
          <p:spPr bwMode="auto">
            <a:xfrm>
              <a:off x="555" y="1207"/>
              <a:ext cx="288"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60</a:t>
              </a:r>
              <a:endParaRPr lang="en-US" sz="1200" b="1">
                <a:solidFill>
                  <a:schemeClr val="bg1"/>
                </a:solidFill>
                <a:latin typeface="Arial" charset="0"/>
                <a:cs typeface="Arial" charset="0"/>
              </a:endParaRPr>
            </a:p>
          </p:txBody>
        </p:sp>
        <p:sp>
          <p:nvSpPr>
            <p:cNvPr id="51234" name="Text Box 32"/>
            <p:cNvSpPr txBox="1">
              <a:spLocks noChangeArrowheads="1"/>
            </p:cNvSpPr>
            <p:nvPr/>
          </p:nvSpPr>
          <p:spPr bwMode="auto">
            <a:xfrm>
              <a:off x="555" y="2024"/>
              <a:ext cx="288"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30</a:t>
              </a:r>
              <a:endParaRPr lang="en-US" sz="1200" b="1">
                <a:solidFill>
                  <a:schemeClr val="bg1"/>
                </a:solidFill>
                <a:latin typeface="Arial" charset="0"/>
                <a:cs typeface="Arial" charset="0"/>
              </a:endParaRPr>
            </a:p>
          </p:txBody>
        </p:sp>
        <p:sp>
          <p:nvSpPr>
            <p:cNvPr id="51235" name="Text Box 33"/>
            <p:cNvSpPr txBox="1">
              <a:spLocks noChangeArrowheads="1"/>
            </p:cNvSpPr>
            <p:nvPr/>
          </p:nvSpPr>
          <p:spPr bwMode="auto">
            <a:xfrm>
              <a:off x="555" y="1479"/>
              <a:ext cx="288"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50</a:t>
              </a:r>
              <a:endParaRPr lang="en-US" sz="1200" b="1">
                <a:solidFill>
                  <a:schemeClr val="bg1"/>
                </a:solidFill>
                <a:latin typeface="Arial" charset="0"/>
                <a:cs typeface="Arial" charset="0"/>
              </a:endParaRPr>
            </a:p>
          </p:txBody>
        </p:sp>
        <p:sp>
          <p:nvSpPr>
            <p:cNvPr id="51236" name="Text Box 34"/>
            <p:cNvSpPr txBox="1">
              <a:spLocks noChangeArrowheads="1"/>
            </p:cNvSpPr>
            <p:nvPr/>
          </p:nvSpPr>
          <p:spPr bwMode="auto">
            <a:xfrm>
              <a:off x="420" y="2568"/>
              <a:ext cx="391"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10</a:t>
              </a:r>
              <a:endParaRPr lang="en-US" sz="1200" b="1">
                <a:solidFill>
                  <a:schemeClr val="bg1"/>
                </a:solidFill>
                <a:latin typeface="Arial" charset="0"/>
                <a:cs typeface="Arial" charset="0"/>
              </a:endParaRPr>
            </a:p>
          </p:txBody>
        </p:sp>
        <p:sp>
          <p:nvSpPr>
            <p:cNvPr id="51237" name="Text Box 35"/>
            <p:cNvSpPr txBox="1">
              <a:spLocks noChangeArrowheads="1"/>
            </p:cNvSpPr>
            <p:nvPr/>
          </p:nvSpPr>
          <p:spPr bwMode="auto">
            <a:xfrm>
              <a:off x="555" y="663"/>
              <a:ext cx="288"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80</a:t>
              </a:r>
              <a:endParaRPr lang="en-US" sz="1200" b="1">
                <a:solidFill>
                  <a:schemeClr val="bg1"/>
                </a:solidFill>
                <a:latin typeface="Arial" charset="0"/>
                <a:cs typeface="Arial" charset="0"/>
              </a:endParaRPr>
            </a:p>
          </p:txBody>
        </p:sp>
        <p:sp>
          <p:nvSpPr>
            <p:cNvPr id="51238" name="Text Box 36"/>
            <p:cNvSpPr txBox="1">
              <a:spLocks noChangeArrowheads="1"/>
            </p:cNvSpPr>
            <p:nvPr/>
          </p:nvSpPr>
          <p:spPr bwMode="auto">
            <a:xfrm>
              <a:off x="555" y="935"/>
              <a:ext cx="288"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70</a:t>
              </a:r>
              <a:endParaRPr lang="en-US" sz="1200" b="1">
                <a:solidFill>
                  <a:schemeClr val="bg1"/>
                </a:solidFill>
                <a:latin typeface="Arial" charset="0"/>
                <a:cs typeface="Arial" charset="0"/>
              </a:endParaRPr>
            </a:p>
          </p:txBody>
        </p:sp>
        <p:sp>
          <p:nvSpPr>
            <p:cNvPr id="51239" name="Text Box 37"/>
            <p:cNvSpPr txBox="1">
              <a:spLocks noChangeArrowheads="1"/>
            </p:cNvSpPr>
            <p:nvPr/>
          </p:nvSpPr>
          <p:spPr bwMode="auto">
            <a:xfrm>
              <a:off x="4863" y="935"/>
              <a:ext cx="364"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63.1</a:t>
              </a:r>
              <a:endParaRPr lang="en-US" sz="1200" b="1">
                <a:solidFill>
                  <a:schemeClr val="bg1"/>
                </a:solidFill>
                <a:latin typeface="Arial" charset="0"/>
                <a:cs typeface="Arial" charset="0"/>
              </a:endParaRPr>
            </a:p>
          </p:txBody>
        </p:sp>
        <p:sp>
          <p:nvSpPr>
            <p:cNvPr id="51240" name="Text Box 38"/>
            <p:cNvSpPr txBox="1">
              <a:spLocks noChangeArrowheads="1"/>
            </p:cNvSpPr>
            <p:nvPr/>
          </p:nvSpPr>
          <p:spPr bwMode="auto">
            <a:xfrm>
              <a:off x="1960" y="1661"/>
              <a:ext cx="364"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38.7</a:t>
              </a:r>
              <a:endParaRPr lang="en-US" sz="1200" b="1">
                <a:solidFill>
                  <a:schemeClr val="bg1"/>
                </a:solidFill>
                <a:latin typeface="Arial" charset="0"/>
                <a:cs typeface="Arial" charset="0"/>
              </a:endParaRPr>
            </a:p>
          </p:txBody>
        </p:sp>
        <p:sp>
          <p:nvSpPr>
            <p:cNvPr id="51241" name="Text Box 39"/>
            <p:cNvSpPr txBox="1">
              <a:spLocks noChangeArrowheads="1"/>
            </p:cNvSpPr>
            <p:nvPr/>
          </p:nvSpPr>
          <p:spPr bwMode="auto">
            <a:xfrm>
              <a:off x="2686" y="1343"/>
              <a:ext cx="364"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48.7</a:t>
              </a:r>
              <a:endParaRPr lang="en-US" sz="1200" b="1">
                <a:solidFill>
                  <a:schemeClr val="bg1"/>
                </a:solidFill>
                <a:latin typeface="Arial" charset="0"/>
                <a:cs typeface="Arial" charset="0"/>
              </a:endParaRPr>
            </a:p>
          </p:txBody>
        </p:sp>
        <p:sp>
          <p:nvSpPr>
            <p:cNvPr id="51242" name="Text Box 40"/>
            <p:cNvSpPr txBox="1">
              <a:spLocks noChangeArrowheads="1"/>
            </p:cNvSpPr>
            <p:nvPr/>
          </p:nvSpPr>
          <p:spPr bwMode="auto">
            <a:xfrm>
              <a:off x="3140" y="2069"/>
              <a:ext cx="262"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22</a:t>
              </a:r>
              <a:endParaRPr lang="en-US" sz="1200" b="1">
                <a:solidFill>
                  <a:schemeClr val="bg1"/>
                </a:solidFill>
                <a:latin typeface="Arial" charset="0"/>
                <a:cs typeface="Arial" charset="0"/>
              </a:endParaRPr>
            </a:p>
          </p:txBody>
        </p:sp>
        <p:sp>
          <p:nvSpPr>
            <p:cNvPr id="51243" name="Text Box 41"/>
            <p:cNvSpPr txBox="1">
              <a:spLocks noChangeArrowheads="1"/>
            </p:cNvSpPr>
            <p:nvPr/>
          </p:nvSpPr>
          <p:spPr bwMode="auto">
            <a:xfrm>
              <a:off x="3866" y="2114"/>
              <a:ext cx="288"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20</a:t>
              </a:r>
              <a:endParaRPr lang="en-US" sz="1200" b="1">
                <a:solidFill>
                  <a:schemeClr val="bg1"/>
                </a:solidFill>
                <a:latin typeface="Arial" charset="0"/>
                <a:cs typeface="Arial" charset="0"/>
              </a:endParaRPr>
            </a:p>
          </p:txBody>
        </p:sp>
        <p:sp>
          <p:nvSpPr>
            <p:cNvPr id="51244" name="Text Box 42"/>
            <p:cNvSpPr txBox="1">
              <a:spLocks noChangeArrowheads="1"/>
            </p:cNvSpPr>
            <p:nvPr/>
          </p:nvSpPr>
          <p:spPr bwMode="auto">
            <a:xfrm>
              <a:off x="4547" y="2205"/>
              <a:ext cx="364"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17,2</a:t>
              </a:r>
              <a:endParaRPr lang="en-US" sz="1200" b="1">
                <a:solidFill>
                  <a:schemeClr val="bg1"/>
                </a:solidFill>
                <a:latin typeface="Arial" charset="0"/>
                <a:cs typeface="Arial" charset="0"/>
              </a:endParaRPr>
            </a:p>
          </p:txBody>
        </p:sp>
        <p:sp>
          <p:nvSpPr>
            <p:cNvPr id="51245" name="Text Box 43"/>
            <p:cNvSpPr txBox="1">
              <a:spLocks noChangeArrowheads="1"/>
            </p:cNvSpPr>
            <p:nvPr/>
          </p:nvSpPr>
          <p:spPr bwMode="auto">
            <a:xfrm>
              <a:off x="3412" y="799"/>
              <a:ext cx="364"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69.5</a:t>
              </a:r>
              <a:endParaRPr lang="en-US" sz="1200" b="1">
                <a:solidFill>
                  <a:schemeClr val="bg1"/>
                </a:solidFill>
                <a:latin typeface="Arial" charset="0"/>
                <a:cs typeface="Arial" charset="0"/>
              </a:endParaRPr>
            </a:p>
          </p:txBody>
        </p:sp>
        <p:sp>
          <p:nvSpPr>
            <p:cNvPr id="51246" name="Text Box 44"/>
            <p:cNvSpPr txBox="1">
              <a:spLocks noChangeArrowheads="1"/>
            </p:cNvSpPr>
            <p:nvPr/>
          </p:nvSpPr>
          <p:spPr bwMode="auto">
            <a:xfrm>
              <a:off x="4138" y="708"/>
              <a:ext cx="364"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72.6</a:t>
              </a:r>
              <a:endParaRPr lang="en-US" sz="1200" b="1">
                <a:solidFill>
                  <a:schemeClr val="bg1"/>
                </a:solidFill>
                <a:latin typeface="Arial" charset="0"/>
                <a:cs typeface="Arial" charset="0"/>
              </a:endParaRPr>
            </a:p>
          </p:txBody>
        </p:sp>
        <p:sp>
          <p:nvSpPr>
            <p:cNvPr id="51247" name="Text Box 45"/>
            <p:cNvSpPr txBox="1">
              <a:spLocks noChangeArrowheads="1"/>
            </p:cNvSpPr>
            <p:nvPr/>
          </p:nvSpPr>
          <p:spPr bwMode="auto">
            <a:xfrm>
              <a:off x="891" y="2214"/>
              <a:ext cx="364"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16.8</a:t>
              </a:r>
              <a:endParaRPr lang="en-US" sz="1200" b="1">
                <a:solidFill>
                  <a:schemeClr val="bg1"/>
                </a:solidFill>
                <a:latin typeface="Arial" charset="0"/>
                <a:cs typeface="Arial" charset="0"/>
              </a:endParaRPr>
            </a:p>
          </p:txBody>
        </p:sp>
        <p:sp>
          <p:nvSpPr>
            <p:cNvPr id="51248" name="Text Box 46"/>
            <p:cNvSpPr txBox="1">
              <a:spLocks noChangeArrowheads="1"/>
            </p:cNvSpPr>
            <p:nvPr/>
          </p:nvSpPr>
          <p:spPr bwMode="auto">
            <a:xfrm>
              <a:off x="1644" y="2432"/>
              <a:ext cx="314"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8.1</a:t>
              </a:r>
              <a:endParaRPr lang="en-US" sz="1200" b="1">
                <a:solidFill>
                  <a:schemeClr val="bg1"/>
                </a:solidFill>
                <a:latin typeface="Arial" charset="0"/>
                <a:cs typeface="Arial" charset="0"/>
              </a:endParaRPr>
            </a:p>
          </p:txBody>
        </p:sp>
        <p:sp>
          <p:nvSpPr>
            <p:cNvPr id="51249" name="Text Box 47"/>
            <p:cNvSpPr txBox="1">
              <a:spLocks noChangeArrowheads="1"/>
            </p:cNvSpPr>
            <p:nvPr/>
          </p:nvSpPr>
          <p:spPr bwMode="auto">
            <a:xfrm>
              <a:off x="2324" y="2160"/>
              <a:ext cx="364"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18.5</a:t>
              </a:r>
              <a:endParaRPr lang="en-US" sz="1200" b="1">
                <a:solidFill>
                  <a:schemeClr val="bg1"/>
                </a:solidFill>
                <a:latin typeface="Arial" charset="0"/>
                <a:cs typeface="Arial" charset="0"/>
              </a:endParaRPr>
            </a:p>
          </p:txBody>
        </p:sp>
        <p:sp>
          <p:nvSpPr>
            <p:cNvPr id="51250" name="Text Box 48"/>
            <p:cNvSpPr txBox="1">
              <a:spLocks noChangeArrowheads="1"/>
            </p:cNvSpPr>
            <p:nvPr/>
          </p:nvSpPr>
          <p:spPr bwMode="auto">
            <a:xfrm>
              <a:off x="1235" y="989"/>
              <a:ext cx="364" cy="162"/>
            </a:xfrm>
            <a:prstGeom prst="rect">
              <a:avLst/>
            </a:prstGeom>
            <a:noFill/>
            <a:ln w="9525">
              <a:noFill/>
              <a:miter lim="800000"/>
              <a:headEnd/>
              <a:tailEnd/>
            </a:ln>
          </p:spPr>
          <p:txBody>
            <a:bodyPr wrap="none">
              <a:spAutoFit/>
            </a:bodyPr>
            <a:lstStyle/>
            <a:p>
              <a:pPr eaLnBrk="1" hangingPunct="1"/>
              <a:r>
                <a:rPr lang="tr-TR" sz="1200" b="1">
                  <a:solidFill>
                    <a:schemeClr val="bg1"/>
                  </a:solidFill>
                  <a:latin typeface="Arial" charset="0"/>
                  <a:cs typeface="Arial" charset="0"/>
                </a:rPr>
                <a:t>   55.8</a:t>
              </a:r>
              <a:endParaRPr lang="en-US" sz="1200" b="1">
                <a:solidFill>
                  <a:schemeClr val="bg1"/>
                </a:solidFill>
                <a:latin typeface="Arial" charset="0"/>
                <a:cs typeface="Arial" charset="0"/>
              </a:endParaRPr>
            </a:p>
          </p:txBody>
        </p:sp>
        <p:sp>
          <p:nvSpPr>
            <p:cNvPr id="51251" name="Text Box 49"/>
            <p:cNvSpPr txBox="1">
              <a:spLocks noChangeArrowheads="1"/>
            </p:cNvSpPr>
            <p:nvPr/>
          </p:nvSpPr>
          <p:spPr bwMode="auto">
            <a:xfrm>
              <a:off x="2567" y="3097"/>
              <a:ext cx="2223" cy="162"/>
            </a:xfrm>
            <a:prstGeom prst="rect">
              <a:avLst/>
            </a:prstGeom>
            <a:noFill/>
            <a:ln w="9525">
              <a:noFill/>
              <a:miter lim="800000"/>
              <a:headEnd/>
              <a:tailEnd/>
            </a:ln>
          </p:spPr>
          <p:txBody>
            <a:bodyPr>
              <a:spAutoFit/>
            </a:bodyPr>
            <a:lstStyle/>
            <a:p>
              <a:pPr eaLnBrk="1" hangingPunct="1"/>
              <a:r>
                <a:rPr lang="tr-TR" sz="1200" b="1">
                  <a:solidFill>
                    <a:schemeClr val="bg1"/>
                  </a:solidFill>
                  <a:latin typeface="Arial" charset="0"/>
                  <a:cs typeface="Arial" charset="0"/>
                </a:rPr>
                <a:t>Erkek &gt;102 cm              Kadın &gt;88 cm</a:t>
              </a:r>
              <a:endParaRPr lang="en-US" sz="1200" b="1">
                <a:solidFill>
                  <a:schemeClr val="bg1"/>
                </a:solidFill>
                <a:latin typeface="Arial" charset="0"/>
                <a:cs typeface="Arial" charset="0"/>
              </a:endParaRPr>
            </a:p>
          </p:txBody>
        </p:sp>
        <p:sp>
          <p:nvSpPr>
            <p:cNvPr id="51252" name="Rectangle 50"/>
            <p:cNvSpPr>
              <a:spLocks noChangeArrowheads="1"/>
            </p:cNvSpPr>
            <p:nvPr/>
          </p:nvSpPr>
          <p:spPr bwMode="auto">
            <a:xfrm>
              <a:off x="3413" y="3113"/>
              <a:ext cx="136" cy="136"/>
            </a:xfrm>
            <a:prstGeom prst="rect">
              <a:avLst/>
            </a:prstGeom>
            <a:solidFill>
              <a:srgbClr val="FF9999"/>
            </a:solidFill>
            <a:ln w="9525">
              <a:solidFill>
                <a:schemeClr val="tx1"/>
              </a:solidFill>
              <a:miter lim="800000"/>
              <a:headEnd/>
              <a:tailEnd/>
            </a:ln>
          </p:spPr>
          <p:txBody>
            <a:bodyPr wrap="none" anchor="ctr"/>
            <a:lstStyle/>
            <a:p>
              <a:endParaRPr lang="tr-TR"/>
            </a:p>
          </p:txBody>
        </p:sp>
        <p:sp>
          <p:nvSpPr>
            <p:cNvPr id="36915" name="Text Box 51"/>
            <p:cNvSpPr txBox="1">
              <a:spLocks noChangeArrowheads="1"/>
            </p:cNvSpPr>
            <p:nvPr/>
          </p:nvSpPr>
          <p:spPr bwMode="auto">
            <a:xfrm>
              <a:off x="4558" y="3147"/>
              <a:ext cx="1144" cy="180"/>
            </a:xfrm>
            <a:prstGeom prst="rect">
              <a:avLst/>
            </a:prstGeom>
            <a:noFill/>
            <a:ln w="9525">
              <a:noFill/>
              <a:miter lim="800000"/>
              <a:headEnd/>
              <a:tailEnd/>
            </a:ln>
            <a:effectLst/>
          </p:spPr>
          <p:txBody>
            <a:bodyPr wrap="none">
              <a:spAutoFit/>
            </a:bodyPr>
            <a:lstStyle/>
            <a:p>
              <a:pPr algn="r" eaLnBrk="1" hangingPunct="1">
                <a:defRPr/>
              </a:pPr>
              <a:r>
                <a:rPr lang="tr-TR" sz="1400" b="1" i="1">
                  <a:solidFill>
                    <a:srgbClr val="FFFF00"/>
                  </a:solidFill>
                  <a:effectLst>
                    <a:outerShdw blurRad="38100" dist="38100" dir="2700000" algn="tl">
                      <a:srgbClr val="000000"/>
                    </a:outerShdw>
                  </a:effectLst>
                  <a:latin typeface="Arial" charset="0"/>
                </a:rPr>
                <a:t>TEKHARF Çalışması</a:t>
              </a:r>
              <a:endParaRPr lang="en-GB" sz="1400" b="1" i="1">
                <a:solidFill>
                  <a:srgbClr val="FFFF00"/>
                </a:solidFill>
                <a:effectLst>
                  <a:outerShdw blurRad="38100" dist="38100" dir="2700000" algn="tl">
                    <a:srgbClr val="000000"/>
                  </a:outerShdw>
                </a:effectLst>
                <a:latin typeface="Arial" charset="0"/>
              </a:endParaRPr>
            </a:p>
          </p:txBody>
        </p:sp>
      </p:grpSp>
      <p:sp>
        <p:nvSpPr>
          <p:cNvPr id="36916" name="Text Box 52"/>
          <p:cNvSpPr txBox="1">
            <a:spLocks noChangeArrowheads="1"/>
          </p:cNvSpPr>
          <p:nvPr/>
        </p:nvSpPr>
        <p:spPr bwMode="auto">
          <a:xfrm>
            <a:off x="5262563" y="6151563"/>
            <a:ext cx="2046287" cy="336550"/>
          </a:xfrm>
          <a:prstGeom prst="rect">
            <a:avLst/>
          </a:prstGeom>
          <a:noFill/>
          <a:ln w="9525">
            <a:noFill/>
            <a:miter lim="800000"/>
            <a:headEnd/>
            <a:tailEnd/>
          </a:ln>
          <a:effectLst/>
        </p:spPr>
        <p:txBody>
          <a:bodyPr wrap="none">
            <a:spAutoFit/>
          </a:bodyPr>
          <a:lstStyle/>
          <a:p>
            <a:pPr algn="r" eaLnBrk="1" hangingPunct="1">
              <a:defRPr/>
            </a:pPr>
            <a:r>
              <a:rPr lang="tr-TR" sz="1600" b="1" i="1">
                <a:solidFill>
                  <a:srgbClr val="FFFF00"/>
                </a:solidFill>
                <a:effectLst>
                  <a:outerShdw blurRad="38100" dist="38100" dir="2700000" algn="tl">
                    <a:srgbClr val="000000"/>
                  </a:outerShdw>
                </a:effectLst>
                <a:latin typeface="Arial" charset="0"/>
              </a:rPr>
              <a:t>METSAR Çalışması</a:t>
            </a:r>
            <a:endParaRPr lang="en-GB" sz="1600" b="1" i="1">
              <a:solidFill>
                <a:srgbClr val="FFFF00"/>
              </a:solidFill>
              <a:effectLst>
                <a:outerShdw blurRad="38100" dist="38100" dir="2700000" algn="tl">
                  <a:srgbClr val="000000"/>
                </a:outerShdw>
              </a:effectLst>
              <a:latin typeface="Arial" charset="0"/>
            </a:endParaRPr>
          </a:p>
        </p:txBody>
      </p:sp>
      <p:sp>
        <p:nvSpPr>
          <p:cNvPr id="36917" name="Text Box 53"/>
          <p:cNvSpPr txBox="1">
            <a:spLocks noChangeArrowheads="1"/>
          </p:cNvSpPr>
          <p:nvPr/>
        </p:nvSpPr>
        <p:spPr bwMode="auto">
          <a:xfrm>
            <a:off x="2565400" y="5661025"/>
            <a:ext cx="2624138" cy="1196975"/>
          </a:xfrm>
          <a:prstGeom prst="rect">
            <a:avLst/>
          </a:prstGeom>
          <a:noFill/>
          <a:ln w="9525">
            <a:solidFill>
              <a:schemeClr val="bg1"/>
            </a:solidFill>
            <a:miter lim="800000"/>
            <a:headEnd/>
            <a:tailEnd/>
          </a:ln>
          <a:effectLst/>
        </p:spPr>
        <p:txBody>
          <a:bodyPr wrap="none">
            <a:spAutoFit/>
          </a:bodyPr>
          <a:lstStyle/>
          <a:p>
            <a:pPr eaLnBrk="1" hangingPunct="1">
              <a:defRPr/>
            </a:pPr>
            <a:r>
              <a:rPr lang="tr-TR" b="1">
                <a:effectLst>
                  <a:outerShdw blurRad="38100" dist="38100" dir="2700000" algn="tl">
                    <a:srgbClr val="000000"/>
                  </a:outerShdw>
                </a:effectLst>
                <a:latin typeface="Arial" charset="0"/>
              </a:rPr>
              <a:t>Erkek  </a:t>
            </a:r>
            <a:r>
              <a:rPr lang="tr-TR" b="1">
                <a:effectLst>
                  <a:outerShdw blurRad="38100" dist="38100" dir="2700000" algn="tl">
                    <a:srgbClr val="000000"/>
                  </a:outerShdw>
                </a:effectLst>
                <a:latin typeface="Arial" charset="0"/>
                <a:sym typeface="Wingdings" pitchFamily="2" charset="2"/>
              </a:rPr>
              <a:t>  % 17.2</a:t>
            </a:r>
          </a:p>
          <a:p>
            <a:pPr eaLnBrk="1" hangingPunct="1">
              <a:defRPr/>
            </a:pPr>
            <a:r>
              <a:rPr lang="tr-TR" b="1">
                <a:effectLst>
                  <a:outerShdw blurRad="38100" dist="38100" dir="2700000" algn="tl">
                    <a:srgbClr val="000000"/>
                  </a:outerShdw>
                </a:effectLst>
                <a:latin typeface="Arial" charset="0"/>
              </a:rPr>
              <a:t>Kadın  </a:t>
            </a:r>
            <a:r>
              <a:rPr lang="tr-TR" b="1">
                <a:effectLst>
                  <a:outerShdw blurRad="38100" dist="38100" dir="2700000" algn="tl">
                    <a:srgbClr val="000000"/>
                  </a:outerShdw>
                </a:effectLst>
                <a:latin typeface="Arial" charset="0"/>
                <a:sym typeface="Wingdings" pitchFamily="2" charset="2"/>
              </a:rPr>
              <a:t>  % 54.8</a:t>
            </a:r>
          </a:p>
          <a:p>
            <a:pPr eaLnBrk="1" hangingPunct="1">
              <a:defRPr/>
            </a:pPr>
            <a:r>
              <a:rPr lang="tr-TR" b="1">
                <a:effectLst>
                  <a:outerShdw blurRad="38100" dist="38100" dir="2700000" algn="tl">
                    <a:srgbClr val="000000"/>
                  </a:outerShdw>
                </a:effectLst>
                <a:latin typeface="Arial" charset="0"/>
                <a:sym typeface="Wingdings" pitchFamily="2" charset="2"/>
              </a:rPr>
              <a:t>Genel    % 36.2</a:t>
            </a:r>
            <a:endParaRPr lang="en-GB" b="1">
              <a:effectLst>
                <a:outerShdw blurRad="38100" dist="38100" dir="2700000" algn="tl">
                  <a:srgbClr val="000000"/>
                </a:outerShdw>
              </a:effectLst>
              <a:latin typeface="Arial" charset="0"/>
              <a:sym typeface="Wingdings" pitchFamily="2" charset="2"/>
            </a:endParaRP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1188" y="0"/>
            <a:ext cx="7772400" cy="1143000"/>
          </a:xfrm>
        </p:spPr>
        <p:txBody>
          <a:bodyPr>
            <a:normAutofit fontScale="90000"/>
          </a:bodyPr>
          <a:lstStyle/>
          <a:p>
            <a:r>
              <a:rPr lang="tr-TR" sz="4000" smtClean="0"/>
              <a:t>Kilo vermenin yararları:</a:t>
            </a:r>
            <a:br>
              <a:rPr lang="tr-TR" sz="4000" smtClean="0"/>
            </a:br>
            <a:r>
              <a:rPr lang="tr-TR" sz="4000" smtClean="0"/>
              <a:t>10 kg vermekle …….</a:t>
            </a:r>
          </a:p>
        </p:txBody>
      </p:sp>
      <p:sp>
        <p:nvSpPr>
          <p:cNvPr id="53251" name="Text Box 3"/>
          <p:cNvSpPr txBox="1">
            <a:spLocks noChangeArrowheads="1"/>
          </p:cNvSpPr>
          <p:nvPr/>
        </p:nvSpPr>
        <p:spPr bwMode="auto">
          <a:xfrm>
            <a:off x="179388" y="1381125"/>
            <a:ext cx="9007475" cy="5216525"/>
          </a:xfrm>
          <a:prstGeom prst="rect">
            <a:avLst/>
          </a:prstGeom>
          <a:noFill/>
          <a:ln w="9525">
            <a:noFill/>
            <a:miter lim="800000"/>
            <a:headEnd/>
            <a:tailEnd/>
          </a:ln>
        </p:spPr>
        <p:txBody>
          <a:bodyPr>
            <a:spAutoFit/>
          </a:bodyPr>
          <a:lstStyle/>
          <a:p>
            <a:pPr eaLnBrk="1" hangingPunct="1"/>
            <a:r>
              <a:rPr lang="tr-TR" sz="2800" b="1">
                <a:solidFill>
                  <a:srgbClr val="FFFF00"/>
                </a:solidFill>
                <a:latin typeface="Arial" charset="0"/>
              </a:rPr>
              <a:t>Mortalite</a:t>
            </a:r>
            <a:r>
              <a:rPr lang="tr-TR" sz="2800" b="1">
                <a:solidFill>
                  <a:schemeClr val="bg1"/>
                </a:solidFill>
                <a:latin typeface="Arial" charset="0"/>
              </a:rPr>
              <a:t>		Tüm sebeplere bağlı mortalitede 			%20- 25 azalma</a:t>
            </a:r>
          </a:p>
          <a:p>
            <a:pPr eaLnBrk="1" hangingPunct="1"/>
            <a:r>
              <a:rPr lang="tr-TR" sz="2800" b="1">
                <a:solidFill>
                  <a:schemeClr val="bg1"/>
                </a:solidFill>
                <a:latin typeface="Arial" charset="0"/>
              </a:rPr>
              <a:t>		</a:t>
            </a:r>
          </a:p>
          <a:p>
            <a:pPr eaLnBrk="1" hangingPunct="1"/>
            <a:r>
              <a:rPr lang="tr-TR" sz="2800" b="1">
                <a:solidFill>
                  <a:srgbClr val="FFFF00"/>
                </a:solidFill>
                <a:latin typeface="Arial" charset="0"/>
              </a:rPr>
              <a:t>Kan basıncı</a:t>
            </a:r>
            <a:r>
              <a:rPr lang="tr-TR" sz="2800" b="1">
                <a:solidFill>
                  <a:schemeClr val="accent1"/>
                </a:solidFill>
                <a:latin typeface="Arial" charset="0"/>
              </a:rPr>
              <a:t>	</a:t>
            </a:r>
            <a:r>
              <a:rPr lang="tr-TR" sz="2800" b="1">
                <a:solidFill>
                  <a:schemeClr val="bg1"/>
                </a:solidFill>
                <a:latin typeface="Arial" charset="0"/>
              </a:rPr>
              <a:t>Sistolik KB 20 mm Hg azalma</a:t>
            </a:r>
          </a:p>
          <a:p>
            <a:pPr eaLnBrk="1" hangingPunct="1"/>
            <a:r>
              <a:rPr lang="tr-TR" sz="2800" b="1">
                <a:solidFill>
                  <a:schemeClr val="bg1"/>
                </a:solidFill>
                <a:latin typeface="Arial" charset="0"/>
              </a:rPr>
              <a:t>			Diyastolik KB 10 mm 	Hg azalma</a:t>
            </a:r>
          </a:p>
          <a:p>
            <a:pPr eaLnBrk="1" hangingPunct="1"/>
            <a:endParaRPr lang="tr-TR" sz="2800" b="1">
              <a:solidFill>
                <a:schemeClr val="bg1"/>
              </a:solidFill>
              <a:latin typeface="Arial" charset="0"/>
            </a:endParaRPr>
          </a:p>
          <a:p>
            <a:pPr eaLnBrk="1" hangingPunct="1"/>
            <a:r>
              <a:rPr lang="tr-TR" sz="2800" b="1">
                <a:solidFill>
                  <a:srgbClr val="FFFF00"/>
                </a:solidFill>
                <a:latin typeface="Arial" charset="0"/>
              </a:rPr>
              <a:t>Diyabet</a:t>
            </a:r>
            <a:r>
              <a:rPr lang="tr-TR" sz="2800" b="1">
                <a:solidFill>
                  <a:schemeClr val="bg1"/>
                </a:solidFill>
                <a:latin typeface="Arial" charset="0"/>
              </a:rPr>
              <a:t>		Açlık kan şekerinde %30-50 azalma</a:t>
            </a:r>
          </a:p>
          <a:p>
            <a:pPr eaLnBrk="1" hangingPunct="1"/>
            <a:endParaRPr lang="tr-TR" sz="2800" b="1">
              <a:solidFill>
                <a:schemeClr val="bg1"/>
              </a:solidFill>
              <a:latin typeface="Arial" charset="0"/>
            </a:endParaRPr>
          </a:p>
          <a:p>
            <a:pPr eaLnBrk="1" hangingPunct="1"/>
            <a:r>
              <a:rPr lang="tr-TR" sz="2800" b="1">
                <a:solidFill>
                  <a:srgbClr val="FFFF00"/>
                </a:solidFill>
                <a:latin typeface="Arial" charset="0"/>
              </a:rPr>
              <a:t>Lipid	</a:t>
            </a:r>
            <a:r>
              <a:rPr lang="tr-TR" sz="2800" b="1">
                <a:solidFill>
                  <a:schemeClr val="bg1"/>
                </a:solidFill>
                <a:latin typeface="Arial" charset="0"/>
              </a:rPr>
              <a:t>		Total kolesterolde %10 azalma</a:t>
            </a:r>
          </a:p>
          <a:p>
            <a:pPr eaLnBrk="1" hangingPunct="1"/>
            <a:r>
              <a:rPr lang="tr-TR" sz="2800" b="1">
                <a:solidFill>
                  <a:schemeClr val="bg1"/>
                </a:solidFill>
                <a:latin typeface="Arial" charset="0"/>
              </a:rPr>
              <a:t>			LDL- K’da %15 azalma</a:t>
            </a:r>
          </a:p>
          <a:p>
            <a:pPr eaLnBrk="1" hangingPunct="1"/>
            <a:r>
              <a:rPr lang="tr-TR" sz="2800" b="1">
                <a:solidFill>
                  <a:schemeClr val="bg1"/>
                </a:solidFill>
                <a:latin typeface="Arial" charset="0"/>
              </a:rPr>
              <a:t>			Trigliseridde %30 azalma</a:t>
            </a:r>
          </a:p>
          <a:p>
            <a:pPr eaLnBrk="1" hangingPunct="1"/>
            <a:r>
              <a:rPr lang="tr-TR" sz="2800" b="1">
                <a:solidFill>
                  <a:schemeClr val="bg1"/>
                </a:solidFill>
                <a:latin typeface="Arial" charset="0"/>
              </a:rPr>
              <a:t>			HDL-K’da %8 artma</a:t>
            </a:r>
          </a:p>
        </p:txBody>
      </p:sp>
      <p:sp>
        <p:nvSpPr>
          <p:cNvPr id="53252" name="Text Box 4"/>
          <p:cNvSpPr txBox="1">
            <a:spLocks noChangeArrowheads="1"/>
          </p:cNvSpPr>
          <p:nvPr/>
        </p:nvSpPr>
        <p:spPr bwMode="auto">
          <a:xfrm>
            <a:off x="7035800" y="6583363"/>
            <a:ext cx="2108200" cy="274637"/>
          </a:xfrm>
          <a:prstGeom prst="rect">
            <a:avLst/>
          </a:prstGeom>
          <a:noFill/>
          <a:ln w="9525">
            <a:noFill/>
            <a:miter lim="800000"/>
            <a:headEnd/>
            <a:tailEnd/>
          </a:ln>
        </p:spPr>
        <p:txBody>
          <a:bodyPr wrap="none">
            <a:spAutoFit/>
          </a:bodyPr>
          <a:lstStyle/>
          <a:p>
            <a:pPr algn="ctr" eaLnBrk="1" hangingPunct="1"/>
            <a:r>
              <a:rPr lang="tr-TR" sz="1200" b="1" i="1">
                <a:solidFill>
                  <a:schemeClr val="bg1"/>
                </a:solidFill>
                <a:latin typeface="Arial" charset="0"/>
              </a:rPr>
              <a:t>Jung RT. Br Med Bull 1997</a:t>
            </a:r>
            <a:endParaRPr lang="tr-TR" sz="1200" b="1" i="1">
              <a:solidFill>
                <a:schemeClr val="tx2"/>
              </a:solidFill>
              <a:latin typeface="Arial" charset="0"/>
            </a:endParaRPr>
          </a:p>
        </p:txBody>
      </p:sp>
      <p:sp>
        <p:nvSpPr>
          <p:cNvPr id="53253" name="Line 5"/>
          <p:cNvSpPr>
            <a:spLocks noChangeShapeType="1"/>
          </p:cNvSpPr>
          <p:nvPr/>
        </p:nvSpPr>
        <p:spPr bwMode="auto">
          <a:xfrm>
            <a:off x="0" y="1125538"/>
            <a:ext cx="9144000" cy="0"/>
          </a:xfrm>
          <a:prstGeom prst="line">
            <a:avLst/>
          </a:prstGeom>
          <a:noFill/>
          <a:ln w="76200" cmpd="tri">
            <a:solidFill>
              <a:srgbClr val="CC0000"/>
            </a:solidFill>
            <a:round/>
            <a:headEnd/>
            <a:tailEnd/>
          </a:ln>
        </p:spPr>
        <p:txBody>
          <a:bodyPr/>
          <a:lstStyle/>
          <a:p>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84263" y="304800"/>
            <a:ext cx="6908800" cy="1143000"/>
          </a:xfrm>
        </p:spPr>
        <p:txBody>
          <a:bodyPr/>
          <a:lstStyle/>
          <a:p>
            <a:r>
              <a:rPr lang="en-AU" dirty="0" err="1" smtClean="0">
                <a:solidFill>
                  <a:srgbClr val="FF0000"/>
                </a:solidFill>
              </a:rPr>
              <a:t>Diyet</a:t>
            </a:r>
            <a:r>
              <a:rPr lang="tr-TR" dirty="0" smtClean="0">
                <a:solidFill>
                  <a:srgbClr val="FF0000"/>
                </a:solidFill>
              </a:rPr>
              <a:t> I</a:t>
            </a:r>
            <a:endParaRPr lang="en-AU" dirty="0" smtClean="0">
              <a:solidFill>
                <a:srgbClr val="FF0000"/>
              </a:solidFill>
            </a:endParaRPr>
          </a:p>
        </p:txBody>
      </p:sp>
      <p:sp>
        <p:nvSpPr>
          <p:cNvPr id="54276" name="Line 4"/>
          <p:cNvSpPr>
            <a:spLocks noChangeShapeType="1"/>
          </p:cNvSpPr>
          <p:nvPr/>
        </p:nvSpPr>
        <p:spPr bwMode="auto">
          <a:xfrm>
            <a:off x="0" y="1600200"/>
            <a:ext cx="9144000" cy="0"/>
          </a:xfrm>
          <a:prstGeom prst="line">
            <a:avLst/>
          </a:prstGeom>
          <a:noFill/>
          <a:ln w="76200">
            <a:solidFill>
              <a:srgbClr val="FF0000"/>
            </a:solidFill>
            <a:round/>
            <a:headEnd/>
            <a:tailEnd/>
          </a:ln>
        </p:spPr>
        <p:txBody>
          <a:bodyPr wrap="none" anchor="ctr"/>
          <a:lstStyle/>
          <a:p>
            <a:endParaRPr lang="tr-TR"/>
          </a:p>
        </p:txBody>
      </p:sp>
      <p:sp>
        <p:nvSpPr>
          <p:cNvPr id="5" name="4 İçerik Yer Tutucusu"/>
          <p:cNvSpPr>
            <a:spLocks noGrp="1"/>
          </p:cNvSpPr>
          <p:nvPr>
            <p:ph idx="1"/>
          </p:nvPr>
        </p:nvSpPr>
        <p:spPr/>
        <p:txBody>
          <a:bodyPr>
            <a:normAutofit/>
          </a:bodyPr>
          <a:lstStyle/>
          <a:p>
            <a:r>
              <a:rPr lang="tr-TR" sz="2800" dirty="0" smtClean="0"/>
              <a:t>Doğal olmalıdır.</a:t>
            </a:r>
          </a:p>
          <a:p>
            <a:r>
              <a:rPr lang="tr-TR" sz="2800" dirty="0" smtClean="0"/>
              <a:t>İşlenmiş,ambalajlanmış,katkı maddeleri eklenmiş ve reklamı yapılan gıdalardan uzak durulmalı.</a:t>
            </a:r>
          </a:p>
          <a:p>
            <a:r>
              <a:rPr lang="tr-TR" sz="2800" dirty="0" smtClean="0"/>
              <a:t>Gerçek organik gıdalar muhtemelen daha yararlıdır.</a:t>
            </a:r>
          </a:p>
          <a:p>
            <a:r>
              <a:rPr lang="tr-TR" sz="2800" dirty="0" smtClean="0"/>
              <a:t>Ekmek tüketiminin azaltılması</a:t>
            </a:r>
          </a:p>
          <a:p>
            <a:r>
              <a:rPr lang="tr-TR" sz="2800" dirty="0" smtClean="0"/>
              <a:t>Yoğun karbonhidrat tüketiminin azaltılması(Gİ)</a:t>
            </a:r>
          </a:p>
          <a:p>
            <a:pPr>
              <a:buNone/>
            </a:pPr>
            <a:r>
              <a:rPr lang="tr-TR" sz="2800" dirty="0" smtClean="0">
                <a:solidFill>
                  <a:srgbClr val="00B050"/>
                </a:solidFill>
              </a:rPr>
              <a:t>             Dünya nüfusunun %1’ini oluşturuyoruz.Ancak ekmek tüketimimiz dünya ekmek tüketiminin %5’ne tekabül ediyor.</a:t>
            </a:r>
          </a:p>
          <a:p>
            <a:endParaRPr lang="tr-TR"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603250" y="692150"/>
            <a:ext cx="3519488" cy="5400675"/>
          </a:xfrm>
          <a:prstGeom prst="rect">
            <a:avLst/>
          </a:prstGeom>
          <a:noFill/>
          <a:ln w="57150">
            <a:solidFill>
              <a:srgbClr val="00FF00"/>
            </a:solidFill>
            <a:miter lim="800000"/>
            <a:headEnd/>
            <a:tailEnd/>
          </a:ln>
        </p:spPr>
      </p:pic>
      <p:sp>
        <p:nvSpPr>
          <p:cNvPr id="68611" name="Text Box 3"/>
          <p:cNvSpPr txBox="1">
            <a:spLocks noChangeArrowheads="1"/>
          </p:cNvSpPr>
          <p:nvPr/>
        </p:nvSpPr>
        <p:spPr bwMode="auto">
          <a:xfrm>
            <a:off x="4508500" y="1125538"/>
            <a:ext cx="4222750" cy="4203700"/>
          </a:xfrm>
          <a:prstGeom prst="rect">
            <a:avLst/>
          </a:prstGeom>
          <a:noFill/>
          <a:ln w="12700">
            <a:noFill/>
            <a:miter lim="800000"/>
            <a:headEnd/>
            <a:tailEnd/>
          </a:ln>
          <a:effectLst/>
        </p:spPr>
        <p:txBody>
          <a:bodyPr>
            <a:spAutoFit/>
          </a:bodyPr>
          <a:lstStyle/>
          <a:p>
            <a:pPr>
              <a:defRPr/>
            </a:pPr>
            <a:r>
              <a:rPr lang="tr-TR" sz="5400" b="1">
                <a:solidFill>
                  <a:srgbClr val="99FF66"/>
                </a:solidFill>
                <a:effectLst>
                  <a:outerShdw blurRad="38100" dist="38100" dir="2700000" algn="tl">
                    <a:srgbClr val="000000"/>
                  </a:outerShdw>
                </a:effectLst>
                <a:latin typeface="Monotype Corsiva" pitchFamily="66" charset="0"/>
              </a:rPr>
              <a:t>Michelangelo’nun David’ini</a:t>
            </a:r>
          </a:p>
          <a:p>
            <a:pPr>
              <a:defRPr/>
            </a:pPr>
            <a:r>
              <a:rPr lang="tr-TR" sz="5400" b="1">
                <a:solidFill>
                  <a:srgbClr val="99FF66"/>
                </a:solidFill>
                <a:effectLst>
                  <a:outerShdw blurRad="38100" dist="38100" dir="2700000" algn="tl">
                    <a:srgbClr val="000000"/>
                  </a:outerShdw>
                </a:effectLst>
                <a:latin typeface="Monotype Corsiva" pitchFamily="66" charset="0"/>
              </a:rPr>
              <a:t>geri dönmek üzere Amerika’ya</a:t>
            </a:r>
          </a:p>
          <a:p>
            <a:pPr>
              <a:defRPr/>
            </a:pPr>
            <a:r>
              <a:rPr lang="tr-TR" sz="5400" b="1">
                <a:solidFill>
                  <a:srgbClr val="99FF66"/>
                </a:solidFill>
                <a:effectLst>
                  <a:outerShdw blurRad="38100" dist="38100" dir="2700000" algn="tl">
                    <a:srgbClr val="000000"/>
                  </a:outerShdw>
                </a:effectLst>
                <a:latin typeface="Monotype Corsiva" pitchFamily="66" charset="0"/>
              </a:rPr>
              <a:t>göndermişler</a:t>
            </a:r>
            <a:r>
              <a:rPr lang="tr-TR" sz="5400" b="1">
                <a:solidFill>
                  <a:srgbClr val="99FF66"/>
                </a:solidFill>
                <a:effectLst>
                  <a:outerShdw blurRad="38100" dist="38100" dir="2700000" algn="tl">
                    <a:srgbClr val="000000"/>
                  </a:outerShdw>
                </a:effectLst>
                <a:latin typeface="Tahoma" pitchFamily="34" charset="0"/>
              </a:rPr>
              <a:t> </a:t>
            </a:r>
          </a:p>
        </p:txBody>
      </p:sp>
      <p:sp>
        <p:nvSpPr>
          <p:cNvPr id="49156" name="Rectangle 4"/>
          <p:cNvSpPr>
            <a:spLocks noChangeArrowheads="1"/>
          </p:cNvSpPr>
          <p:nvPr/>
        </p:nvSpPr>
        <p:spPr bwMode="auto">
          <a:xfrm>
            <a:off x="2124075" y="3573463"/>
            <a:ext cx="431800" cy="360362"/>
          </a:xfrm>
          <a:prstGeom prst="rect">
            <a:avLst/>
          </a:prstGeom>
          <a:solidFill>
            <a:schemeClr val="accent1"/>
          </a:solidFill>
          <a:ln w="9525">
            <a:solidFill>
              <a:schemeClr val="tx1"/>
            </a:solidFill>
            <a:miter lim="800000"/>
            <a:headEnd/>
            <a:tailEnd/>
          </a:ln>
        </p:spPr>
        <p:txBody>
          <a:bodyPr wrap="none" anchor="ctr"/>
          <a:lstStyle/>
          <a:p>
            <a:endParaRPr lang="tr-T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411163" y="1687513"/>
            <a:ext cx="4160837" cy="4549775"/>
          </a:xfrm>
          <a:prstGeom prst="rect">
            <a:avLst/>
          </a:prstGeom>
          <a:noFill/>
          <a:ln w="57150">
            <a:solidFill>
              <a:srgbClr val="00FF00"/>
            </a:solidFill>
            <a:miter lim="800000"/>
            <a:headEnd/>
            <a:tailEnd/>
          </a:ln>
        </p:spPr>
      </p:pic>
      <p:pic>
        <p:nvPicPr>
          <p:cNvPr id="69635" name="Picture 3"/>
          <p:cNvPicPr>
            <a:picLocks noChangeAspect="1" noChangeArrowheads="1"/>
          </p:cNvPicPr>
          <p:nvPr/>
        </p:nvPicPr>
        <p:blipFill>
          <a:blip r:embed="rId3"/>
          <a:srcRect/>
          <a:stretch>
            <a:fillRect/>
          </a:stretch>
        </p:blipFill>
        <p:spPr bwMode="auto">
          <a:xfrm>
            <a:off x="5405438" y="3141663"/>
            <a:ext cx="1217612" cy="1223962"/>
          </a:xfrm>
          <a:prstGeom prst="rect">
            <a:avLst/>
          </a:prstGeom>
          <a:noFill/>
          <a:ln w="12700">
            <a:noFill/>
            <a:miter lim="800000"/>
            <a:headEnd/>
            <a:tailEnd/>
          </a:ln>
        </p:spPr>
      </p:pic>
      <p:pic>
        <p:nvPicPr>
          <p:cNvPr id="69636" name="Picture 4"/>
          <p:cNvPicPr>
            <a:picLocks noChangeAspect="1" noChangeArrowheads="1"/>
          </p:cNvPicPr>
          <p:nvPr/>
        </p:nvPicPr>
        <p:blipFill>
          <a:blip r:embed="rId4"/>
          <a:srcRect/>
          <a:stretch>
            <a:fillRect/>
          </a:stretch>
        </p:blipFill>
        <p:spPr bwMode="auto">
          <a:xfrm>
            <a:off x="6813550" y="3141663"/>
            <a:ext cx="1217613" cy="1223962"/>
          </a:xfrm>
          <a:prstGeom prst="rect">
            <a:avLst/>
          </a:prstGeom>
          <a:noFill/>
          <a:ln w="12700">
            <a:noFill/>
            <a:miter lim="800000"/>
            <a:headEnd/>
            <a:tailEnd/>
          </a:ln>
        </p:spPr>
      </p:pic>
      <p:pic>
        <p:nvPicPr>
          <p:cNvPr id="69637" name="Picture 5"/>
          <p:cNvPicPr>
            <a:picLocks noChangeAspect="1" noChangeArrowheads="1"/>
          </p:cNvPicPr>
          <p:nvPr/>
        </p:nvPicPr>
        <p:blipFill>
          <a:blip r:embed="rId5"/>
          <a:srcRect/>
          <a:stretch>
            <a:fillRect/>
          </a:stretch>
        </p:blipFill>
        <p:spPr bwMode="auto">
          <a:xfrm>
            <a:off x="5405438" y="4581525"/>
            <a:ext cx="1217612" cy="1168400"/>
          </a:xfrm>
          <a:prstGeom prst="rect">
            <a:avLst/>
          </a:prstGeom>
          <a:noFill/>
          <a:ln w="12700">
            <a:noFill/>
            <a:miter lim="800000"/>
            <a:headEnd/>
            <a:tailEnd/>
          </a:ln>
        </p:spPr>
      </p:pic>
      <p:pic>
        <p:nvPicPr>
          <p:cNvPr id="69638" name="Picture 6"/>
          <p:cNvPicPr>
            <a:picLocks noChangeAspect="1" noChangeArrowheads="1"/>
          </p:cNvPicPr>
          <p:nvPr/>
        </p:nvPicPr>
        <p:blipFill>
          <a:blip r:embed="rId6"/>
          <a:srcRect/>
          <a:stretch>
            <a:fillRect/>
          </a:stretch>
        </p:blipFill>
        <p:spPr bwMode="auto">
          <a:xfrm>
            <a:off x="6878638" y="4652963"/>
            <a:ext cx="1152525" cy="1171575"/>
          </a:xfrm>
          <a:prstGeom prst="rect">
            <a:avLst/>
          </a:prstGeom>
          <a:noFill/>
          <a:ln w="12700">
            <a:noFill/>
            <a:miter lim="800000"/>
            <a:headEnd/>
            <a:tailEnd/>
          </a:ln>
        </p:spPr>
      </p:pic>
      <p:sp>
        <p:nvSpPr>
          <p:cNvPr id="50183" name="Text Box 7"/>
          <p:cNvSpPr txBox="1">
            <a:spLocks noChangeArrowheads="1"/>
          </p:cNvSpPr>
          <p:nvPr/>
        </p:nvSpPr>
        <p:spPr bwMode="auto">
          <a:xfrm>
            <a:off x="347663" y="395288"/>
            <a:ext cx="8439150" cy="762000"/>
          </a:xfrm>
          <a:prstGeom prst="rect">
            <a:avLst/>
          </a:prstGeom>
          <a:noFill/>
          <a:ln w="12700">
            <a:noFill/>
            <a:miter lim="800000"/>
            <a:headEnd/>
            <a:tailEnd/>
          </a:ln>
        </p:spPr>
        <p:txBody>
          <a:bodyPr wrap="none">
            <a:spAutoFit/>
          </a:bodyPr>
          <a:lstStyle/>
          <a:p>
            <a:r>
              <a:rPr lang="tr-TR" sz="4400" b="1">
                <a:solidFill>
                  <a:schemeClr val="tx2"/>
                </a:solidFill>
                <a:latin typeface="Monotype Corsiva" pitchFamily="66" charset="0"/>
              </a:rPr>
              <a:t>İki sene sonra....İtalya’ya döndüğünde David...</a:t>
            </a:r>
          </a:p>
        </p:txBody>
      </p:sp>
      <p:sp>
        <p:nvSpPr>
          <p:cNvPr id="69640" name="Text Box 8"/>
          <p:cNvSpPr txBox="1">
            <a:spLocks noChangeArrowheads="1"/>
          </p:cNvSpPr>
          <p:nvPr/>
        </p:nvSpPr>
        <p:spPr bwMode="auto">
          <a:xfrm>
            <a:off x="5213350" y="1712913"/>
            <a:ext cx="3022600" cy="1006475"/>
          </a:xfrm>
          <a:prstGeom prst="rect">
            <a:avLst/>
          </a:prstGeom>
          <a:noFill/>
          <a:ln w="12700">
            <a:noFill/>
            <a:miter lim="800000"/>
            <a:headEnd/>
            <a:tailEnd/>
          </a:ln>
        </p:spPr>
        <p:txBody>
          <a:bodyPr wrap="none">
            <a:spAutoFit/>
          </a:bodyPr>
          <a:lstStyle/>
          <a:p>
            <a:r>
              <a:rPr lang="tr-TR" sz="6000" b="1">
                <a:solidFill>
                  <a:srgbClr val="99FF66"/>
                </a:solidFill>
                <a:latin typeface="Monotype Corsiva" pitchFamily="66" charset="0"/>
              </a:rPr>
              <a:t>Sponsorlar: </a:t>
            </a:r>
          </a:p>
        </p:txBody>
      </p:sp>
      <p:sp>
        <p:nvSpPr>
          <p:cNvPr id="50185" name="Rectangle 10"/>
          <p:cNvSpPr>
            <a:spLocks noChangeArrowheads="1"/>
          </p:cNvSpPr>
          <p:nvPr/>
        </p:nvSpPr>
        <p:spPr bwMode="auto">
          <a:xfrm>
            <a:off x="1979613" y="3933825"/>
            <a:ext cx="504825" cy="358775"/>
          </a:xfrm>
          <a:prstGeom prst="rect">
            <a:avLst/>
          </a:prstGeom>
          <a:solidFill>
            <a:schemeClr val="accent1"/>
          </a:solidFill>
          <a:ln w="9525">
            <a:solidFill>
              <a:schemeClr val="tx1"/>
            </a:solidFill>
            <a:miter lim="800000"/>
            <a:headEnd/>
            <a:tailEnd/>
          </a:ln>
        </p:spPr>
        <p:txBody>
          <a:bodyPr wrap="none" anchor="ct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40"/>
                                        </p:tgtEl>
                                        <p:attrNameLst>
                                          <p:attrName>style.visibility</p:attrName>
                                        </p:attrNameLst>
                                      </p:cBhvr>
                                      <p:to>
                                        <p:strVal val="visible"/>
                                      </p:to>
                                    </p:set>
                                    <p:animEffect transition="in" filter="dissolve">
                                      <p:cBhvr>
                                        <p:cTn id="7" dur="500"/>
                                        <p:tgtEl>
                                          <p:spTgt spid="69640"/>
                                        </p:tgtEl>
                                      </p:cBhvr>
                                    </p:animEffect>
                                  </p:childTnLst>
                                </p:cTn>
                              </p:par>
                              <p:par>
                                <p:cTn id="8" presetID="9" presetClass="entr" presetSubtype="0" fill="hold" nodeType="withEffect">
                                  <p:stCondLst>
                                    <p:cond delay="0"/>
                                  </p:stCondLst>
                                  <p:childTnLst>
                                    <p:set>
                                      <p:cBhvr>
                                        <p:cTn id="9" dur="1" fill="hold">
                                          <p:stCondLst>
                                            <p:cond delay="0"/>
                                          </p:stCondLst>
                                        </p:cTn>
                                        <p:tgtEl>
                                          <p:spTgt spid="69635"/>
                                        </p:tgtEl>
                                        <p:attrNameLst>
                                          <p:attrName>style.visibility</p:attrName>
                                        </p:attrNameLst>
                                      </p:cBhvr>
                                      <p:to>
                                        <p:strVal val="visible"/>
                                      </p:to>
                                    </p:set>
                                    <p:animEffect transition="in" filter="dissolve">
                                      <p:cBhvr>
                                        <p:cTn id="10" dur="500"/>
                                        <p:tgtEl>
                                          <p:spTgt spid="69635"/>
                                        </p:tgtEl>
                                      </p:cBhvr>
                                    </p:animEffect>
                                  </p:childTnLst>
                                </p:cTn>
                              </p:par>
                              <p:par>
                                <p:cTn id="11" presetID="9" presetClass="entr" presetSubtype="0" fill="hold" nodeType="withEffect">
                                  <p:stCondLst>
                                    <p:cond delay="0"/>
                                  </p:stCondLst>
                                  <p:childTnLst>
                                    <p:set>
                                      <p:cBhvr>
                                        <p:cTn id="12" dur="1" fill="hold">
                                          <p:stCondLst>
                                            <p:cond delay="0"/>
                                          </p:stCondLst>
                                        </p:cTn>
                                        <p:tgtEl>
                                          <p:spTgt spid="69636"/>
                                        </p:tgtEl>
                                        <p:attrNameLst>
                                          <p:attrName>style.visibility</p:attrName>
                                        </p:attrNameLst>
                                      </p:cBhvr>
                                      <p:to>
                                        <p:strVal val="visible"/>
                                      </p:to>
                                    </p:set>
                                    <p:animEffect transition="in" filter="dissolve">
                                      <p:cBhvr>
                                        <p:cTn id="13" dur="500"/>
                                        <p:tgtEl>
                                          <p:spTgt spid="69636"/>
                                        </p:tgtEl>
                                      </p:cBhvr>
                                    </p:animEffect>
                                  </p:childTnLst>
                                </p:cTn>
                              </p:par>
                              <p:par>
                                <p:cTn id="14" presetID="9" presetClass="entr" presetSubtype="0" fill="hold" nodeType="withEffect">
                                  <p:stCondLst>
                                    <p:cond delay="0"/>
                                  </p:stCondLst>
                                  <p:childTnLst>
                                    <p:set>
                                      <p:cBhvr>
                                        <p:cTn id="15" dur="1" fill="hold">
                                          <p:stCondLst>
                                            <p:cond delay="0"/>
                                          </p:stCondLst>
                                        </p:cTn>
                                        <p:tgtEl>
                                          <p:spTgt spid="69637"/>
                                        </p:tgtEl>
                                        <p:attrNameLst>
                                          <p:attrName>style.visibility</p:attrName>
                                        </p:attrNameLst>
                                      </p:cBhvr>
                                      <p:to>
                                        <p:strVal val="visible"/>
                                      </p:to>
                                    </p:set>
                                    <p:animEffect transition="in" filter="dissolve">
                                      <p:cBhvr>
                                        <p:cTn id="16" dur="500"/>
                                        <p:tgtEl>
                                          <p:spTgt spid="69637"/>
                                        </p:tgtEl>
                                      </p:cBhvr>
                                    </p:animEffect>
                                  </p:childTnLst>
                                </p:cTn>
                              </p:par>
                              <p:par>
                                <p:cTn id="17" presetID="9" presetClass="entr" presetSubtype="0" fill="hold" nodeType="withEffect">
                                  <p:stCondLst>
                                    <p:cond delay="0"/>
                                  </p:stCondLst>
                                  <p:childTnLst>
                                    <p:set>
                                      <p:cBhvr>
                                        <p:cTn id="18" dur="1" fill="hold">
                                          <p:stCondLst>
                                            <p:cond delay="0"/>
                                          </p:stCondLst>
                                        </p:cTn>
                                        <p:tgtEl>
                                          <p:spTgt spid="69638"/>
                                        </p:tgtEl>
                                        <p:attrNameLst>
                                          <p:attrName>style.visibility</p:attrName>
                                        </p:attrNameLst>
                                      </p:cBhvr>
                                      <p:to>
                                        <p:strVal val="visible"/>
                                      </p:to>
                                    </p:set>
                                    <p:animEffect transition="in" filter="dissolve">
                                      <p:cBhvr>
                                        <p:cTn id="19" dur="5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84263" y="304800"/>
            <a:ext cx="6908800" cy="1143000"/>
          </a:xfrm>
        </p:spPr>
        <p:txBody>
          <a:bodyPr/>
          <a:lstStyle/>
          <a:p>
            <a:r>
              <a:rPr lang="en-AU" dirty="0" err="1" smtClean="0">
                <a:solidFill>
                  <a:srgbClr val="FF0000"/>
                </a:solidFill>
              </a:rPr>
              <a:t>Diyet</a:t>
            </a:r>
            <a:r>
              <a:rPr lang="tr-TR" dirty="0" smtClean="0">
                <a:solidFill>
                  <a:srgbClr val="FF0000"/>
                </a:solidFill>
              </a:rPr>
              <a:t> II</a:t>
            </a:r>
            <a:endParaRPr lang="en-AU" dirty="0" smtClean="0">
              <a:solidFill>
                <a:srgbClr val="FF0000"/>
              </a:solidFill>
            </a:endParaRPr>
          </a:p>
        </p:txBody>
      </p:sp>
      <p:sp>
        <p:nvSpPr>
          <p:cNvPr id="54275" name="Rectangle 3"/>
          <p:cNvSpPr>
            <a:spLocks noGrp="1" noChangeArrowheads="1"/>
          </p:cNvSpPr>
          <p:nvPr>
            <p:ph type="body" idx="1"/>
          </p:nvPr>
        </p:nvSpPr>
        <p:spPr>
          <a:xfrm>
            <a:off x="1219200" y="1981200"/>
            <a:ext cx="7653338" cy="4267200"/>
          </a:xfrm>
        </p:spPr>
        <p:txBody>
          <a:bodyPr/>
          <a:lstStyle/>
          <a:p>
            <a:pPr>
              <a:buSzPct val="120000"/>
              <a:buFont typeface="Wingdings" pitchFamily="2" charset="2"/>
              <a:buBlip>
                <a:blip r:embed="rId2"/>
              </a:buBlip>
            </a:pPr>
            <a:r>
              <a:rPr lang="en-AU" smtClean="0"/>
              <a:t>Çok yönlü </a:t>
            </a:r>
          </a:p>
          <a:p>
            <a:pPr>
              <a:buSzPct val="120000"/>
              <a:buFont typeface="Wingdings" pitchFamily="2" charset="2"/>
              <a:buBlip>
                <a:blip r:embed="rId2"/>
              </a:buBlip>
            </a:pPr>
            <a:r>
              <a:rPr lang="en-AU" smtClean="0"/>
              <a:t>Toplam kalori ideal kiloya göre </a:t>
            </a:r>
          </a:p>
          <a:p>
            <a:pPr>
              <a:buSzPct val="120000"/>
              <a:buFont typeface="Wingdings" pitchFamily="2" charset="2"/>
              <a:buBlip>
                <a:blip r:embed="rId2"/>
              </a:buBlip>
            </a:pPr>
            <a:r>
              <a:rPr lang="en-AU" smtClean="0"/>
              <a:t>Tahıl, sebze, meyve ve balıktan zengin</a:t>
            </a:r>
          </a:p>
          <a:p>
            <a:pPr>
              <a:buSzPct val="120000"/>
              <a:buFont typeface="Wingdings" pitchFamily="2" charset="2"/>
              <a:buBlip>
                <a:blip r:embed="rId2"/>
              </a:buBlip>
            </a:pPr>
            <a:r>
              <a:rPr lang="en-AU" smtClean="0"/>
              <a:t>Kolesterol ve yağdan fakir</a:t>
            </a:r>
          </a:p>
          <a:p>
            <a:pPr>
              <a:buSzPct val="120000"/>
              <a:buFont typeface="Wingdings" pitchFamily="2" charset="2"/>
              <a:buBlip>
                <a:blip r:embed="rId2"/>
              </a:buBlip>
            </a:pPr>
            <a:r>
              <a:rPr lang="en-AU" smtClean="0"/>
              <a:t>Şeker, tuz ve alkol tüketimi makul</a:t>
            </a:r>
          </a:p>
          <a:p>
            <a:pPr>
              <a:buSzPct val="120000"/>
              <a:buFont typeface="Wingdings" pitchFamily="2" charset="2"/>
              <a:buBlip>
                <a:blip r:embed="rId2"/>
              </a:buBlip>
            </a:pPr>
            <a:r>
              <a:rPr lang="en-AU" smtClean="0"/>
              <a:t>Posadan zengin</a:t>
            </a:r>
          </a:p>
          <a:p>
            <a:pPr>
              <a:buSzPct val="120000"/>
              <a:buFont typeface="Wingdings" pitchFamily="2" charset="2"/>
              <a:buBlip>
                <a:blip r:embed="rId2"/>
              </a:buBlip>
            </a:pPr>
            <a:r>
              <a:rPr lang="en-AU" smtClean="0"/>
              <a:t>Akdeniz diyeti</a:t>
            </a:r>
          </a:p>
          <a:p>
            <a:endParaRPr lang="en-AU" smtClean="0"/>
          </a:p>
        </p:txBody>
      </p:sp>
      <p:sp>
        <p:nvSpPr>
          <p:cNvPr id="54276" name="Line 4"/>
          <p:cNvSpPr>
            <a:spLocks noChangeShapeType="1"/>
          </p:cNvSpPr>
          <p:nvPr/>
        </p:nvSpPr>
        <p:spPr bwMode="auto">
          <a:xfrm>
            <a:off x="0" y="1600200"/>
            <a:ext cx="9144000" cy="0"/>
          </a:xfrm>
          <a:prstGeom prst="line">
            <a:avLst/>
          </a:prstGeom>
          <a:noFill/>
          <a:ln w="76200">
            <a:solidFill>
              <a:srgbClr val="FF0000"/>
            </a:solidFill>
            <a:round/>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71550" y="404813"/>
            <a:ext cx="7777163" cy="981075"/>
          </a:xfrm>
        </p:spPr>
        <p:txBody>
          <a:bodyPr>
            <a:normAutofit fontScale="90000"/>
          </a:bodyPr>
          <a:lstStyle/>
          <a:p>
            <a:r>
              <a:rPr lang="tr-TR" sz="4800" smtClean="0"/>
              <a:t>Türk Erişkinlerinde </a:t>
            </a:r>
            <a:br>
              <a:rPr lang="tr-TR" sz="4800" smtClean="0"/>
            </a:br>
            <a:r>
              <a:rPr lang="tr-TR" sz="4800" smtClean="0"/>
              <a:t>Fiziksel İnaktivite</a:t>
            </a:r>
            <a:r>
              <a:rPr lang="tr-TR" sz="4000" smtClean="0"/>
              <a:t> </a:t>
            </a:r>
          </a:p>
        </p:txBody>
      </p:sp>
      <p:graphicFrame>
        <p:nvGraphicFramePr>
          <p:cNvPr id="58371" name="Object 3"/>
          <p:cNvGraphicFramePr>
            <a:graphicFrameLocks noChangeAspect="1"/>
          </p:cNvGraphicFramePr>
          <p:nvPr>
            <p:ph sz="half" idx="1"/>
          </p:nvPr>
        </p:nvGraphicFramePr>
        <p:xfrm>
          <a:off x="1054100" y="2112963"/>
          <a:ext cx="7550150" cy="4268787"/>
        </p:xfrm>
        <a:graphic>
          <a:graphicData uri="http://schemas.openxmlformats.org/presentationml/2006/ole">
            <p:oleObj spid="_x0000_s2050" name="Grafik" r:id="rId3" imgW="8001000" imgH="4524285" progId="MSGraph.Chart.8">
              <p:embed followColorScheme="full"/>
            </p:oleObj>
          </a:graphicData>
        </a:graphic>
      </p:graphicFrame>
      <p:sp>
        <p:nvSpPr>
          <p:cNvPr id="58372" name="Rectangle 4"/>
          <p:cNvSpPr>
            <a:spLocks noChangeArrowheads="1"/>
          </p:cNvSpPr>
          <p:nvPr/>
        </p:nvSpPr>
        <p:spPr bwMode="auto">
          <a:xfrm>
            <a:off x="6948488" y="6556375"/>
            <a:ext cx="1908175" cy="301625"/>
          </a:xfrm>
          <a:prstGeom prst="rect">
            <a:avLst/>
          </a:prstGeom>
          <a:noFill/>
          <a:ln w="12700">
            <a:noFill/>
            <a:miter lim="800000"/>
            <a:headEnd/>
            <a:tailEnd/>
          </a:ln>
        </p:spPr>
        <p:txBody>
          <a:bodyPr wrap="none" lIns="90488" tIns="44450" rIns="90488" bIns="44450">
            <a:spAutoFit/>
          </a:bodyPr>
          <a:lstStyle/>
          <a:p>
            <a:pPr defTabSz="762000"/>
            <a:r>
              <a:rPr lang="tr-TR" altLang="tr-TR" sz="1400" b="1">
                <a:solidFill>
                  <a:srgbClr val="FFFF00"/>
                </a:solidFill>
                <a:latin typeface="Arial" charset="0"/>
              </a:rPr>
              <a:t>TEKHARF Çalışması</a:t>
            </a:r>
            <a:endParaRPr lang="en-AU" altLang="tr-TR" sz="1400" b="1">
              <a:solidFill>
                <a:srgbClr val="FFFF00"/>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a:xfrm>
            <a:off x="250825" y="0"/>
            <a:ext cx="8686800" cy="1187450"/>
          </a:xfrm>
        </p:spPr>
        <p:txBody>
          <a:bodyPr>
            <a:normAutofit fontScale="90000"/>
          </a:bodyPr>
          <a:lstStyle/>
          <a:p>
            <a:r>
              <a:rPr lang="tr-TR" sz="4000" b="0">
                <a:solidFill>
                  <a:srgbClr val="FFFF66"/>
                </a:solidFill>
              </a:rPr>
              <a:t>Yüksek risklilerde (KAH) hedef ne olmalıdır?</a:t>
            </a:r>
            <a:endParaRPr lang="en-US" sz="4000" b="0">
              <a:solidFill>
                <a:srgbClr val="FFFF66"/>
              </a:solidFill>
            </a:endParaRPr>
          </a:p>
        </p:txBody>
      </p:sp>
      <p:sp>
        <p:nvSpPr>
          <p:cNvPr id="1232899" name="Text Box 3"/>
          <p:cNvSpPr txBox="1">
            <a:spLocks noChangeArrowheads="1"/>
          </p:cNvSpPr>
          <p:nvPr/>
        </p:nvSpPr>
        <p:spPr bwMode="auto">
          <a:xfrm>
            <a:off x="827088" y="1917700"/>
            <a:ext cx="7705725" cy="457200"/>
          </a:xfrm>
          <a:prstGeom prst="rect">
            <a:avLst/>
          </a:prstGeom>
          <a:solidFill>
            <a:srgbClr val="339933"/>
          </a:solidFill>
          <a:ln w="9525">
            <a:noFill/>
            <a:miter lim="800000"/>
            <a:headEnd/>
            <a:tailEnd/>
          </a:ln>
          <a:effectLst>
            <a:outerShdw dist="107763" dir="13500000" algn="ctr" rotWithShape="0">
              <a:schemeClr val="bg2"/>
            </a:outerShdw>
          </a:effectLst>
        </p:spPr>
        <p:txBody>
          <a:bodyPr>
            <a:spAutoFit/>
          </a:bodyPr>
          <a:lstStyle/>
          <a:p>
            <a:pPr eaLnBrk="1" hangingPunct="1">
              <a:spcBef>
                <a:spcPct val="50000"/>
              </a:spcBef>
              <a:spcAft>
                <a:spcPct val="0"/>
              </a:spcAft>
            </a:pPr>
            <a:r>
              <a:rPr lang="tr-TR" sz="2400" b="1">
                <a:latin typeface="Times New Roman" pitchFamily="18" charset="0"/>
              </a:rPr>
              <a:t>Sigara yok</a:t>
            </a:r>
            <a:endParaRPr lang="en-US" sz="2400" b="1">
              <a:latin typeface="Times New Roman" pitchFamily="18" charset="0"/>
            </a:endParaRPr>
          </a:p>
        </p:txBody>
      </p:sp>
      <p:sp>
        <p:nvSpPr>
          <p:cNvPr id="1232900" name="Text Box 4"/>
          <p:cNvSpPr txBox="1">
            <a:spLocks noChangeArrowheads="1"/>
          </p:cNvSpPr>
          <p:nvPr/>
        </p:nvSpPr>
        <p:spPr bwMode="auto">
          <a:xfrm>
            <a:off x="827088" y="2566988"/>
            <a:ext cx="7705725" cy="457200"/>
          </a:xfrm>
          <a:prstGeom prst="rect">
            <a:avLst/>
          </a:prstGeom>
          <a:solidFill>
            <a:srgbClr val="666633"/>
          </a:solidFill>
          <a:ln w="9525">
            <a:noFill/>
            <a:miter lim="800000"/>
            <a:headEnd/>
            <a:tailEnd/>
          </a:ln>
          <a:effectLst>
            <a:outerShdw dist="107763" dir="13500000" algn="ctr" rotWithShape="0">
              <a:schemeClr val="bg2"/>
            </a:outerShdw>
          </a:effectLst>
        </p:spPr>
        <p:txBody>
          <a:bodyPr>
            <a:spAutoFit/>
          </a:bodyPr>
          <a:lstStyle/>
          <a:p>
            <a:pPr eaLnBrk="1" hangingPunct="1">
              <a:spcBef>
                <a:spcPct val="50000"/>
              </a:spcBef>
              <a:spcAft>
                <a:spcPct val="0"/>
              </a:spcAft>
            </a:pPr>
            <a:r>
              <a:rPr lang="tr-TR" sz="2400" b="1">
                <a:latin typeface="Times New Roman" pitchFamily="18" charset="0"/>
              </a:rPr>
              <a:t>3 km ya da 30 dak/gün orta siddette etkinlik</a:t>
            </a:r>
            <a:endParaRPr lang="en-US" sz="2400" b="1">
              <a:latin typeface="Times New Roman" pitchFamily="18" charset="0"/>
            </a:endParaRPr>
          </a:p>
        </p:txBody>
      </p:sp>
      <p:sp>
        <p:nvSpPr>
          <p:cNvPr id="1232901" name="Text Box 5"/>
          <p:cNvSpPr txBox="1">
            <a:spLocks noChangeArrowheads="1"/>
          </p:cNvSpPr>
          <p:nvPr/>
        </p:nvSpPr>
        <p:spPr bwMode="auto">
          <a:xfrm>
            <a:off x="827088" y="3213100"/>
            <a:ext cx="7705725" cy="457200"/>
          </a:xfrm>
          <a:prstGeom prst="rect">
            <a:avLst/>
          </a:prstGeom>
          <a:solidFill>
            <a:srgbClr val="996633"/>
          </a:solidFill>
          <a:ln w="9525">
            <a:noFill/>
            <a:miter lim="800000"/>
            <a:headEnd/>
            <a:tailEnd/>
          </a:ln>
          <a:effectLst>
            <a:outerShdw dist="107763" dir="13500000" algn="ctr" rotWithShape="0">
              <a:schemeClr val="bg2"/>
            </a:outerShdw>
          </a:effectLst>
        </p:spPr>
        <p:txBody>
          <a:bodyPr>
            <a:spAutoFit/>
          </a:bodyPr>
          <a:lstStyle/>
          <a:p>
            <a:pPr eaLnBrk="1" hangingPunct="1">
              <a:spcBef>
                <a:spcPct val="50000"/>
              </a:spcBef>
              <a:spcAft>
                <a:spcPct val="0"/>
              </a:spcAft>
            </a:pPr>
            <a:r>
              <a:rPr lang="tr-TR" sz="2400" b="1">
                <a:latin typeface="Times New Roman" pitchFamily="18" charset="0"/>
              </a:rPr>
              <a:t>5 porsiyon sebze ve meyva/ gün</a:t>
            </a:r>
            <a:endParaRPr lang="en-US" sz="2400" b="1">
              <a:latin typeface="Times New Roman" pitchFamily="18" charset="0"/>
            </a:endParaRPr>
          </a:p>
        </p:txBody>
      </p:sp>
      <p:sp>
        <p:nvSpPr>
          <p:cNvPr id="1232902" name="Text Box 6"/>
          <p:cNvSpPr txBox="1">
            <a:spLocks noChangeArrowheads="1"/>
          </p:cNvSpPr>
          <p:nvPr/>
        </p:nvSpPr>
        <p:spPr bwMode="auto">
          <a:xfrm>
            <a:off x="827088" y="3862388"/>
            <a:ext cx="7705725" cy="457200"/>
          </a:xfrm>
          <a:prstGeom prst="rect">
            <a:avLst/>
          </a:prstGeom>
          <a:solidFill>
            <a:srgbClr val="CC6600"/>
          </a:solidFill>
          <a:ln w="9525">
            <a:noFill/>
            <a:miter lim="800000"/>
            <a:headEnd/>
            <a:tailEnd/>
          </a:ln>
          <a:effectLst>
            <a:outerShdw dist="107763" dir="13500000" algn="ctr" rotWithShape="0">
              <a:schemeClr val="bg2"/>
            </a:outerShdw>
          </a:effectLst>
        </p:spPr>
        <p:txBody>
          <a:bodyPr>
            <a:spAutoFit/>
          </a:bodyPr>
          <a:lstStyle/>
          <a:p>
            <a:pPr eaLnBrk="1" hangingPunct="1">
              <a:spcBef>
                <a:spcPct val="50000"/>
              </a:spcBef>
              <a:spcAft>
                <a:spcPct val="0"/>
              </a:spcAft>
            </a:pPr>
            <a:r>
              <a:rPr lang="tr-TR" sz="2400" b="1">
                <a:latin typeface="Times New Roman" pitchFamily="18" charset="0"/>
              </a:rPr>
              <a:t>KB 130/80 mmHg’nin altında</a:t>
            </a:r>
            <a:endParaRPr lang="en-US" sz="2400" b="1">
              <a:latin typeface="Times New Roman" pitchFamily="18" charset="0"/>
            </a:endParaRPr>
          </a:p>
        </p:txBody>
      </p:sp>
      <p:sp>
        <p:nvSpPr>
          <p:cNvPr id="1232903" name="Text Box 7"/>
          <p:cNvSpPr txBox="1">
            <a:spLocks noChangeArrowheads="1"/>
          </p:cNvSpPr>
          <p:nvPr/>
        </p:nvSpPr>
        <p:spPr bwMode="auto">
          <a:xfrm>
            <a:off x="827088" y="4511675"/>
            <a:ext cx="7705725" cy="457200"/>
          </a:xfrm>
          <a:prstGeom prst="rect">
            <a:avLst/>
          </a:prstGeom>
          <a:solidFill>
            <a:srgbClr val="FF0000"/>
          </a:solidFill>
          <a:ln w="9525">
            <a:noFill/>
            <a:miter lim="800000"/>
            <a:headEnd/>
            <a:tailEnd/>
          </a:ln>
          <a:effectLst>
            <a:outerShdw dist="107763" dir="13500000" algn="ctr" rotWithShape="0">
              <a:schemeClr val="bg2"/>
            </a:outerShdw>
          </a:effectLst>
        </p:spPr>
        <p:txBody>
          <a:bodyPr>
            <a:spAutoFit/>
          </a:bodyPr>
          <a:lstStyle/>
          <a:p>
            <a:pPr eaLnBrk="1" hangingPunct="1">
              <a:spcBef>
                <a:spcPct val="50000"/>
              </a:spcBef>
              <a:spcAft>
                <a:spcPct val="0"/>
              </a:spcAft>
            </a:pPr>
            <a:r>
              <a:rPr lang="tr-TR" sz="2400" b="1">
                <a:latin typeface="Times New Roman" pitchFamily="18" charset="0"/>
              </a:rPr>
              <a:t>Toplam kolesterol &lt;175 mg/dl</a:t>
            </a:r>
            <a:endParaRPr lang="en-US" sz="2400" b="1">
              <a:latin typeface="Times New Roman" pitchFamily="18" charset="0"/>
            </a:endParaRPr>
          </a:p>
        </p:txBody>
      </p:sp>
      <p:sp>
        <p:nvSpPr>
          <p:cNvPr id="1232904" name="Text Box 8"/>
          <p:cNvSpPr txBox="1">
            <a:spLocks noChangeArrowheads="1"/>
          </p:cNvSpPr>
          <p:nvPr/>
        </p:nvSpPr>
        <p:spPr bwMode="auto">
          <a:xfrm>
            <a:off x="827088" y="5157788"/>
            <a:ext cx="7705725" cy="457200"/>
          </a:xfrm>
          <a:prstGeom prst="rect">
            <a:avLst/>
          </a:prstGeom>
          <a:solidFill>
            <a:srgbClr val="CC0066"/>
          </a:solidFill>
          <a:ln w="9525">
            <a:noFill/>
            <a:miter lim="800000"/>
            <a:headEnd/>
            <a:tailEnd/>
          </a:ln>
          <a:effectLst>
            <a:outerShdw dist="107763" dir="13500000" algn="ctr" rotWithShape="0">
              <a:schemeClr val="bg2"/>
            </a:outerShdw>
          </a:effectLst>
        </p:spPr>
        <p:txBody>
          <a:bodyPr>
            <a:spAutoFit/>
          </a:bodyPr>
          <a:lstStyle/>
          <a:p>
            <a:pPr eaLnBrk="1" hangingPunct="1">
              <a:spcBef>
                <a:spcPct val="50000"/>
              </a:spcBef>
              <a:spcAft>
                <a:spcPct val="0"/>
              </a:spcAft>
            </a:pPr>
            <a:r>
              <a:rPr lang="tr-TR" sz="2400" b="1">
                <a:latin typeface="Times New Roman" pitchFamily="18" charset="0"/>
              </a:rPr>
              <a:t>LDL kolesterol &lt;100, daha iyisi 80 mg/dl</a:t>
            </a:r>
            <a:endParaRPr lang="en-US" sz="2400" b="1">
              <a:latin typeface="Times New Roman" pitchFamily="18" charset="0"/>
            </a:endParaRPr>
          </a:p>
        </p:txBody>
      </p:sp>
      <p:sp>
        <p:nvSpPr>
          <p:cNvPr id="1232905" name="Text Box 9"/>
          <p:cNvSpPr txBox="1">
            <a:spLocks noChangeArrowheads="1"/>
          </p:cNvSpPr>
          <p:nvPr/>
        </p:nvSpPr>
        <p:spPr bwMode="auto">
          <a:xfrm>
            <a:off x="827088" y="5807075"/>
            <a:ext cx="7705725" cy="457200"/>
          </a:xfrm>
          <a:prstGeom prst="rect">
            <a:avLst/>
          </a:prstGeom>
          <a:solidFill>
            <a:srgbClr val="CC00FF"/>
          </a:solidFill>
          <a:ln w="9525">
            <a:noFill/>
            <a:miter lim="800000"/>
            <a:headEnd/>
            <a:tailEnd/>
          </a:ln>
          <a:effectLst>
            <a:outerShdw dist="107763" dir="13500000" algn="ctr" rotWithShape="0">
              <a:schemeClr val="bg2"/>
            </a:outerShdw>
          </a:effectLst>
        </p:spPr>
        <p:txBody>
          <a:bodyPr>
            <a:spAutoFit/>
          </a:bodyPr>
          <a:lstStyle/>
          <a:p>
            <a:pPr eaLnBrk="1" hangingPunct="1">
              <a:spcBef>
                <a:spcPct val="50000"/>
              </a:spcBef>
              <a:spcAft>
                <a:spcPct val="0"/>
              </a:spcAft>
            </a:pPr>
            <a:r>
              <a:rPr lang="tr-TR" sz="2400" b="1">
                <a:latin typeface="Times New Roman" pitchFamily="18" charset="0"/>
              </a:rPr>
              <a:t>Açlık sekeri 100 mg/dl, HbA1c &lt;%6.5</a:t>
            </a:r>
            <a:endParaRPr lang="en-US" sz="2400" b="1">
              <a:latin typeface="Times New Roman" pitchFamily="18" charset="0"/>
            </a:endParaRPr>
          </a:p>
        </p:txBody>
      </p:sp>
      <p:sp>
        <p:nvSpPr>
          <p:cNvPr id="1232906" name="Text Box 10"/>
          <p:cNvSpPr txBox="1">
            <a:spLocks noChangeArrowheads="1"/>
          </p:cNvSpPr>
          <p:nvPr/>
        </p:nvSpPr>
        <p:spPr bwMode="auto">
          <a:xfrm>
            <a:off x="0" y="6518275"/>
            <a:ext cx="8459788" cy="366713"/>
          </a:xfrm>
          <a:prstGeom prst="rect">
            <a:avLst/>
          </a:prstGeom>
          <a:noFill/>
          <a:ln w="9525">
            <a:noFill/>
            <a:miter lim="800000"/>
            <a:headEnd/>
            <a:tailEnd/>
          </a:ln>
          <a:effectLst/>
        </p:spPr>
        <p:txBody>
          <a:bodyPr>
            <a:spAutoFit/>
          </a:bodyPr>
          <a:lstStyle/>
          <a:p>
            <a:pPr eaLnBrk="1" hangingPunct="1">
              <a:spcBef>
                <a:spcPct val="50000"/>
              </a:spcBef>
              <a:spcAft>
                <a:spcPct val="0"/>
              </a:spcAft>
            </a:pPr>
            <a:r>
              <a:rPr lang="tr-TR" sz="1800" b="1" i="1">
                <a:solidFill>
                  <a:srgbClr val="66FFFF"/>
                </a:solidFill>
                <a:latin typeface="Times New Roman" pitchFamily="18" charset="0"/>
              </a:rPr>
              <a:t>Eur J Cardiovascular Prevention and Rehabilitation 2007;4:Suppl</a:t>
            </a:r>
            <a:endParaRPr lang="en-US" sz="1800" b="1" i="1">
              <a:solidFill>
                <a:srgbClr val="66FFFF"/>
              </a:solidFill>
              <a:latin typeface="Times New Roman" pitchFamily="18" charset="0"/>
            </a:endParaRPr>
          </a:p>
        </p:txBody>
      </p:sp>
      <p:sp>
        <p:nvSpPr>
          <p:cNvPr id="1232907" name="Rectangle 11"/>
          <p:cNvSpPr>
            <a:spLocks noChangeArrowheads="1"/>
          </p:cNvSpPr>
          <p:nvPr/>
        </p:nvSpPr>
        <p:spPr bwMode="auto">
          <a:xfrm>
            <a:off x="323850" y="3644900"/>
            <a:ext cx="8569325" cy="2808288"/>
          </a:xfrm>
          <a:prstGeom prst="rect">
            <a:avLst/>
          </a:prstGeom>
          <a:noFill/>
          <a:ln w="57150">
            <a:solidFill>
              <a:srgbClr val="FFFF00"/>
            </a:solidFill>
            <a:prstDash val="dash"/>
            <a:miter lim="800000"/>
            <a:headEnd/>
            <a:tailEnd/>
          </a:ln>
          <a:effectLst/>
        </p:spPr>
        <p:txBody>
          <a:bodyPr wrap="none" anchor="ctr"/>
          <a:lstStyle/>
          <a:p>
            <a:endParaRPr lang="tr-T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afterEffect">
                                  <p:stCondLst>
                                    <p:cond delay="0"/>
                                  </p:stCondLst>
                                  <p:endCondLst>
                                    <p:cond evt="onNext" delay="0">
                                      <p:tgtEl>
                                        <p:sldTgt/>
                                      </p:tgtEl>
                                    </p:cond>
                                  </p:endCondLst>
                                  <p:childTnLst>
                                    <p:set>
                                      <p:cBhvr>
                                        <p:cTn id="6" dur="1" fill="hold">
                                          <p:stCondLst>
                                            <p:cond delay="0"/>
                                          </p:stCondLst>
                                        </p:cTn>
                                        <p:tgtEl>
                                          <p:spTgt spid="1232907"/>
                                        </p:tgtEl>
                                        <p:attrNameLst>
                                          <p:attrName>style.visibility</p:attrName>
                                        </p:attrNameLst>
                                      </p:cBhvr>
                                      <p:to>
                                        <p:strVal val="visible"/>
                                      </p:to>
                                    </p:set>
                                    <p:animEffect transition="in" filter="wheel(4)">
                                      <p:cBhvr>
                                        <p:cTn id="7" dur="2000"/>
                                        <p:tgtEl>
                                          <p:spTgt spid="1232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9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Text Box 2"/>
          <p:cNvSpPr txBox="1">
            <a:spLocks noChangeArrowheads="1"/>
          </p:cNvSpPr>
          <p:nvPr/>
        </p:nvSpPr>
        <p:spPr bwMode="auto">
          <a:xfrm rot="-3171118">
            <a:off x="2706687" y="1909763"/>
            <a:ext cx="2193925" cy="476250"/>
          </a:xfrm>
          <a:prstGeom prst="rect">
            <a:avLst/>
          </a:prstGeom>
          <a:noFill/>
          <a:ln w="9525">
            <a:noFill/>
            <a:miter lim="800000"/>
            <a:headEnd/>
            <a:tailEnd/>
          </a:ln>
          <a:effectLst/>
        </p:spPr>
        <p:txBody>
          <a:bodyPr>
            <a:spAutoFit/>
          </a:bodyPr>
          <a:lstStyle/>
          <a:p>
            <a:pPr algn="ctr" eaLnBrk="1" hangingPunct="1">
              <a:lnSpc>
                <a:spcPct val="70000"/>
              </a:lnSpc>
              <a:spcBef>
                <a:spcPct val="0"/>
              </a:spcBef>
              <a:spcAft>
                <a:spcPct val="0"/>
              </a:spcAft>
            </a:pPr>
            <a:r>
              <a:rPr lang="en-US" sz="1800" b="1">
                <a:latin typeface="Tahoma" pitchFamily="34" charset="0"/>
              </a:rPr>
              <a:t>İkincil </a:t>
            </a:r>
            <a:endParaRPr lang="tr-TR" sz="1800" b="1">
              <a:latin typeface="Tahoma" pitchFamily="34" charset="0"/>
            </a:endParaRPr>
          </a:p>
          <a:p>
            <a:pPr algn="ctr" eaLnBrk="1" hangingPunct="1">
              <a:lnSpc>
                <a:spcPct val="70000"/>
              </a:lnSpc>
              <a:spcBef>
                <a:spcPct val="0"/>
              </a:spcBef>
              <a:spcAft>
                <a:spcPct val="0"/>
              </a:spcAft>
            </a:pPr>
            <a:r>
              <a:rPr lang="tr-TR" sz="1800" b="1">
                <a:latin typeface="Tahoma" pitchFamily="34" charset="0"/>
              </a:rPr>
              <a:t>Korunma</a:t>
            </a:r>
            <a:endParaRPr lang="en-US" sz="1800" b="1">
              <a:latin typeface="Tahoma" pitchFamily="34" charset="0"/>
            </a:endParaRPr>
          </a:p>
        </p:txBody>
      </p:sp>
      <p:sp>
        <p:nvSpPr>
          <p:cNvPr id="819203" name="AutoShape 3"/>
          <p:cNvSpPr>
            <a:spLocks noChangeArrowheads="1"/>
          </p:cNvSpPr>
          <p:nvPr/>
        </p:nvSpPr>
        <p:spPr bwMode="auto">
          <a:xfrm>
            <a:off x="1355725" y="1557338"/>
            <a:ext cx="6251575" cy="4621212"/>
          </a:xfrm>
          <a:prstGeom prst="triangle">
            <a:avLst>
              <a:gd name="adj" fmla="val 50000"/>
            </a:avLst>
          </a:prstGeom>
          <a:solidFill>
            <a:srgbClr val="FF00FF"/>
          </a:solidFill>
          <a:ln w="57150">
            <a:solidFill>
              <a:schemeClr val="tx1"/>
            </a:solidFill>
            <a:miter lim="800000"/>
            <a:headEnd/>
            <a:tailEnd/>
          </a:ln>
          <a:effectLst/>
        </p:spPr>
        <p:txBody>
          <a:bodyPr wrap="none" anchor="ctr"/>
          <a:lstStyle/>
          <a:p>
            <a:endParaRPr lang="tr-TR"/>
          </a:p>
        </p:txBody>
      </p:sp>
      <p:sp>
        <p:nvSpPr>
          <p:cNvPr id="819204" name="Freeform 4"/>
          <p:cNvSpPr>
            <a:spLocks/>
          </p:cNvSpPr>
          <p:nvPr/>
        </p:nvSpPr>
        <p:spPr bwMode="auto">
          <a:xfrm>
            <a:off x="1331913" y="4729163"/>
            <a:ext cx="6316662" cy="1449387"/>
          </a:xfrm>
          <a:custGeom>
            <a:avLst/>
            <a:gdLst/>
            <a:ahLst/>
            <a:cxnLst>
              <a:cxn ang="0">
                <a:pos x="0" y="1056"/>
              </a:cxn>
              <a:cxn ang="0">
                <a:pos x="768" y="0"/>
              </a:cxn>
              <a:cxn ang="0">
                <a:pos x="3936" y="0"/>
              </a:cxn>
              <a:cxn ang="0">
                <a:pos x="4704" y="1056"/>
              </a:cxn>
              <a:cxn ang="0">
                <a:pos x="0" y="1056"/>
              </a:cxn>
            </a:cxnLst>
            <a:rect l="0" t="0" r="r" b="b"/>
            <a:pathLst>
              <a:path w="4704" h="1056">
                <a:moveTo>
                  <a:pt x="0" y="1056"/>
                </a:moveTo>
                <a:lnTo>
                  <a:pt x="768" y="0"/>
                </a:lnTo>
                <a:lnTo>
                  <a:pt x="3936" y="0"/>
                </a:lnTo>
                <a:lnTo>
                  <a:pt x="4704" y="1056"/>
                </a:lnTo>
                <a:lnTo>
                  <a:pt x="0" y="1056"/>
                </a:lnTo>
                <a:close/>
              </a:path>
            </a:pathLst>
          </a:custGeom>
          <a:solidFill>
            <a:schemeClr val="accent2"/>
          </a:solidFill>
          <a:ln w="57150">
            <a:solidFill>
              <a:schemeClr val="tx1"/>
            </a:solidFill>
            <a:round/>
            <a:headEnd/>
            <a:tailEnd/>
          </a:ln>
          <a:effectLst/>
        </p:spPr>
        <p:txBody>
          <a:bodyPr/>
          <a:lstStyle/>
          <a:p>
            <a:endParaRPr lang="tr-TR"/>
          </a:p>
        </p:txBody>
      </p:sp>
      <p:sp>
        <p:nvSpPr>
          <p:cNvPr id="819205" name="Freeform 5"/>
          <p:cNvSpPr>
            <a:spLocks/>
          </p:cNvSpPr>
          <p:nvPr/>
        </p:nvSpPr>
        <p:spPr bwMode="auto">
          <a:xfrm>
            <a:off x="3270250" y="1557338"/>
            <a:ext cx="2424113" cy="1793875"/>
          </a:xfrm>
          <a:custGeom>
            <a:avLst/>
            <a:gdLst/>
            <a:ahLst/>
            <a:cxnLst>
              <a:cxn ang="0">
                <a:pos x="720" y="0"/>
              </a:cxn>
              <a:cxn ang="0">
                <a:pos x="0" y="960"/>
              </a:cxn>
              <a:cxn ang="0">
                <a:pos x="1392" y="960"/>
              </a:cxn>
              <a:cxn ang="0">
                <a:pos x="720" y="0"/>
              </a:cxn>
            </a:cxnLst>
            <a:rect l="0" t="0" r="r" b="b"/>
            <a:pathLst>
              <a:path w="1392" h="960">
                <a:moveTo>
                  <a:pt x="720" y="0"/>
                </a:moveTo>
                <a:lnTo>
                  <a:pt x="0" y="960"/>
                </a:lnTo>
                <a:lnTo>
                  <a:pt x="1392" y="960"/>
                </a:lnTo>
                <a:lnTo>
                  <a:pt x="720" y="0"/>
                </a:lnTo>
                <a:close/>
              </a:path>
            </a:pathLst>
          </a:custGeom>
          <a:solidFill>
            <a:srgbClr val="800080"/>
          </a:solidFill>
          <a:ln w="57150">
            <a:solidFill>
              <a:schemeClr val="tx1"/>
            </a:solidFill>
            <a:round/>
            <a:headEnd/>
            <a:tailEnd/>
          </a:ln>
          <a:effectLst/>
        </p:spPr>
        <p:txBody>
          <a:bodyPr/>
          <a:lstStyle/>
          <a:p>
            <a:endParaRPr lang="tr-TR"/>
          </a:p>
        </p:txBody>
      </p:sp>
      <p:sp>
        <p:nvSpPr>
          <p:cNvPr id="819206" name="Text Box 6"/>
          <p:cNvSpPr txBox="1">
            <a:spLocks noChangeArrowheads="1"/>
          </p:cNvSpPr>
          <p:nvPr/>
        </p:nvSpPr>
        <p:spPr bwMode="auto">
          <a:xfrm rot="3086283">
            <a:off x="6565107" y="5207794"/>
            <a:ext cx="1731962" cy="476250"/>
          </a:xfrm>
          <a:prstGeom prst="rect">
            <a:avLst/>
          </a:prstGeom>
          <a:noFill/>
          <a:ln w="9525">
            <a:noFill/>
            <a:miter lim="800000"/>
            <a:headEnd/>
            <a:tailEnd/>
          </a:ln>
          <a:effectLst/>
        </p:spPr>
        <p:txBody>
          <a:bodyPr>
            <a:spAutoFit/>
          </a:bodyPr>
          <a:lstStyle/>
          <a:p>
            <a:pPr algn="ctr" eaLnBrk="1" hangingPunct="1">
              <a:lnSpc>
                <a:spcPct val="70000"/>
              </a:lnSpc>
              <a:spcBef>
                <a:spcPct val="0"/>
              </a:spcBef>
              <a:spcAft>
                <a:spcPct val="0"/>
              </a:spcAft>
            </a:pPr>
            <a:r>
              <a:rPr lang="tr-TR" sz="1800" b="1">
                <a:latin typeface="Tahoma" pitchFamily="34" charset="0"/>
              </a:rPr>
              <a:t>Sağlıklı Yaşam</a:t>
            </a:r>
            <a:r>
              <a:rPr lang="en-US" sz="1800" b="1">
                <a:latin typeface="Tahoma" pitchFamily="34" charset="0"/>
              </a:rPr>
              <a:t> </a:t>
            </a:r>
          </a:p>
        </p:txBody>
      </p:sp>
      <p:sp>
        <p:nvSpPr>
          <p:cNvPr id="819207" name="Text Box 7"/>
          <p:cNvSpPr txBox="1">
            <a:spLocks noChangeArrowheads="1"/>
          </p:cNvSpPr>
          <p:nvPr/>
        </p:nvSpPr>
        <p:spPr bwMode="auto">
          <a:xfrm rot="-3280354">
            <a:off x="1845469" y="3471069"/>
            <a:ext cx="1792288" cy="476250"/>
          </a:xfrm>
          <a:prstGeom prst="rect">
            <a:avLst/>
          </a:prstGeom>
          <a:noFill/>
          <a:ln w="9525">
            <a:noFill/>
            <a:miter lim="800000"/>
            <a:headEnd/>
            <a:tailEnd/>
          </a:ln>
          <a:effectLst/>
        </p:spPr>
        <p:txBody>
          <a:bodyPr>
            <a:spAutoFit/>
          </a:bodyPr>
          <a:lstStyle/>
          <a:p>
            <a:pPr algn="ctr" eaLnBrk="1" hangingPunct="1">
              <a:lnSpc>
                <a:spcPct val="70000"/>
              </a:lnSpc>
              <a:spcBef>
                <a:spcPct val="0"/>
              </a:spcBef>
              <a:spcAft>
                <a:spcPct val="0"/>
              </a:spcAft>
            </a:pPr>
            <a:r>
              <a:rPr lang="en-US" sz="1800" b="1">
                <a:latin typeface="Tahoma" pitchFamily="34" charset="0"/>
              </a:rPr>
              <a:t>Birincil </a:t>
            </a:r>
            <a:r>
              <a:rPr lang="tr-TR" sz="1800" b="1">
                <a:latin typeface="Tahoma" pitchFamily="34" charset="0"/>
              </a:rPr>
              <a:t>Korunma</a:t>
            </a:r>
            <a:endParaRPr lang="en-US" sz="1800" b="1">
              <a:latin typeface="Tahoma" pitchFamily="34" charset="0"/>
            </a:endParaRPr>
          </a:p>
        </p:txBody>
      </p:sp>
      <p:sp>
        <p:nvSpPr>
          <p:cNvPr id="819208" name="Text Box 8"/>
          <p:cNvSpPr txBox="1">
            <a:spLocks noChangeArrowheads="1"/>
          </p:cNvSpPr>
          <p:nvPr/>
        </p:nvSpPr>
        <p:spPr bwMode="auto">
          <a:xfrm rot="3219893">
            <a:off x="4264025" y="2019301"/>
            <a:ext cx="1978025" cy="476250"/>
          </a:xfrm>
          <a:prstGeom prst="rect">
            <a:avLst/>
          </a:prstGeom>
          <a:noFill/>
          <a:ln w="9525">
            <a:noFill/>
            <a:miter lim="800000"/>
            <a:headEnd/>
            <a:tailEnd/>
          </a:ln>
          <a:effectLst/>
        </p:spPr>
        <p:txBody>
          <a:bodyPr>
            <a:spAutoFit/>
          </a:bodyPr>
          <a:lstStyle/>
          <a:p>
            <a:pPr algn="ctr" eaLnBrk="1" hangingPunct="1">
              <a:lnSpc>
                <a:spcPct val="70000"/>
              </a:lnSpc>
              <a:spcBef>
                <a:spcPct val="0"/>
              </a:spcBef>
              <a:spcAft>
                <a:spcPct val="0"/>
              </a:spcAft>
            </a:pPr>
            <a:r>
              <a:rPr lang="en-US" sz="1800" b="1">
                <a:latin typeface="Tahoma" pitchFamily="34" charset="0"/>
              </a:rPr>
              <a:t>İkincil </a:t>
            </a:r>
            <a:r>
              <a:rPr lang="tr-TR" sz="1800" b="1">
                <a:latin typeface="Tahoma" pitchFamily="34" charset="0"/>
              </a:rPr>
              <a:t>Korunma</a:t>
            </a:r>
            <a:endParaRPr lang="en-US" sz="1800" b="1">
              <a:latin typeface="Tahoma" pitchFamily="34" charset="0"/>
            </a:endParaRPr>
          </a:p>
        </p:txBody>
      </p:sp>
      <p:sp>
        <p:nvSpPr>
          <p:cNvPr id="819209" name="Text Box 9"/>
          <p:cNvSpPr txBox="1">
            <a:spLocks noChangeArrowheads="1"/>
          </p:cNvSpPr>
          <p:nvPr/>
        </p:nvSpPr>
        <p:spPr bwMode="auto">
          <a:xfrm rot="3155370">
            <a:off x="5442744" y="3540919"/>
            <a:ext cx="1792288" cy="476250"/>
          </a:xfrm>
          <a:prstGeom prst="rect">
            <a:avLst/>
          </a:prstGeom>
          <a:noFill/>
          <a:ln w="9525">
            <a:noFill/>
            <a:miter lim="800000"/>
            <a:headEnd/>
            <a:tailEnd/>
          </a:ln>
          <a:effectLst/>
        </p:spPr>
        <p:txBody>
          <a:bodyPr>
            <a:spAutoFit/>
          </a:bodyPr>
          <a:lstStyle/>
          <a:p>
            <a:pPr algn="ctr" eaLnBrk="1" hangingPunct="1">
              <a:lnSpc>
                <a:spcPct val="70000"/>
              </a:lnSpc>
              <a:spcBef>
                <a:spcPct val="0"/>
              </a:spcBef>
              <a:spcAft>
                <a:spcPct val="0"/>
              </a:spcAft>
            </a:pPr>
            <a:r>
              <a:rPr lang="en-US" sz="1800" b="1">
                <a:latin typeface="Tahoma" pitchFamily="34" charset="0"/>
              </a:rPr>
              <a:t>Birincil</a:t>
            </a:r>
            <a:r>
              <a:rPr lang="tr-TR" sz="1800" b="1">
                <a:latin typeface="Tahoma" pitchFamily="34" charset="0"/>
              </a:rPr>
              <a:t> Korunma</a:t>
            </a:r>
            <a:endParaRPr lang="en-US" sz="1800" b="1">
              <a:latin typeface="Tahoma" pitchFamily="34" charset="0"/>
            </a:endParaRPr>
          </a:p>
        </p:txBody>
      </p:sp>
      <p:sp>
        <p:nvSpPr>
          <p:cNvPr id="819210" name="Text Box 10"/>
          <p:cNvSpPr txBox="1">
            <a:spLocks noChangeArrowheads="1"/>
          </p:cNvSpPr>
          <p:nvPr/>
        </p:nvSpPr>
        <p:spPr bwMode="auto">
          <a:xfrm rot="-3151167">
            <a:off x="754856" y="5060157"/>
            <a:ext cx="1731963" cy="476250"/>
          </a:xfrm>
          <a:prstGeom prst="rect">
            <a:avLst/>
          </a:prstGeom>
          <a:noFill/>
          <a:ln w="9525">
            <a:noFill/>
            <a:miter lim="800000"/>
            <a:headEnd/>
            <a:tailEnd/>
          </a:ln>
          <a:effectLst/>
        </p:spPr>
        <p:txBody>
          <a:bodyPr>
            <a:spAutoFit/>
          </a:bodyPr>
          <a:lstStyle/>
          <a:p>
            <a:pPr algn="ctr" eaLnBrk="1" hangingPunct="1">
              <a:lnSpc>
                <a:spcPct val="70000"/>
              </a:lnSpc>
              <a:spcBef>
                <a:spcPct val="0"/>
              </a:spcBef>
              <a:spcAft>
                <a:spcPct val="0"/>
              </a:spcAft>
            </a:pPr>
            <a:r>
              <a:rPr lang="tr-TR" sz="1800" b="1">
                <a:latin typeface="Tahoma" pitchFamily="34" charset="0"/>
              </a:rPr>
              <a:t>Sağlıklı Yaşam</a:t>
            </a:r>
            <a:r>
              <a:rPr lang="en-US" sz="1800" b="1">
                <a:latin typeface="Tahoma" pitchFamily="34" charset="0"/>
              </a:rPr>
              <a:t> </a:t>
            </a:r>
          </a:p>
        </p:txBody>
      </p:sp>
      <p:sp>
        <p:nvSpPr>
          <p:cNvPr id="819211" name="Text Box 11"/>
          <p:cNvSpPr txBox="1">
            <a:spLocks noChangeArrowheads="1"/>
          </p:cNvSpPr>
          <p:nvPr/>
        </p:nvSpPr>
        <p:spPr bwMode="auto">
          <a:xfrm>
            <a:off x="2887663" y="5005388"/>
            <a:ext cx="3125787" cy="931862"/>
          </a:xfrm>
          <a:prstGeom prst="rect">
            <a:avLst/>
          </a:prstGeom>
          <a:noFill/>
          <a:ln w="9525">
            <a:noFill/>
            <a:miter lim="800000"/>
            <a:headEnd/>
            <a:tailEnd/>
          </a:ln>
          <a:effectLst/>
        </p:spPr>
        <p:txBody>
          <a:bodyPr>
            <a:spAutoFit/>
          </a:bodyPr>
          <a:lstStyle/>
          <a:p>
            <a:pPr algn="ctr" eaLnBrk="1" hangingPunct="1">
              <a:spcBef>
                <a:spcPct val="0"/>
              </a:spcBef>
              <a:spcAft>
                <a:spcPct val="0"/>
              </a:spcAft>
            </a:pPr>
            <a:r>
              <a:rPr lang="tr-TR" sz="1600" b="1">
                <a:solidFill>
                  <a:schemeClr val="bg1"/>
                </a:solidFill>
                <a:latin typeface="Tahoma" pitchFamily="34" charset="0"/>
              </a:rPr>
              <a:t>Hedef</a:t>
            </a:r>
            <a:r>
              <a:rPr lang="en-US" sz="1600">
                <a:solidFill>
                  <a:schemeClr val="bg1"/>
                </a:solidFill>
                <a:latin typeface="Tahoma" pitchFamily="34" charset="0"/>
              </a:rPr>
              <a:t>: </a:t>
            </a:r>
            <a:r>
              <a:rPr lang="tr-TR" sz="1600">
                <a:solidFill>
                  <a:schemeClr val="bg1"/>
                </a:solidFill>
                <a:latin typeface="Tahoma" pitchFamily="34" charset="0"/>
              </a:rPr>
              <a:t>Tüm popülasyon</a:t>
            </a:r>
            <a:endParaRPr lang="en-US" sz="1600">
              <a:solidFill>
                <a:schemeClr val="bg1"/>
              </a:solidFill>
              <a:latin typeface="Tahoma" pitchFamily="34" charset="0"/>
            </a:endParaRPr>
          </a:p>
          <a:p>
            <a:pPr algn="ctr" eaLnBrk="1" hangingPunct="1">
              <a:spcBef>
                <a:spcPct val="0"/>
              </a:spcBef>
              <a:spcAft>
                <a:spcPct val="0"/>
              </a:spcAft>
            </a:pPr>
            <a:endParaRPr lang="en-US" sz="700">
              <a:solidFill>
                <a:schemeClr val="bg1"/>
              </a:solidFill>
              <a:latin typeface="Tahoma" pitchFamily="34" charset="0"/>
            </a:endParaRPr>
          </a:p>
          <a:p>
            <a:pPr algn="ctr" eaLnBrk="1" hangingPunct="1">
              <a:spcBef>
                <a:spcPct val="0"/>
              </a:spcBef>
              <a:spcAft>
                <a:spcPct val="0"/>
              </a:spcAft>
            </a:pPr>
            <a:r>
              <a:rPr lang="tr-TR" sz="1600" b="1">
                <a:solidFill>
                  <a:schemeClr val="bg1"/>
                </a:solidFill>
                <a:latin typeface="Tahoma" pitchFamily="34" charset="0"/>
              </a:rPr>
              <a:t>Amaç</a:t>
            </a:r>
            <a:r>
              <a:rPr lang="en-US" sz="1600">
                <a:solidFill>
                  <a:schemeClr val="bg1"/>
                </a:solidFill>
                <a:latin typeface="Tahoma" pitchFamily="34" charset="0"/>
              </a:rPr>
              <a:t>: </a:t>
            </a:r>
            <a:r>
              <a:rPr lang="tr-TR" sz="1600">
                <a:solidFill>
                  <a:schemeClr val="bg1"/>
                </a:solidFill>
                <a:latin typeface="Tahoma" pitchFamily="34" charset="0"/>
              </a:rPr>
              <a:t>Risk faktörlerinin gelişimini önlemek</a:t>
            </a:r>
            <a:endParaRPr lang="en-US" sz="1600">
              <a:solidFill>
                <a:schemeClr val="bg1"/>
              </a:solidFill>
              <a:latin typeface="Tahoma" pitchFamily="34" charset="0"/>
            </a:endParaRPr>
          </a:p>
        </p:txBody>
      </p:sp>
      <p:sp>
        <p:nvSpPr>
          <p:cNvPr id="819212" name="Text Box 12"/>
          <p:cNvSpPr txBox="1">
            <a:spLocks noChangeArrowheads="1"/>
          </p:cNvSpPr>
          <p:nvPr/>
        </p:nvSpPr>
        <p:spPr bwMode="auto">
          <a:xfrm>
            <a:off x="2995613" y="3716338"/>
            <a:ext cx="3054350" cy="901700"/>
          </a:xfrm>
          <a:prstGeom prst="rect">
            <a:avLst/>
          </a:prstGeom>
          <a:noFill/>
          <a:ln w="9525">
            <a:noFill/>
            <a:miter lim="800000"/>
            <a:headEnd/>
            <a:tailEnd/>
          </a:ln>
          <a:effectLst/>
        </p:spPr>
        <p:txBody>
          <a:bodyPr>
            <a:spAutoFit/>
          </a:bodyPr>
          <a:lstStyle/>
          <a:p>
            <a:pPr algn="ctr" eaLnBrk="1" hangingPunct="1">
              <a:spcBef>
                <a:spcPct val="0"/>
              </a:spcBef>
              <a:spcAft>
                <a:spcPct val="0"/>
              </a:spcAft>
            </a:pPr>
            <a:r>
              <a:rPr lang="tr-TR" sz="1600" b="1">
                <a:solidFill>
                  <a:schemeClr val="bg1"/>
                </a:solidFill>
                <a:latin typeface="Tahoma" pitchFamily="34" charset="0"/>
              </a:rPr>
              <a:t>Hedef</a:t>
            </a:r>
            <a:r>
              <a:rPr lang="en-US" sz="1600">
                <a:solidFill>
                  <a:schemeClr val="bg1"/>
                </a:solidFill>
                <a:latin typeface="Tahoma" pitchFamily="34" charset="0"/>
              </a:rPr>
              <a:t>: </a:t>
            </a:r>
            <a:r>
              <a:rPr lang="tr-TR" sz="1600">
                <a:solidFill>
                  <a:schemeClr val="bg1"/>
                </a:solidFill>
                <a:latin typeface="Tahoma" pitchFamily="34" charset="0"/>
              </a:rPr>
              <a:t>Majör risk faktörü olan ancak KVH olmayan</a:t>
            </a:r>
            <a:endParaRPr lang="en-US" sz="1600">
              <a:solidFill>
                <a:schemeClr val="bg1"/>
              </a:solidFill>
              <a:latin typeface="Tahoma" pitchFamily="34" charset="0"/>
            </a:endParaRPr>
          </a:p>
          <a:p>
            <a:pPr algn="ctr" eaLnBrk="1" hangingPunct="1">
              <a:spcBef>
                <a:spcPct val="0"/>
              </a:spcBef>
              <a:spcAft>
                <a:spcPct val="0"/>
              </a:spcAft>
            </a:pPr>
            <a:endParaRPr lang="en-US" sz="500">
              <a:solidFill>
                <a:schemeClr val="bg1"/>
              </a:solidFill>
              <a:latin typeface="Tahoma" pitchFamily="34" charset="0"/>
            </a:endParaRPr>
          </a:p>
          <a:p>
            <a:pPr algn="ctr" eaLnBrk="1" hangingPunct="1">
              <a:spcBef>
                <a:spcPct val="0"/>
              </a:spcBef>
              <a:spcAft>
                <a:spcPct val="0"/>
              </a:spcAft>
            </a:pPr>
            <a:r>
              <a:rPr lang="tr-TR" sz="1600" b="1">
                <a:solidFill>
                  <a:schemeClr val="bg1"/>
                </a:solidFill>
                <a:latin typeface="Tahoma" pitchFamily="34" charset="0"/>
              </a:rPr>
              <a:t>Amaç</a:t>
            </a:r>
            <a:r>
              <a:rPr lang="en-US" sz="1600">
                <a:solidFill>
                  <a:schemeClr val="bg1"/>
                </a:solidFill>
                <a:latin typeface="Tahoma" pitchFamily="34" charset="0"/>
              </a:rPr>
              <a:t>: </a:t>
            </a:r>
            <a:r>
              <a:rPr lang="tr-TR" sz="1600">
                <a:solidFill>
                  <a:schemeClr val="bg1"/>
                </a:solidFill>
                <a:latin typeface="Tahoma" pitchFamily="34" charset="0"/>
              </a:rPr>
              <a:t>İlk olayı önlemek </a:t>
            </a:r>
            <a:endParaRPr lang="en-US" sz="1600">
              <a:solidFill>
                <a:schemeClr val="bg1"/>
              </a:solidFill>
              <a:latin typeface="Tahoma" pitchFamily="34" charset="0"/>
            </a:endParaRPr>
          </a:p>
        </p:txBody>
      </p:sp>
      <p:sp>
        <p:nvSpPr>
          <p:cNvPr id="819213" name="Text Box 13"/>
          <p:cNvSpPr txBox="1">
            <a:spLocks noChangeArrowheads="1"/>
          </p:cNvSpPr>
          <p:nvPr/>
        </p:nvSpPr>
        <p:spPr bwMode="auto">
          <a:xfrm>
            <a:off x="3563938" y="2228850"/>
            <a:ext cx="1938337" cy="933450"/>
          </a:xfrm>
          <a:prstGeom prst="rect">
            <a:avLst/>
          </a:prstGeom>
          <a:noFill/>
          <a:ln w="9525">
            <a:noFill/>
            <a:miter lim="800000"/>
            <a:headEnd/>
            <a:tailEnd/>
          </a:ln>
          <a:effectLst/>
        </p:spPr>
        <p:txBody>
          <a:bodyPr>
            <a:spAutoFit/>
          </a:bodyPr>
          <a:lstStyle/>
          <a:p>
            <a:pPr algn="ctr" eaLnBrk="1" hangingPunct="1">
              <a:lnSpc>
                <a:spcPct val="80000"/>
              </a:lnSpc>
              <a:spcBef>
                <a:spcPct val="0"/>
              </a:spcBef>
              <a:spcAft>
                <a:spcPct val="0"/>
              </a:spcAft>
            </a:pPr>
            <a:r>
              <a:rPr lang="tr-TR" sz="1600" b="1" dirty="0">
                <a:solidFill>
                  <a:srgbClr val="FFC000"/>
                </a:solidFill>
                <a:latin typeface="Tahoma" pitchFamily="34" charset="0"/>
              </a:rPr>
              <a:t>Hedef</a:t>
            </a:r>
            <a:r>
              <a:rPr lang="en-US" sz="1600" dirty="0">
                <a:solidFill>
                  <a:srgbClr val="FFC000"/>
                </a:solidFill>
                <a:latin typeface="Tahoma" pitchFamily="34" charset="0"/>
              </a:rPr>
              <a:t>:</a:t>
            </a:r>
          </a:p>
          <a:p>
            <a:pPr algn="ctr" eaLnBrk="1" hangingPunct="1">
              <a:lnSpc>
                <a:spcPct val="80000"/>
              </a:lnSpc>
              <a:spcBef>
                <a:spcPct val="0"/>
              </a:spcBef>
              <a:spcAft>
                <a:spcPct val="0"/>
              </a:spcAft>
            </a:pPr>
            <a:r>
              <a:rPr lang="tr-TR" sz="1600" dirty="0">
                <a:solidFill>
                  <a:srgbClr val="FFC000"/>
                </a:solidFill>
                <a:latin typeface="Tahoma" pitchFamily="34" charset="0"/>
              </a:rPr>
              <a:t>KVH olanlar</a:t>
            </a:r>
            <a:endParaRPr lang="en-US" sz="1600" dirty="0">
              <a:solidFill>
                <a:srgbClr val="FFC000"/>
              </a:solidFill>
              <a:latin typeface="Tahoma" pitchFamily="34" charset="0"/>
            </a:endParaRPr>
          </a:p>
          <a:p>
            <a:pPr algn="ctr" eaLnBrk="1" hangingPunct="1">
              <a:lnSpc>
                <a:spcPct val="80000"/>
              </a:lnSpc>
              <a:spcBef>
                <a:spcPct val="0"/>
              </a:spcBef>
              <a:spcAft>
                <a:spcPct val="0"/>
              </a:spcAft>
            </a:pPr>
            <a:endParaRPr lang="en-US" sz="500" b="1" dirty="0">
              <a:solidFill>
                <a:srgbClr val="FFC000"/>
              </a:solidFill>
              <a:latin typeface="Tahoma" pitchFamily="34" charset="0"/>
            </a:endParaRPr>
          </a:p>
          <a:p>
            <a:pPr algn="ctr" eaLnBrk="1" hangingPunct="1">
              <a:lnSpc>
                <a:spcPct val="80000"/>
              </a:lnSpc>
              <a:spcBef>
                <a:spcPct val="0"/>
              </a:spcBef>
              <a:spcAft>
                <a:spcPct val="0"/>
              </a:spcAft>
            </a:pPr>
            <a:r>
              <a:rPr lang="tr-TR" sz="1600" b="1" dirty="0">
                <a:solidFill>
                  <a:srgbClr val="FFC000"/>
                </a:solidFill>
                <a:latin typeface="Tahoma" pitchFamily="34" charset="0"/>
              </a:rPr>
              <a:t>Amaç</a:t>
            </a:r>
            <a:r>
              <a:rPr lang="en-US" sz="1600" dirty="0">
                <a:solidFill>
                  <a:srgbClr val="FFC000"/>
                </a:solidFill>
                <a:latin typeface="Tahoma" pitchFamily="34" charset="0"/>
              </a:rPr>
              <a:t>: </a:t>
            </a:r>
            <a:r>
              <a:rPr lang="tr-TR" sz="1600" dirty="0">
                <a:solidFill>
                  <a:srgbClr val="FFC000"/>
                </a:solidFill>
                <a:latin typeface="Tahoma" pitchFamily="34" charset="0"/>
              </a:rPr>
              <a:t>Tekrarlayan olayları önlemek</a:t>
            </a:r>
            <a:endParaRPr lang="en-US" sz="1600" dirty="0">
              <a:solidFill>
                <a:srgbClr val="FFC000"/>
              </a:solidFill>
              <a:latin typeface="Tahoma" pitchFamily="34" charset="0"/>
            </a:endParaRPr>
          </a:p>
        </p:txBody>
      </p:sp>
      <p:sp>
        <p:nvSpPr>
          <p:cNvPr id="819214" name="Rectangle 14"/>
          <p:cNvSpPr>
            <a:spLocks noChangeArrowheads="1"/>
          </p:cNvSpPr>
          <p:nvPr/>
        </p:nvSpPr>
        <p:spPr bwMode="auto">
          <a:xfrm>
            <a:off x="1214414" y="571480"/>
            <a:ext cx="6638356" cy="584775"/>
          </a:xfrm>
          <a:prstGeom prst="rect">
            <a:avLst/>
          </a:prstGeom>
          <a:noFill/>
          <a:ln w="9525">
            <a:noFill/>
            <a:miter lim="800000"/>
            <a:headEnd/>
            <a:tailEnd/>
          </a:ln>
          <a:effectLst/>
        </p:spPr>
        <p:txBody>
          <a:bodyPr wrap="none">
            <a:spAutoFit/>
          </a:bodyPr>
          <a:lstStyle/>
          <a:p>
            <a:pPr algn="r" eaLnBrk="1" hangingPunct="1">
              <a:spcBef>
                <a:spcPct val="0"/>
              </a:spcBef>
              <a:spcAft>
                <a:spcPct val="0"/>
              </a:spcAft>
            </a:pPr>
            <a:r>
              <a:rPr lang="tr-TR" sz="3200" b="1" dirty="0" smtClean="0">
                <a:solidFill>
                  <a:srgbClr val="FF0000"/>
                </a:solidFill>
                <a:latin typeface="Tahoma" pitchFamily="34" charset="0"/>
              </a:rPr>
              <a:t>Toplum katmanları ve korunma</a:t>
            </a:r>
            <a:endParaRPr lang="tr-TR" sz="3200" b="1" dirty="0">
              <a:solidFill>
                <a:srgbClr val="FF0000"/>
              </a:solidFill>
              <a:latin typeface="Tahoma"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5186" name="Rectangle 2"/>
          <p:cNvSpPr>
            <a:spLocks noChangeArrowheads="1"/>
          </p:cNvSpPr>
          <p:nvPr/>
        </p:nvSpPr>
        <p:spPr bwMode="auto">
          <a:xfrm>
            <a:off x="0" y="477838"/>
            <a:ext cx="9144000" cy="71437"/>
          </a:xfrm>
          <a:prstGeom prst="rect">
            <a:avLst/>
          </a:prstGeom>
          <a:gradFill rotWithShape="0">
            <a:gsLst>
              <a:gs pos="0">
                <a:srgbClr val="FF3300"/>
              </a:gs>
              <a:gs pos="100000">
                <a:srgbClr val="FF3300">
                  <a:gamma/>
                  <a:shade val="46275"/>
                  <a:invGamma/>
                </a:srgbClr>
              </a:gs>
            </a:gsLst>
            <a:lin ang="0" scaled="1"/>
          </a:gradFill>
          <a:ln w="9525">
            <a:noFill/>
            <a:miter lim="800000"/>
            <a:headEnd/>
            <a:tailEnd/>
          </a:ln>
          <a:effectLst/>
        </p:spPr>
        <p:txBody>
          <a:bodyPr wrap="none" anchor="ctr"/>
          <a:lstStyle/>
          <a:p>
            <a:endParaRPr lang="tr-TR"/>
          </a:p>
        </p:txBody>
      </p:sp>
      <p:sp>
        <p:nvSpPr>
          <p:cNvPr id="1245187" name="Rectangle 3"/>
          <p:cNvSpPr>
            <a:spLocks noChangeArrowheads="1"/>
          </p:cNvSpPr>
          <p:nvPr/>
        </p:nvSpPr>
        <p:spPr bwMode="auto">
          <a:xfrm>
            <a:off x="685800" y="-315913"/>
            <a:ext cx="7772400" cy="1143001"/>
          </a:xfrm>
          <a:prstGeom prst="rect">
            <a:avLst/>
          </a:prstGeom>
          <a:noFill/>
          <a:ln w="9525">
            <a:noFill/>
            <a:miter lim="800000"/>
            <a:headEnd/>
            <a:tailEnd/>
          </a:ln>
          <a:effectLst/>
        </p:spPr>
        <p:txBody>
          <a:bodyPr anchor="ctr"/>
          <a:lstStyle/>
          <a:p>
            <a:pPr algn="ctr" eaLnBrk="1" hangingPunct="1">
              <a:spcBef>
                <a:spcPct val="0"/>
              </a:spcBef>
              <a:spcAft>
                <a:spcPct val="0"/>
              </a:spcAft>
            </a:pPr>
            <a:r>
              <a:rPr lang="tr-TR" sz="2800" b="1">
                <a:solidFill>
                  <a:srgbClr val="FFFF00"/>
                </a:solidFill>
                <a:latin typeface="Times New Roman" pitchFamily="18" charset="0"/>
                <a:cs typeface="Arial" charset="0"/>
              </a:rPr>
              <a:t>Sonuç</a:t>
            </a:r>
          </a:p>
        </p:txBody>
      </p:sp>
      <p:sp>
        <p:nvSpPr>
          <p:cNvPr id="1245188" name="Text Box 4"/>
          <p:cNvSpPr txBox="1">
            <a:spLocks noChangeArrowheads="1"/>
          </p:cNvSpPr>
          <p:nvPr/>
        </p:nvSpPr>
        <p:spPr bwMode="auto">
          <a:xfrm>
            <a:off x="322263" y="1412875"/>
            <a:ext cx="8748712" cy="519113"/>
          </a:xfrm>
          <a:prstGeom prst="rect">
            <a:avLst/>
          </a:prstGeom>
          <a:gradFill rotWithShape="1">
            <a:gsLst>
              <a:gs pos="0">
                <a:srgbClr val="CC00FF"/>
              </a:gs>
              <a:gs pos="100000">
                <a:srgbClr val="CC00FF">
                  <a:gamma/>
                  <a:shade val="46275"/>
                  <a:invGamma/>
                </a:srgbClr>
              </a:gs>
            </a:gsLst>
            <a:path path="rect">
              <a:fillToRect l="100000" t="100000"/>
            </a:path>
          </a:gradFill>
          <a:ln w="9525">
            <a:noFill/>
            <a:miter lim="800000"/>
            <a:headEnd/>
            <a:tailEnd/>
          </a:ln>
          <a:effectLst>
            <a:outerShdw dist="107763" dir="13500000" algn="ctr" rotWithShape="0">
              <a:schemeClr val="bg2"/>
            </a:outerShdw>
          </a:effectLst>
        </p:spPr>
        <p:txBody>
          <a:bodyPr>
            <a:spAutoFit/>
          </a:bodyPr>
          <a:lstStyle/>
          <a:p>
            <a:pPr algn="ctr" eaLnBrk="1" hangingPunct="1">
              <a:spcBef>
                <a:spcPct val="50000"/>
              </a:spcBef>
              <a:spcAft>
                <a:spcPct val="0"/>
              </a:spcAft>
            </a:pPr>
            <a:r>
              <a:rPr lang="tr-TR" sz="2800" b="1">
                <a:solidFill>
                  <a:schemeClr val="bg1"/>
                </a:solidFill>
                <a:latin typeface="Times New Roman" pitchFamily="18" charset="0"/>
              </a:rPr>
              <a:t>Kalp damar hastalıkları kesintisiz bir süreçtir.</a:t>
            </a:r>
            <a:endParaRPr lang="en-US" sz="2800" b="1">
              <a:solidFill>
                <a:schemeClr val="bg1"/>
              </a:solidFill>
              <a:latin typeface="Times New Roman" pitchFamily="18" charset="0"/>
            </a:endParaRPr>
          </a:p>
        </p:txBody>
      </p:sp>
      <p:sp>
        <p:nvSpPr>
          <p:cNvPr id="1245189" name="Text Box 5"/>
          <p:cNvSpPr txBox="1">
            <a:spLocks noChangeArrowheads="1"/>
          </p:cNvSpPr>
          <p:nvPr/>
        </p:nvSpPr>
        <p:spPr bwMode="auto">
          <a:xfrm>
            <a:off x="323850" y="2035175"/>
            <a:ext cx="8748713" cy="946150"/>
          </a:xfrm>
          <a:prstGeom prst="rect">
            <a:avLst/>
          </a:prstGeom>
          <a:gradFill rotWithShape="1">
            <a:gsLst>
              <a:gs pos="0">
                <a:srgbClr val="FF3399"/>
              </a:gs>
              <a:gs pos="100000">
                <a:srgbClr val="FF3399">
                  <a:gamma/>
                  <a:shade val="46275"/>
                  <a:invGamma/>
                </a:srgbClr>
              </a:gs>
            </a:gsLst>
            <a:path path="rect">
              <a:fillToRect l="100000" t="100000"/>
            </a:path>
          </a:gradFill>
          <a:ln w="9525">
            <a:noFill/>
            <a:miter lim="800000"/>
            <a:headEnd/>
            <a:tailEnd/>
          </a:ln>
          <a:effectLst>
            <a:outerShdw dist="107763" dir="13500000" algn="ctr" rotWithShape="0">
              <a:schemeClr val="bg2"/>
            </a:outerShdw>
          </a:effectLst>
        </p:spPr>
        <p:txBody>
          <a:bodyPr>
            <a:spAutoFit/>
          </a:bodyPr>
          <a:lstStyle/>
          <a:p>
            <a:pPr algn="ctr" eaLnBrk="1" hangingPunct="1">
              <a:spcBef>
                <a:spcPct val="50000"/>
              </a:spcBef>
              <a:spcAft>
                <a:spcPct val="0"/>
              </a:spcAft>
            </a:pPr>
            <a:r>
              <a:rPr lang="tr-TR" sz="2800" b="1">
                <a:solidFill>
                  <a:schemeClr val="bg1"/>
                </a:solidFill>
                <a:latin typeface="Times New Roman" pitchFamily="18" charset="0"/>
              </a:rPr>
              <a:t>Kalp damar hastalıklarından korunma da kesintisiz bir süreçtir.</a:t>
            </a:r>
            <a:endParaRPr lang="en-US" sz="2800" b="1">
              <a:solidFill>
                <a:schemeClr val="bg1"/>
              </a:solidFill>
              <a:latin typeface="Times New Roman" pitchFamily="18" charset="0"/>
            </a:endParaRPr>
          </a:p>
        </p:txBody>
      </p:sp>
      <p:sp>
        <p:nvSpPr>
          <p:cNvPr id="1245190" name="Text Box 6"/>
          <p:cNvSpPr txBox="1">
            <a:spLocks noChangeArrowheads="1"/>
          </p:cNvSpPr>
          <p:nvPr/>
        </p:nvSpPr>
        <p:spPr bwMode="auto">
          <a:xfrm>
            <a:off x="323850" y="2636838"/>
            <a:ext cx="8748713" cy="946150"/>
          </a:xfrm>
          <a:prstGeom prst="rect">
            <a:avLst/>
          </a:prstGeom>
          <a:gradFill rotWithShape="1">
            <a:gsLst>
              <a:gs pos="0">
                <a:srgbClr val="FF0000"/>
              </a:gs>
              <a:gs pos="100000">
                <a:srgbClr val="FF0000">
                  <a:gamma/>
                  <a:shade val="46275"/>
                  <a:invGamma/>
                </a:srgbClr>
              </a:gs>
            </a:gsLst>
            <a:path path="rect">
              <a:fillToRect l="100000" t="100000"/>
            </a:path>
          </a:gradFill>
          <a:ln w="9525">
            <a:noFill/>
            <a:miter lim="800000"/>
            <a:headEnd/>
            <a:tailEnd/>
          </a:ln>
          <a:effectLst>
            <a:outerShdw dist="107763" dir="13500000" algn="ctr" rotWithShape="0">
              <a:schemeClr val="bg2"/>
            </a:outerShdw>
          </a:effectLst>
        </p:spPr>
        <p:txBody>
          <a:bodyPr>
            <a:spAutoFit/>
          </a:bodyPr>
          <a:lstStyle/>
          <a:p>
            <a:pPr algn="ctr" eaLnBrk="1" hangingPunct="1">
              <a:spcBef>
                <a:spcPct val="50000"/>
              </a:spcBef>
              <a:spcAft>
                <a:spcPct val="0"/>
              </a:spcAft>
            </a:pPr>
            <a:r>
              <a:rPr lang="tr-TR" sz="2800" b="1">
                <a:solidFill>
                  <a:schemeClr val="bg1"/>
                </a:solidFill>
                <a:latin typeface="Times New Roman" pitchFamily="18" charset="0"/>
              </a:rPr>
              <a:t>Kalp hastalıkları ile savaşmanın en ucuz yolu yaşam boyu korunmadır.</a:t>
            </a:r>
            <a:endParaRPr lang="en-US" sz="2800" b="1">
              <a:solidFill>
                <a:schemeClr val="bg1"/>
              </a:solidFill>
              <a:latin typeface="Times New Roman" pitchFamily="18" charset="0"/>
            </a:endParaRPr>
          </a:p>
        </p:txBody>
      </p:sp>
      <p:sp>
        <p:nvSpPr>
          <p:cNvPr id="1245191" name="Text Box 7"/>
          <p:cNvSpPr txBox="1">
            <a:spLocks noChangeArrowheads="1"/>
          </p:cNvSpPr>
          <p:nvPr/>
        </p:nvSpPr>
        <p:spPr bwMode="auto">
          <a:xfrm>
            <a:off x="325438" y="3619500"/>
            <a:ext cx="8748712" cy="946150"/>
          </a:xfrm>
          <a:prstGeom prst="rect">
            <a:avLst/>
          </a:prstGeom>
          <a:gradFill rotWithShape="1">
            <a:gsLst>
              <a:gs pos="0">
                <a:srgbClr val="CC6600"/>
              </a:gs>
              <a:gs pos="100000">
                <a:srgbClr val="CC6600">
                  <a:gamma/>
                  <a:shade val="46275"/>
                  <a:invGamma/>
                </a:srgbClr>
              </a:gs>
            </a:gsLst>
            <a:path path="rect">
              <a:fillToRect l="100000" t="100000"/>
            </a:path>
          </a:gradFill>
          <a:ln w="9525">
            <a:noFill/>
            <a:miter lim="800000"/>
            <a:headEnd/>
            <a:tailEnd/>
          </a:ln>
          <a:effectLst>
            <a:outerShdw dist="107763" dir="13500000" algn="ctr" rotWithShape="0">
              <a:schemeClr val="bg2"/>
            </a:outerShdw>
          </a:effectLst>
        </p:spPr>
        <p:txBody>
          <a:bodyPr>
            <a:spAutoFit/>
          </a:bodyPr>
          <a:lstStyle/>
          <a:p>
            <a:pPr algn="ctr" eaLnBrk="1" hangingPunct="1">
              <a:spcBef>
                <a:spcPct val="50000"/>
              </a:spcBef>
              <a:spcAft>
                <a:spcPct val="0"/>
              </a:spcAft>
            </a:pPr>
            <a:r>
              <a:rPr lang="tr-TR" sz="2800" b="1">
                <a:solidFill>
                  <a:schemeClr val="bg1"/>
                </a:solidFill>
                <a:latin typeface="Times New Roman" pitchFamily="18" charset="0"/>
              </a:rPr>
              <a:t>İlaçlar yüksek riskli kişilerin birncil korunmasında devreye girmelidir.</a:t>
            </a:r>
            <a:endParaRPr lang="en-US" sz="2800" b="1">
              <a:solidFill>
                <a:schemeClr val="bg1"/>
              </a:solidFill>
              <a:latin typeface="Times New Roman" pitchFamily="18" charset="0"/>
            </a:endParaRPr>
          </a:p>
        </p:txBody>
      </p:sp>
      <p:sp>
        <p:nvSpPr>
          <p:cNvPr id="1245192" name="Text Box 8"/>
          <p:cNvSpPr txBox="1">
            <a:spLocks noChangeArrowheads="1"/>
          </p:cNvSpPr>
          <p:nvPr/>
        </p:nvSpPr>
        <p:spPr bwMode="auto">
          <a:xfrm>
            <a:off x="323850" y="4622800"/>
            <a:ext cx="8748713" cy="519113"/>
          </a:xfrm>
          <a:prstGeom prst="rect">
            <a:avLst/>
          </a:prstGeom>
          <a:gradFill rotWithShape="1">
            <a:gsLst>
              <a:gs pos="0">
                <a:srgbClr val="996633"/>
              </a:gs>
              <a:gs pos="100000">
                <a:srgbClr val="996633">
                  <a:gamma/>
                  <a:shade val="46275"/>
                  <a:invGamma/>
                </a:srgbClr>
              </a:gs>
            </a:gsLst>
            <a:path path="rect">
              <a:fillToRect l="100000" t="100000"/>
            </a:path>
          </a:gradFill>
          <a:ln w="9525">
            <a:noFill/>
            <a:miter lim="800000"/>
            <a:headEnd/>
            <a:tailEnd/>
          </a:ln>
          <a:effectLst>
            <a:outerShdw dist="107763" dir="13500000" algn="ctr" rotWithShape="0">
              <a:schemeClr val="bg2"/>
            </a:outerShdw>
          </a:effectLst>
        </p:spPr>
        <p:txBody>
          <a:bodyPr>
            <a:spAutoFit/>
          </a:bodyPr>
          <a:lstStyle/>
          <a:p>
            <a:pPr algn="ctr" eaLnBrk="1" hangingPunct="1">
              <a:spcBef>
                <a:spcPct val="50000"/>
              </a:spcBef>
              <a:spcAft>
                <a:spcPct val="0"/>
              </a:spcAft>
            </a:pPr>
            <a:r>
              <a:rPr lang="tr-TR" sz="2800" b="1">
                <a:solidFill>
                  <a:schemeClr val="bg1"/>
                </a:solidFill>
                <a:latin typeface="Times New Roman" pitchFamily="18" charset="0"/>
              </a:rPr>
              <a:t>İkincil koruma ilaçsız olmaz.</a:t>
            </a:r>
            <a:endParaRPr lang="en-US" sz="2800" b="1">
              <a:solidFill>
                <a:schemeClr val="bg1"/>
              </a:solidFill>
              <a:latin typeface="Times New Roman" pitchFamily="18" charset="0"/>
            </a:endParaRPr>
          </a:p>
        </p:txBody>
      </p:sp>
      <p:sp>
        <p:nvSpPr>
          <p:cNvPr id="1245193" name="Text Box 9"/>
          <p:cNvSpPr txBox="1">
            <a:spLocks noChangeArrowheads="1"/>
          </p:cNvSpPr>
          <p:nvPr/>
        </p:nvSpPr>
        <p:spPr bwMode="auto">
          <a:xfrm>
            <a:off x="323850" y="5276850"/>
            <a:ext cx="8748713" cy="946150"/>
          </a:xfrm>
          <a:prstGeom prst="rect">
            <a:avLst/>
          </a:prstGeom>
          <a:gradFill rotWithShape="1">
            <a:gsLst>
              <a:gs pos="0">
                <a:srgbClr val="666633"/>
              </a:gs>
              <a:gs pos="100000">
                <a:srgbClr val="666633">
                  <a:gamma/>
                  <a:shade val="46275"/>
                  <a:invGamma/>
                </a:srgbClr>
              </a:gs>
            </a:gsLst>
            <a:path path="rect">
              <a:fillToRect l="100000" t="100000"/>
            </a:path>
          </a:gradFill>
          <a:ln w="9525">
            <a:noFill/>
            <a:miter lim="800000"/>
            <a:headEnd/>
            <a:tailEnd/>
          </a:ln>
          <a:effectLst>
            <a:outerShdw dist="107763" dir="13500000" algn="ctr" rotWithShape="0">
              <a:schemeClr val="bg2"/>
            </a:outerShdw>
          </a:effectLst>
        </p:spPr>
        <p:txBody>
          <a:bodyPr>
            <a:spAutoFit/>
          </a:bodyPr>
          <a:lstStyle/>
          <a:p>
            <a:pPr algn="ctr" eaLnBrk="1" hangingPunct="1">
              <a:spcBef>
                <a:spcPct val="50000"/>
              </a:spcBef>
              <a:spcAft>
                <a:spcPct val="0"/>
              </a:spcAft>
            </a:pPr>
            <a:r>
              <a:rPr lang="tr-TR" sz="2800" b="1">
                <a:solidFill>
                  <a:schemeClr val="bg1"/>
                </a:solidFill>
                <a:latin typeface="Times New Roman" pitchFamily="18" charset="0"/>
              </a:rPr>
              <a:t>Tedavide başarı bilgi yanında bireyselleştirilmiş çabayı da gerektirir.</a:t>
            </a:r>
            <a:endParaRPr lang="en-US" sz="2800" b="1">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ChangeArrowheads="1"/>
          </p:cNvSpPr>
          <p:nvPr/>
        </p:nvSpPr>
        <p:spPr bwMode="auto">
          <a:xfrm>
            <a:off x="1905000" y="304800"/>
            <a:ext cx="5715000" cy="777875"/>
          </a:xfrm>
          <a:prstGeom prst="roundRect">
            <a:avLst>
              <a:gd name="adj" fmla="val 16667"/>
            </a:avLst>
          </a:prstGeom>
          <a:solidFill>
            <a:schemeClr val="accent2"/>
          </a:solidFill>
          <a:ln w="9525">
            <a:noFill/>
            <a:round/>
            <a:headEnd/>
            <a:tailEnd/>
          </a:ln>
          <a:effectLst>
            <a:outerShdw dist="99190" dir="3011666" algn="ctr" rotWithShape="0">
              <a:schemeClr val="tx1">
                <a:alpha val="50000"/>
              </a:schemeClr>
            </a:outerShdw>
          </a:effectLst>
        </p:spPr>
        <p:txBody>
          <a:bodyPr wrap="none" anchor="ctr"/>
          <a:lstStyle/>
          <a:p>
            <a:pPr algn="ctr" eaLnBrk="1" hangingPunct="1"/>
            <a:endParaRPr lang="fr-FR" sz="2800">
              <a:solidFill>
                <a:schemeClr val="bg1"/>
              </a:solidFill>
              <a:latin typeface="Arial" charset="0"/>
            </a:endParaRPr>
          </a:p>
        </p:txBody>
      </p:sp>
      <p:sp>
        <p:nvSpPr>
          <p:cNvPr id="62467" name="Text Box 3"/>
          <p:cNvSpPr txBox="1">
            <a:spLocks noChangeArrowheads="1"/>
          </p:cNvSpPr>
          <p:nvPr/>
        </p:nvSpPr>
        <p:spPr bwMode="auto">
          <a:xfrm>
            <a:off x="309563" y="1681163"/>
            <a:ext cx="930275" cy="336550"/>
          </a:xfrm>
          <a:prstGeom prst="rect">
            <a:avLst/>
          </a:prstGeom>
          <a:noFill/>
          <a:ln w="9525">
            <a:noFill/>
            <a:miter lim="800000"/>
            <a:headEnd/>
            <a:tailEnd/>
          </a:ln>
          <a:effectLst/>
        </p:spPr>
        <p:txBody>
          <a:bodyPr wrap="none">
            <a:spAutoFit/>
          </a:bodyPr>
          <a:lstStyle/>
          <a:p>
            <a:pPr eaLnBrk="1" hangingPunct="1"/>
            <a:r>
              <a:rPr lang="tr-TR" sz="1600">
                <a:solidFill>
                  <a:schemeClr val="bg1"/>
                </a:solidFill>
                <a:latin typeface="Arial" charset="0"/>
              </a:rPr>
              <a:t>Yaş</a:t>
            </a:r>
            <a:r>
              <a:rPr lang="en-US" sz="1600">
                <a:solidFill>
                  <a:schemeClr val="bg1"/>
                </a:solidFill>
                <a:latin typeface="Arial" charset="0"/>
              </a:rPr>
              <a:t> (y</a:t>
            </a:r>
            <a:r>
              <a:rPr lang="tr-TR" sz="1600">
                <a:solidFill>
                  <a:schemeClr val="bg1"/>
                </a:solidFill>
                <a:latin typeface="Arial" charset="0"/>
              </a:rPr>
              <a:t>ıl</a:t>
            </a:r>
            <a:r>
              <a:rPr lang="en-US" sz="1600">
                <a:solidFill>
                  <a:schemeClr val="bg1"/>
                </a:solidFill>
                <a:latin typeface="Arial" charset="0"/>
              </a:rPr>
              <a:t>)</a:t>
            </a:r>
          </a:p>
        </p:txBody>
      </p:sp>
      <p:sp>
        <p:nvSpPr>
          <p:cNvPr id="62468" name="Text Box 4"/>
          <p:cNvSpPr txBox="1">
            <a:spLocks noChangeArrowheads="1"/>
          </p:cNvSpPr>
          <p:nvPr/>
        </p:nvSpPr>
        <p:spPr bwMode="auto">
          <a:xfrm>
            <a:off x="2384425" y="6184900"/>
            <a:ext cx="530225" cy="274638"/>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Y</a:t>
            </a:r>
            <a:r>
              <a:rPr lang="tr-TR" sz="1200">
                <a:solidFill>
                  <a:schemeClr val="bg1"/>
                </a:solidFill>
                <a:latin typeface="Arial" charset="0"/>
              </a:rPr>
              <a:t>ıllar</a:t>
            </a:r>
            <a:endParaRPr lang="en-US" sz="1200">
              <a:solidFill>
                <a:schemeClr val="bg1"/>
              </a:solidFill>
              <a:latin typeface="Arial" charset="0"/>
            </a:endParaRPr>
          </a:p>
        </p:txBody>
      </p:sp>
      <p:sp>
        <p:nvSpPr>
          <p:cNvPr id="62469" name="Text Box 5"/>
          <p:cNvSpPr txBox="1">
            <a:spLocks noChangeArrowheads="1"/>
          </p:cNvSpPr>
          <p:nvPr/>
        </p:nvSpPr>
        <p:spPr bwMode="auto">
          <a:xfrm>
            <a:off x="0" y="6508750"/>
            <a:ext cx="9350375" cy="274638"/>
          </a:xfrm>
          <a:prstGeom prst="rect">
            <a:avLst/>
          </a:prstGeom>
          <a:noFill/>
          <a:ln w="9525">
            <a:noFill/>
            <a:miter lim="800000"/>
            <a:headEnd/>
            <a:tailEnd/>
          </a:ln>
          <a:effectLst/>
        </p:spPr>
        <p:txBody>
          <a:bodyPr>
            <a:spAutoFit/>
          </a:bodyPr>
          <a:lstStyle/>
          <a:p>
            <a:pPr eaLnBrk="1" hangingPunct="1"/>
            <a:r>
              <a:rPr lang="en-US" sz="1200" b="1">
                <a:solidFill>
                  <a:srgbClr val="FFFF00"/>
                </a:solidFill>
                <a:latin typeface="Arial" charset="0"/>
              </a:rPr>
              <a:t>Birngruber, </a:t>
            </a:r>
            <a:r>
              <a:rPr lang="en-US" sz="1200" b="1">
                <a:solidFill>
                  <a:srgbClr val="FFFF00"/>
                </a:solidFill>
                <a:latin typeface="Arial" charset="0"/>
                <a:hlinkClick r:id="rId3"/>
              </a:rPr>
              <a:t>www.sozmed.uni-luebeck.de/ebm-symposium</a:t>
            </a:r>
            <a:r>
              <a:rPr lang="en-US" sz="1200" b="1">
                <a:solidFill>
                  <a:srgbClr val="FFFF00"/>
                </a:solidFill>
                <a:latin typeface="Arial" charset="0"/>
              </a:rPr>
              <a:t> 2004                Levine HJ. </a:t>
            </a:r>
            <a:r>
              <a:rPr lang="en-US" sz="1200" b="1" i="1">
                <a:solidFill>
                  <a:srgbClr val="FFFF00"/>
                </a:solidFill>
                <a:latin typeface="Arial" charset="0"/>
              </a:rPr>
              <a:t>J Am Coll Cardiol. </a:t>
            </a:r>
            <a:r>
              <a:rPr lang="en-US" sz="1200" b="1">
                <a:solidFill>
                  <a:srgbClr val="FFFF00"/>
                </a:solidFill>
                <a:latin typeface="Arial" charset="0"/>
              </a:rPr>
              <a:t>1997;30:1104-1106.</a:t>
            </a:r>
          </a:p>
        </p:txBody>
      </p:sp>
      <p:sp>
        <p:nvSpPr>
          <p:cNvPr id="62470" name="Line 6"/>
          <p:cNvSpPr>
            <a:spLocks noChangeShapeType="1"/>
          </p:cNvSpPr>
          <p:nvPr/>
        </p:nvSpPr>
        <p:spPr bwMode="auto">
          <a:xfrm>
            <a:off x="5691188" y="2136775"/>
            <a:ext cx="0" cy="3743325"/>
          </a:xfrm>
          <a:prstGeom prst="line">
            <a:avLst/>
          </a:prstGeom>
          <a:noFill/>
          <a:ln w="28575">
            <a:solidFill>
              <a:schemeClr val="bg1"/>
            </a:solidFill>
            <a:round/>
            <a:headEnd/>
            <a:tailEnd/>
          </a:ln>
          <a:effectLst/>
        </p:spPr>
        <p:txBody>
          <a:bodyPr/>
          <a:lstStyle/>
          <a:p>
            <a:endParaRPr lang="tr-TR"/>
          </a:p>
        </p:txBody>
      </p:sp>
      <p:sp>
        <p:nvSpPr>
          <p:cNvPr id="62471" name="Line 7"/>
          <p:cNvSpPr>
            <a:spLocks noChangeShapeType="1"/>
          </p:cNvSpPr>
          <p:nvPr/>
        </p:nvSpPr>
        <p:spPr bwMode="auto">
          <a:xfrm flipV="1">
            <a:off x="5683250" y="5880100"/>
            <a:ext cx="3168650" cy="0"/>
          </a:xfrm>
          <a:prstGeom prst="line">
            <a:avLst/>
          </a:prstGeom>
          <a:noFill/>
          <a:ln w="28575">
            <a:solidFill>
              <a:schemeClr val="bg1"/>
            </a:solidFill>
            <a:round/>
            <a:headEnd/>
            <a:tailEnd/>
          </a:ln>
          <a:effectLst/>
        </p:spPr>
        <p:txBody>
          <a:bodyPr/>
          <a:lstStyle/>
          <a:p>
            <a:endParaRPr lang="tr-TR"/>
          </a:p>
        </p:txBody>
      </p:sp>
      <p:grpSp>
        <p:nvGrpSpPr>
          <p:cNvPr id="2" name="Group 8"/>
          <p:cNvGrpSpPr>
            <a:grpSpLocks/>
          </p:cNvGrpSpPr>
          <p:nvPr/>
        </p:nvGrpSpPr>
        <p:grpSpPr bwMode="auto">
          <a:xfrm>
            <a:off x="5643563" y="2136775"/>
            <a:ext cx="47625" cy="3028950"/>
            <a:chOff x="1565" y="754"/>
            <a:chExt cx="90" cy="2313"/>
          </a:xfrm>
        </p:grpSpPr>
        <p:sp>
          <p:nvSpPr>
            <p:cNvPr id="62473" name="Line 9"/>
            <p:cNvSpPr>
              <a:spLocks noChangeShapeType="1"/>
            </p:cNvSpPr>
            <p:nvPr/>
          </p:nvSpPr>
          <p:spPr bwMode="auto">
            <a:xfrm>
              <a:off x="1565" y="3067"/>
              <a:ext cx="90" cy="0"/>
            </a:xfrm>
            <a:prstGeom prst="line">
              <a:avLst/>
            </a:prstGeom>
            <a:noFill/>
            <a:ln w="28575">
              <a:solidFill>
                <a:schemeClr val="bg1"/>
              </a:solidFill>
              <a:round/>
              <a:headEnd/>
              <a:tailEnd/>
            </a:ln>
            <a:effectLst/>
          </p:spPr>
          <p:txBody>
            <a:bodyPr/>
            <a:lstStyle/>
            <a:p>
              <a:endParaRPr lang="tr-TR"/>
            </a:p>
          </p:txBody>
        </p:sp>
        <p:sp>
          <p:nvSpPr>
            <p:cNvPr id="62474" name="Line 10"/>
            <p:cNvSpPr>
              <a:spLocks noChangeShapeType="1"/>
            </p:cNvSpPr>
            <p:nvPr/>
          </p:nvSpPr>
          <p:spPr bwMode="auto">
            <a:xfrm>
              <a:off x="1565" y="2596"/>
              <a:ext cx="90" cy="0"/>
            </a:xfrm>
            <a:prstGeom prst="line">
              <a:avLst/>
            </a:prstGeom>
            <a:noFill/>
            <a:ln w="28575">
              <a:solidFill>
                <a:schemeClr val="bg1"/>
              </a:solidFill>
              <a:round/>
              <a:headEnd/>
              <a:tailEnd/>
            </a:ln>
            <a:effectLst/>
          </p:spPr>
          <p:txBody>
            <a:bodyPr/>
            <a:lstStyle/>
            <a:p>
              <a:endParaRPr lang="tr-TR"/>
            </a:p>
          </p:txBody>
        </p:sp>
        <p:sp>
          <p:nvSpPr>
            <p:cNvPr id="62475" name="Line 11"/>
            <p:cNvSpPr>
              <a:spLocks noChangeShapeType="1"/>
            </p:cNvSpPr>
            <p:nvPr/>
          </p:nvSpPr>
          <p:spPr bwMode="auto">
            <a:xfrm>
              <a:off x="1565" y="2243"/>
              <a:ext cx="90" cy="0"/>
            </a:xfrm>
            <a:prstGeom prst="line">
              <a:avLst/>
            </a:prstGeom>
            <a:noFill/>
            <a:ln w="28575">
              <a:solidFill>
                <a:schemeClr val="bg1"/>
              </a:solidFill>
              <a:round/>
              <a:headEnd/>
              <a:tailEnd/>
            </a:ln>
            <a:effectLst/>
          </p:spPr>
          <p:txBody>
            <a:bodyPr/>
            <a:lstStyle/>
            <a:p>
              <a:endParaRPr lang="tr-TR"/>
            </a:p>
          </p:txBody>
        </p:sp>
        <p:sp>
          <p:nvSpPr>
            <p:cNvPr id="62476" name="Line 12"/>
            <p:cNvSpPr>
              <a:spLocks noChangeShapeType="1"/>
            </p:cNvSpPr>
            <p:nvPr/>
          </p:nvSpPr>
          <p:spPr bwMode="auto">
            <a:xfrm>
              <a:off x="1565" y="1599"/>
              <a:ext cx="90" cy="0"/>
            </a:xfrm>
            <a:prstGeom prst="line">
              <a:avLst/>
            </a:prstGeom>
            <a:noFill/>
            <a:ln w="28575">
              <a:solidFill>
                <a:schemeClr val="bg1"/>
              </a:solidFill>
              <a:round/>
              <a:headEnd/>
              <a:tailEnd/>
            </a:ln>
            <a:effectLst/>
          </p:spPr>
          <p:txBody>
            <a:bodyPr/>
            <a:lstStyle/>
            <a:p>
              <a:endParaRPr lang="tr-TR"/>
            </a:p>
          </p:txBody>
        </p:sp>
        <p:sp>
          <p:nvSpPr>
            <p:cNvPr id="62477" name="Line 13"/>
            <p:cNvSpPr>
              <a:spLocks noChangeShapeType="1"/>
            </p:cNvSpPr>
            <p:nvPr/>
          </p:nvSpPr>
          <p:spPr bwMode="auto">
            <a:xfrm>
              <a:off x="1565" y="1129"/>
              <a:ext cx="90" cy="0"/>
            </a:xfrm>
            <a:prstGeom prst="line">
              <a:avLst/>
            </a:prstGeom>
            <a:noFill/>
            <a:ln w="28575">
              <a:solidFill>
                <a:schemeClr val="bg1"/>
              </a:solidFill>
              <a:round/>
              <a:headEnd/>
              <a:tailEnd/>
            </a:ln>
            <a:effectLst/>
          </p:spPr>
          <p:txBody>
            <a:bodyPr/>
            <a:lstStyle/>
            <a:p>
              <a:endParaRPr lang="tr-TR"/>
            </a:p>
          </p:txBody>
        </p:sp>
        <p:sp>
          <p:nvSpPr>
            <p:cNvPr id="62478" name="Line 14"/>
            <p:cNvSpPr>
              <a:spLocks noChangeShapeType="1"/>
            </p:cNvSpPr>
            <p:nvPr/>
          </p:nvSpPr>
          <p:spPr bwMode="auto">
            <a:xfrm>
              <a:off x="1565" y="754"/>
              <a:ext cx="90" cy="0"/>
            </a:xfrm>
            <a:prstGeom prst="line">
              <a:avLst/>
            </a:prstGeom>
            <a:noFill/>
            <a:ln w="28575">
              <a:solidFill>
                <a:schemeClr val="bg1"/>
              </a:solidFill>
              <a:round/>
              <a:headEnd/>
              <a:tailEnd/>
            </a:ln>
            <a:effectLst/>
          </p:spPr>
          <p:txBody>
            <a:bodyPr/>
            <a:lstStyle/>
            <a:p>
              <a:endParaRPr lang="tr-TR"/>
            </a:p>
          </p:txBody>
        </p:sp>
      </p:grpSp>
      <p:sp>
        <p:nvSpPr>
          <p:cNvPr id="62479" name="Oval 15"/>
          <p:cNvSpPr>
            <a:spLocks noChangeArrowheads="1"/>
          </p:cNvSpPr>
          <p:nvPr/>
        </p:nvSpPr>
        <p:spPr bwMode="auto">
          <a:xfrm>
            <a:off x="6134100" y="3905250"/>
            <a:ext cx="49213"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80" name="Oval 16"/>
          <p:cNvSpPr>
            <a:spLocks noChangeArrowheads="1"/>
          </p:cNvSpPr>
          <p:nvPr/>
        </p:nvSpPr>
        <p:spPr bwMode="auto">
          <a:xfrm>
            <a:off x="5719763" y="2647950"/>
            <a:ext cx="49212"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81" name="Oval 17"/>
          <p:cNvSpPr>
            <a:spLocks noChangeArrowheads="1"/>
          </p:cNvSpPr>
          <p:nvPr/>
        </p:nvSpPr>
        <p:spPr bwMode="auto">
          <a:xfrm>
            <a:off x="5762625" y="2782888"/>
            <a:ext cx="49213"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82" name="Oval 18"/>
          <p:cNvSpPr>
            <a:spLocks noChangeArrowheads="1"/>
          </p:cNvSpPr>
          <p:nvPr/>
        </p:nvSpPr>
        <p:spPr bwMode="auto">
          <a:xfrm>
            <a:off x="5815013" y="3141663"/>
            <a:ext cx="49212"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83" name="Oval 19"/>
          <p:cNvSpPr>
            <a:spLocks noChangeArrowheads="1"/>
          </p:cNvSpPr>
          <p:nvPr/>
        </p:nvSpPr>
        <p:spPr bwMode="auto">
          <a:xfrm>
            <a:off x="6143625" y="3452813"/>
            <a:ext cx="49213"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84" name="Oval 20"/>
          <p:cNvSpPr>
            <a:spLocks noChangeArrowheads="1"/>
          </p:cNvSpPr>
          <p:nvPr/>
        </p:nvSpPr>
        <p:spPr bwMode="auto">
          <a:xfrm>
            <a:off x="6010275" y="3508375"/>
            <a:ext cx="47625"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85" name="Oval 21"/>
          <p:cNvSpPr>
            <a:spLocks noChangeArrowheads="1"/>
          </p:cNvSpPr>
          <p:nvPr/>
        </p:nvSpPr>
        <p:spPr bwMode="auto">
          <a:xfrm>
            <a:off x="6278563" y="3816350"/>
            <a:ext cx="47625"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86" name="Oval 22"/>
          <p:cNvSpPr>
            <a:spLocks noChangeArrowheads="1"/>
          </p:cNvSpPr>
          <p:nvPr/>
        </p:nvSpPr>
        <p:spPr bwMode="auto">
          <a:xfrm>
            <a:off x="6269038" y="4211638"/>
            <a:ext cx="49212"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87" name="Oval 23"/>
          <p:cNvSpPr>
            <a:spLocks noChangeArrowheads="1"/>
          </p:cNvSpPr>
          <p:nvPr/>
        </p:nvSpPr>
        <p:spPr bwMode="auto">
          <a:xfrm>
            <a:off x="6189663" y="4314825"/>
            <a:ext cx="49212"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88" name="Oval 24"/>
          <p:cNvSpPr>
            <a:spLocks noChangeArrowheads="1"/>
          </p:cNvSpPr>
          <p:nvPr/>
        </p:nvSpPr>
        <p:spPr bwMode="auto">
          <a:xfrm>
            <a:off x="6262688" y="4476750"/>
            <a:ext cx="47625"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89" name="Oval 25"/>
          <p:cNvSpPr>
            <a:spLocks noChangeArrowheads="1"/>
          </p:cNvSpPr>
          <p:nvPr/>
        </p:nvSpPr>
        <p:spPr bwMode="auto">
          <a:xfrm>
            <a:off x="6635750" y="4595813"/>
            <a:ext cx="47625"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90" name="Oval 26"/>
          <p:cNvSpPr>
            <a:spLocks noChangeArrowheads="1"/>
          </p:cNvSpPr>
          <p:nvPr/>
        </p:nvSpPr>
        <p:spPr bwMode="auto">
          <a:xfrm>
            <a:off x="6584950" y="4679950"/>
            <a:ext cx="49213"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91" name="Oval 27"/>
          <p:cNvSpPr>
            <a:spLocks noChangeArrowheads="1"/>
          </p:cNvSpPr>
          <p:nvPr/>
        </p:nvSpPr>
        <p:spPr bwMode="auto">
          <a:xfrm>
            <a:off x="6551613" y="4775200"/>
            <a:ext cx="47625"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92" name="Oval 28"/>
          <p:cNvSpPr>
            <a:spLocks noChangeArrowheads="1"/>
          </p:cNvSpPr>
          <p:nvPr/>
        </p:nvSpPr>
        <p:spPr bwMode="auto">
          <a:xfrm>
            <a:off x="6870700" y="5099050"/>
            <a:ext cx="47625" cy="60325"/>
          </a:xfrm>
          <a:prstGeom prst="ellipse">
            <a:avLst/>
          </a:prstGeom>
          <a:solidFill>
            <a:schemeClr val="bg1"/>
          </a:solidFill>
          <a:ln w="28575">
            <a:solidFill>
              <a:schemeClr val="bg1"/>
            </a:solidFill>
            <a:round/>
            <a:headEnd/>
            <a:tailEnd/>
          </a:ln>
          <a:effectLst/>
        </p:spPr>
        <p:txBody>
          <a:bodyPr wrap="none" anchor="ctr"/>
          <a:lstStyle/>
          <a:p>
            <a:endParaRPr lang="tr-TR"/>
          </a:p>
        </p:txBody>
      </p:sp>
      <p:sp>
        <p:nvSpPr>
          <p:cNvPr id="62493" name="Text Box 29"/>
          <p:cNvSpPr txBox="1">
            <a:spLocks noChangeArrowheads="1"/>
          </p:cNvSpPr>
          <p:nvPr/>
        </p:nvSpPr>
        <p:spPr bwMode="auto">
          <a:xfrm>
            <a:off x="6888163" y="5002213"/>
            <a:ext cx="534987" cy="244475"/>
          </a:xfrm>
          <a:prstGeom prst="rect">
            <a:avLst/>
          </a:prstGeom>
          <a:noFill/>
          <a:ln w="9525">
            <a:noFill/>
            <a:miter lim="800000"/>
            <a:headEnd/>
            <a:tailEnd/>
          </a:ln>
          <a:effectLst/>
        </p:spPr>
        <p:txBody>
          <a:bodyPr wrap="none">
            <a:spAutoFit/>
          </a:bodyPr>
          <a:lstStyle/>
          <a:p>
            <a:pPr eaLnBrk="1" hangingPunct="1"/>
            <a:r>
              <a:rPr lang="tr-TR" sz="1000">
                <a:solidFill>
                  <a:schemeClr val="bg1"/>
                </a:solidFill>
                <a:latin typeface="Arial" charset="0"/>
              </a:rPr>
              <a:t>Balina</a:t>
            </a:r>
            <a:endParaRPr lang="en-US" sz="1000">
              <a:solidFill>
                <a:schemeClr val="bg1"/>
              </a:solidFill>
              <a:latin typeface="Arial" charset="0"/>
            </a:endParaRPr>
          </a:p>
        </p:txBody>
      </p:sp>
      <p:sp>
        <p:nvSpPr>
          <p:cNvPr id="62494" name="Text Box 30"/>
          <p:cNvSpPr txBox="1">
            <a:spLocks noChangeArrowheads="1"/>
          </p:cNvSpPr>
          <p:nvPr/>
        </p:nvSpPr>
        <p:spPr bwMode="auto">
          <a:xfrm>
            <a:off x="6573838" y="4699000"/>
            <a:ext cx="319087" cy="244475"/>
          </a:xfrm>
          <a:prstGeom prst="rect">
            <a:avLst/>
          </a:prstGeom>
          <a:noFill/>
          <a:ln w="9525">
            <a:noFill/>
            <a:miter lim="800000"/>
            <a:headEnd/>
            <a:tailEnd/>
          </a:ln>
          <a:effectLst/>
        </p:spPr>
        <p:txBody>
          <a:bodyPr wrap="none">
            <a:spAutoFit/>
          </a:bodyPr>
          <a:lstStyle/>
          <a:p>
            <a:pPr eaLnBrk="1" hangingPunct="1"/>
            <a:r>
              <a:rPr lang="tr-TR" sz="1000">
                <a:solidFill>
                  <a:schemeClr val="bg1"/>
                </a:solidFill>
                <a:latin typeface="Arial" charset="0"/>
              </a:rPr>
              <a:t>Fil</a:t>
            </a:r>
            <a:endParaRPr lang="en-US" sz="1000">
              <a:solidFill>
                <a:schemeClr val="bg1"/>
              </a:solidFill>
              <a:latin typeface="Arial" charset="0"/>
            </a:endParaRPr>
          </a:p>
        </p:txBody>
      </p:sp>
      <p:sp>
        <p:nvSpPr>
          <p:cNvPr id="62495" name="Text Box 31"/>
          <p:cNvSpPr txBox="1">
            <a:spLocks noChangeArrowheads="1"/>
          </p:cNvSpPr>
          <p:nvPr/>
        </p:nvSpPr>
        <p:spPr bwMode="auto">
          <a:xfrm>
            <a:off x="6645275" y="4500563"/>
            <a:ext cx="303213" cy="244475"/>
          </a:xfrm>
          <a:prstGeom prst="rect">
            <a:avLst/>
          </a:prstGeom>
          <a:noFill/>
          <a:ln w="9525">
            <a:noFill/>
            <a:miter lim="800000"/>
            <a:headEnd/>
            <a:tailEnd/>
          </a:ln>
          <a:effectLst/>
        </p:spPr>
        <p:txBody>
          <a:bodyPr wrap="none">
            <a:spAutoFit/>
          </a:bodyPr>
          <a:lstStyle/>
          <a:p>
            <a:pPr eaLnBrk="1" hangingPunct="1"/>
            <a:r>
              <a:rPr lang="tr-TR" sz="1000">
                <a:solidFill>
                  <a:schemeClr val="bg1"/>
                </a:solidFill>
                <a:latin typeface="Arial" charset="0"/>
              </a:rPr>
              <a:t>At</a:t>
            </a:r>
            <a:endParaRPr lang="en-US" sz="1000">
              <a:solidFill>
                <a:schemeClr val="bg1"/>
              </a:solidFill>
              <a:latin typeface="Arial" charset="0"/>
            </a:endParaRPr>
          </a:p>
        </p:txBody>
      </p:sp>
      <p:sp>
        <p:nvSpPr>
          <p:cNvPr id="62496" name="Text Box 32"/>
          <p:cNvSpPr txBox="1">
            <a:spLocks noChangeArrowheads="1"/>
          </p:cNvSpPr>
          <p:nvPr/>
        </p:nvSpPr>
        <p:spPr bwMode="auto">
          <a:xfrm>
            <a:off x="6129338" y="4570413"/>
            <a:ext cx="500062" cy="244475"/>
          </a:xfrm>
          <a:prstGeom prst="rect">
            <a:avLst/>
          </a:prstGeom>
          <a:noFill/>
          <a:ln w="9525">
            <a:noFill/>
            <a:miter lim="800000"/>
            <a:headEnd/>
            <a:tailEnd/>
          </a:ln>
          <a:effectLst/>
        </p:spPr>
        <p:txBody>
          <a:bodyPr wrap="none">
            <a:spAutoFit/>
          </a:bodyPr>
          <a:lstStyle/>
          <a:p>
            <a:pPr eaLnBrk="1" hangingPunct="1"/>
            <a:r>
              <a:rPr lang="tr-TR" sz="1000">
                <a:solidFill>
                  <a:schemeClr val="bg1"/>
                </a:solidFill>
                <a:latin typeface="Arial" charset="0"/>
              </a:rPr>
              <a:t>Aslan</a:t>
            </a:r>
            <a:endParaRPr lang="en-US" sz="1000">
              <a:solidFill>
                <a:schemeClr val="bg1"/>
              </a:solidFill>
              <a:latin typeface="Arial" charset="0"/>
            </a:endParaRPr>
          </a:p>
        </p:txBody>
      </p:sp>
      <p:sp>
        <p:nvSpPr>
          <p:cNvPr id="62497" name="Text Box 33"/>
          <p:cNvSpPr txBox="1">
            <a:spLocks noChangeArrowheads="1"/>
          </p:cNvSpPr>
          <p:nvPr/>
        </p:nvSpPr>
        <p:spPr bwMode="auto">
          <a:xfrm>
            <a:off x="5791200" y="4424363"/>
            <a:ext cx="465138" cy="244475"/>
          </a:xfrm>
          <a:prstGeom prst="rect">
            <a:avLst/>
          </a:prstGeom>
          <a:noFill/>
          <a:ln w="9525">
            <a:noFill/>
            <a:miter lim="800000"/>
            <a:headEnd/>
            <a:tailEnd/>
          </a:ln>
          <a:effectLst/>
        </p:spPr>
        <p:txBody>
          <a:bodyPr wrap="none">
            <a:spAutoFit/>
          </a:bodyPr>
          <a:lstStyle/>
          <a:p>
            <a:pPr eaLnBrk="1" hangingPunct="1"/>
            <a:r>
              <a:rPr lang="tr-TR" sz="1000">
                <a:solidFill>
                  <a:schemeClr val="bg1"/>
                </a:solidFill>
                <a:latin typeface="Arial" charset="0"/>
              </a:rPr>
              <a:t>Eşek</a:t>
            </a:r>
            <a:endParaRPr lang="en-US" sz="1000">
              <a:solidFill>
                <a:schemeClr val="bg1"/>
              </a:solidFill>
              <a:latin typeface="Arial" charset="0"/>
            </a:endParaRPr>
          </a:p>
        </p:txBody>
      </p:sp>
      <p:sp>
        <p:nvSpPr>
          <p:cNvPr id="62498" name="Text Box 34"/>
          <p:cNvSpPr txBox="1">
            <a:spLocks noChangeArrowheads="1"/>
          </p:cNvSpPr>
          <p:nvPr/>
        </p:nvSpPr>
        <p:spPr bwMode="auto">
          <a:xfrm>
            <a:off x="6280150" y="4054475"/>
            <a:ext cx="549275" cy="244475"/>
          </a:xfrm>
          <a:prstGeom prst="rect">
            <a:avLst/>
          </a:prstGeom>
          <a:noFill/>
          <a:ln w="9525">
            <a:noFill/>
            <a:miter lim="800000"/>
            <a:headEnd/>
            <a:tailEnd/>
          </a:ln>
          <a:effectLst/>
        </p:spPr>
        <p:txBody>
          <a:bodyPr wrap="none">
            <a:spAutoFit/>
          </a:bodyPr>
          <a:lstStyle/>
          <a:p>
            <a:pPr eaLnBrk="1" hangingPunct="1"/>
            <a:r>
              <a:rPr lang="tr-TR" sz="1000">
                <a:solidFill>
                  <a:schemeClr val="bg1"/>
                </a:solidFill>
                <a:latin typeface="Arial" charset="0"/>
              </a:rPr>
              <a:t>Zürafa</a:t>
            </a:r>
            <a:endParaRPr lang="en-US" sz="1000">
              <a:solidFill>
                <a:schemeClr val="bg1"/>
              </a:solidFill>
              <a:latin typeface="Arial" charset="0"/>
            </a:endParaRPr>
          </a:p>
        </p:txBody>
      </p:sp>
      <p:sp>
        <p:nvSpPr>
          <p:cNvPr id="62499" name="Text Box 35"/>
          <p:cNvSpPr txBox="1">
            <a:spLocks noChangeArrowheads="1"/>
          </p:cNvSpPr>
          <p:nvPr/>
        </p:nvSpPr>
        <p:spPr bwMode="auto">
          <a:xfrm>
            <a:off x="5638800" y="4216400"/>
            <a:ext cx="576263" cy="244475"/>
          </a:xfrm>
          <a:prstGeom prst="rect">
            <a:avLst/>
          </a:prstGeom>
          <a:noFill/>
          <a:ln w="9525">
            <a:noFill/>
            <a:miter lim="800000"/>
            <a:headEnd/>
            <a:tailEnd/>
          </a:ln>
          <a:effectLst/>
        </p:spPr>
        <p:txBody>
          <a:bodyPr wrap="none">
            <a:spAutoFit/>
          </a:bodyPr>
          <a:lstStyle/>
          <a:p>
            <a:pPr eaLnBrk="1" hangingPunct="1"/>
            <a:r>
              <a:rPr lang="tr-TR" sz="1000">
                <a:solidFill>
                  <a:schemeClr val="bg1"/>
                </a:solidFill>
                <a:latin typeface="Arial" charset="0"/>
              </a:rPr>
              <a:t>Kaplan</a:t>
            </a:r>
            <a:endParaRPr lang="en-US" sz="1000">
              <a:solidFill>
                <a:schemeClr val="bg1"/>
              </a:solidFill>
              <a:latin typeface="Arial" charset="0"/>
            </a:endParaRPr>
          </a:p>
        </p:txBody>
      </p:sp>
      <p:sp>
        <p:nvSpPr>
          <p:cNvPr id="62500" name="Text Box 36"/>
          <p:cNvSpPr txBox="1">
            <a:spLocks noChangeArrowheads="1"/>
          </p:cNvSpPr>
          <p:nvPr/>
        </p:nvSpPr>
        <p:spPr bwMode="auto">
          <a:xfrm>
            <a:off x="5630863" y="3808413"/>
            <a:ext cx="541337" cy="244475"/>
          </a:xfrm>
          <a:prstGeom prst="rect">
            <a:avLst/>
          </a:prstGeom>
          <a:noFill/>
          <a:ln w="9525">
            <a:noFill/>
            <a:miter lim="800000"/>
            <a:headEnd/>
            <a:tailEnd/>
          </a:ln>
          <a:effectLst/>
        </p:spPr>
        <p:txBody>
          <a:bodyPr wrap="none">
            <a:spAutoFit/>
          </a:bodyPr>
          <a:lstStyle/>
          <a:p>
            <a:pPr eaLnBrk="1" hangingPunct="1"/>
            <a:r>
              <a:rPr lang="tr-TR" sz="1000">
                <a:solidFill>
                  <a:schemeClr val="bg1"/>
                </a:solidFill>
                <a:latin typeface="Arial" charset="0"/>
              </a:rPr>
              <a:t>Köpek</a:t>
            </a:r>
            <a:endParaRPr lang="en-US" sz="1000">
              <a:solidFill>
                <a:schemeClr val="bg1"/>
              </a:solidFill>
              <a:latin typeface="Arial" charset="0"/>
            </a:endParaRPr>
          </a:p>
        </p:txBody>
      </p:sp>
      <p:sp>
        <p:nvSpPr>
          <p:cNvPr id="62501" name="Text Box 37"/>
          <p:cNvSpPr txBox="1">
            <a:spLocks noChangeArrowheads="1"/>
          </p:cNvSpPr>
          <p:nvPr/>
        </p:nvSpPr>
        <p:spPr bwMode="auto">
          <a:xfrm>
            <a:off x="6280150" y="3727450"/>
            <a:ext cx="436563" cy="244475"/>
          </a:xfrm>
          <a:prstGeom prst="rect">
            <a:avLst/>
          </a:prstGeom>
          <a:noFill/>
          <a:ln w="9525">
            <a:noFill/>
            <a:miter lim="800000"/>
            <a:headEnd/>
            <a:tailEnd/>
          </a:ln>
          <a:effectLst/>
        </p:spPr>
        <p:txBody>
          <a:bodyPr wrap="none">
            <a:spAutoFit/>
          </a:bodyPr>
          <a:lstStyle/>
          <a:p>
            <a:pPr eaLnBrk="1" hangingPunct="1"/>
            <a:r>
              <a:rPr lang="tr-TR" sz="1000">
                <a:solidFill>
                  <a:schemeClr val="bg1"/>
                </a:solidFill>
                <a:latin typeface="Arial" charset="0"/>
              </a:rPr>
              <a:t>Kedi</a:t>
            </a:r>
            <a:endParaRPr lang="en-US" sz="1000">
              <a:solidFill>
                <a:schemeClr val="bg1"/>
              </a:solidFill>
              <a:latin typeface="Arial" charset="0"/>
            </a:endParaRPr>
          </a:p>
        </p:txBody>
      </p:sp>
      <p:sp>
        <p:nvSpPr>
          <p:cNvPr id="62502" name="Text Box 38"/>
          <p:cNvSpPr txBox="1">
            <a:spLocks noChangeArrowheads="1"/>
          </p:cNvSpPr>
          <p:nvPr/>
        </p:nvSpPr>
        <p:spPr bwMode="auto">
          <a:xfrm>
            <a:off x="5672138" y="3536950"/>
            <a:ext cx="787400" cy="244475"/>
          </a:xfrm>
          <a:prstGeom prst="rect">
            <a:avLst/>
          </a:prstGeom>
          <a:noFill/>
          <a:ln w="9525">
            <a:noFill/>
            <a:miter lim="800000"/>
            <a:headEnd/>
            <a:tailEnd/>
          </a:ln>
          <a:effectLst/>
        </p:spPr>
        <p:txBody>
          <a:bodyPr wrap="none">
            <a:spAutoFit/>
          </a:bodyPr>
          <a:lstStyle/>
          <a:p>
            <a:pPr eaLnBrk="1" hangingPunct="1"/>
            <a:r>
              <a:rPr lang="tr-TR" sz="1000">
                <a:solidFill>
                  <a:schemeClr val="bg1"/>
                </a:solidFill>
                <a:latin typeface="Arial" charset="0"/>
              </a:rPr>
              <a:t>Dağ sıçanı</a:t>
            </a:r>
            <a:endParaRPr lang="en-US" sz="1000">
              <a:solidFill>
                <a:schemeClr val="bg1"/>
              </a:solidFill>
              <a:latin typeface="Arial" charset="0"/>
            </a:endParaRPr>
          </a:p>
        </p:txBody>
      </p:sp>
      <p:sp>
        <p:nvSpPr>
          <p:cNvPr id="62503" name="Text Box 39"/>
          <p:cNvSpPr txBox="1">
            <a:spLocks noChangeArrowheads="1"/>
          </p:cNvSpPr>
          <p:nvPr/>
        </p:nvSpPr>
        <p:spPr bwMode="auto">
          <a:xfrm>
            <a:off x="6159500" y="3363913"/>
            <a:ext cx="715963" cy="244475"/>
          </a:xfrm>
          <a:prstGeom prst="rect">
            <a:avLst/>
          </a:prstGeom>
          <a:noFill/>
          <a:ln w="9525">
            <a:noFill/>
            <a:miter lim="800000"/>
            <a:headEnd/>
            <a:tailEnd/>
          </a:ln>
          <a:effectLst/>
        </p:spPr>
        <p:txBody>
          <a:bodyPr>
            <a:spAutoFit/>
          </a:bodyPr>
          <a:lstStyle/>
          <a:p>
            <a:pPr eaLnBrk="1" hangingPunct="1"/>
            <a:r>
              <a:rPr lang="tr-TR" sz="1000">
                <a:solidFill>
                  <a:schemeClr val="bg1"/>
                </a:solidFill>
                <a:latin typeface="Arial" charset="0"/>
              </a:rPr>
              <a:t>Maymun</a:t>
            </a:r>
            <a:endParaRPr lang="en-US" sz="1000">
              <a:solidFill>
                <a:schemeClr val="bg1"/>
              </a:solidFill>
              <a:latin typeface="Arial" charset="0"/>
            </a:endParaRPr>
          </a:p>
        </p:txBody>
      </p:sp>
      <p:sp>
        <p:nvSpPr>
          <p:cNvPr id="62504" name="Text Box 40"/>
          <p:cNvSpPr txBox="1">
            <a:spLocks noChangeArrowheads="1"/>
          </p:cNvSpPr>
          <p:nvPr/>
        </p:nvSpPr>
        <p:spPr bwMode="auto">
          <a:xfrm>
            <a:off x="5842000" y="3046413"/>
            <a:ext cx="506413" cy="244475"/>
          </a:xfrm>
          <a:prstGeom prst="rect">
            <a:avLst/>
          </a:prstGeom>
          <a:noFill/>
          <a:ln w="9525">
            <a:noFill/>
            <a:miter lim="800000"/>
            <a:headEnd/>
            <a:tailEnd/>
          </a:ln>
          <a:effectLst/>
        </p:spPr>
        <p:txBody>
          <a:bodyPr wrap="none">
            <a:spAutoFit/>
          </a:bodyPr>
          <a:lstStyle/>
          <a:p>
            <a:pPr eaLnBrk="1" hangingPunct="1"/>
            <a:r>
              <a:rPr lang="tr-TR" sz="1000">
                <a:solidFill>
                  <a:schemeClr val="bg1"/>
                </a:solidFill>
                <a:latin typeface="Arial" charset="0"/>
              </a:rPr>
              <a:t>Sıçan</a:t>
            </a:r>
            <a:endParaRPr lang="en-US" sz="1000">
              <a:solidFill>
                <a:schemeClr val="bg1"/>
              </a:solidFill>
              <a:latin typeface="Arial" charset="0"/>
            </a:endParaRPr>
          </a:p>
        </p:txBody>
      </p:sp>
      <p:sp>
        <p:nvSpPr>
          <p:cNvPr id="62505" name="Text Box 41"/>
          <p:cNvSpPr txBox="1">
            <a:spLocks noChangeArrowheads="1"/>
          </p:cNvSpPr>
          <p:nvPr/>
        </p:nvSpPr>
        <p:spPr bwMode="auto">
          <a:xfrm>
            <a:off x="5778500" y="2698750"/>
            <a:ext cx="663575" cy="244475"/>
          </a:xfrm>
          <a:prstGeom prst="rect">
            <a:avLst/>
          </a:prstGeom>
          <a:noFill/>
          <a:ln w="9525">
            <a:noFill/>
            <a:miter lim="800000"/>
            <a:headEnd/>
            <a:tailEnd/>
          </a:ln>
          <a:effectLst/>
        </p:spPr>
        <p:txBody>
          <a:bodyPr wrap="none">
            <a:spAutoFit/>
          </a:bodyPr>
          <a:lstStyle/>
          <a:p>
            <a:pPr eaLnBrk="1" hangingPunct="1"/>
            <a:r>
              <a:rPr lang="en-US" sz="1000">
                <a:solidFill>
                  <a:schemeClr val="bg1"/>
                </a:solidFill>
                <a:latin typeface="Arial" charset="0"/>
              </a:rPr>
              <a:t>Hamster</a:t>
            </a:r>
          </a:p>
        </p:txBody>
      </p:sp>
      <p:sp>
        <p:nvSpPr>
          <p:cNvPr id="62506" name="Text Box 42"/>
          <p:cNvSpPr txBox="1">
            <a:spLocks noChangeArrowheads="1"/>
          </p:cNvSpPr>
          <p:nvPr/>
        </p:nvSpPr>
        <p:spPr bwMode="auto">
          <a:xfrm>
            <a:off x="5734050" y="2551113"/>
            <a:ext cx="444500" cy="244475"/>
          </a:xfrm>
          <a:prstGeom prst="rect">
            <a:avLst/>
          </a:prstGeom>
          <a:noFill/>
          <a:ln w="9525">
            <a:noFill/>
            <a:miter lim="800000"/>
            <a:headEnd/>
            <a:tailEnd/>
          </a:ln>
          <a:effectLst/>
        </p:spPr>
        <p:txBody>
          <a:bodyPr wrap="none">
            <a:spAutoFit/>
          </a:bodyPr>
          <a:lstStyle/>
          <a:p>
            <a:pPr eaLnBrk="1" hangingPunct="1"/>
            <a:r>
              <a:rPr lang="tr-TR" sz="1000">
                <a:solidFill>
                  <a:schemeClr val="bg1"/>
                </a:solidFill>
                <a:latin typeface="Arial" charset="0"/>
              </a:rPr>
              <a:t>Fare</a:t>
            </a:r>
            <a:endParaRPr lang="en-US" sz="1000">
              <a:solidFill>
                <a:schemeClr val="bg1"/>
              </a:solidFill>
              <a:latin typeface="Arial" charset="0"/>
            </a:endParaRPr>
          </a:p>
        </p:txBody>
      </p:sp>
      <p:sp>
        <p:nvSpPr>
          <p:cNvPr id="62507" name="Text Box 43"/>
          <p:cNvSpPr txBox="1">
            <a:spLocks noChangeArrowheads="1"/>
          </p:cNvSpPr>
          <p:nvPr/>
        </p:nvSpPr>
        <p:spPr bwMode="auto">
          <a:xfrm>
            <a:off x="5184775" y="2019300"/>
            <a:ext cx="520700" cy="274638"/>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1000</a:t>
            </a:r>
          </a:p>
        </p:txBody>
      </p:sp>
      <p:sp>
        <p:nvSpPr>
          <p:cNvPr id="62508" name="Text Box 44"/>
          <p:cNvSpPr txBox="1">
            <a:spLocks noChangeArrowheads="1"/>
          </p:cNvSpPr>
          <p:nvPr/>
        </p:nvSpPr>
        <p:spPr bwMode="auto">
          <a:xfrm>
            <a:off x="5235575" y="2484438"/>
            <a:ext cx="436563" cy="274637"/>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600</a:t>
            </a:r>
          </a:p>
        </p:txBody>
      </p:sp>
      <p:sp>
        <p:nvSpPr>
          <p:cNvPr id="62509" name="Text Box 45"/>
          <p:cNvSpPr txBox="1">
            <a:spLocks noChangeArrowheads="1"/>
          </p:cNvSpPr>
          <p:nvPr/>
        </p:nvSpPr>
        <p:spPr bwMode="auto">
          <a:xfrm>
            <a:off x="5226050" y="3948113"/>
            <a:ext cx="436563" cy="274637"/>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100</a:t>
            </a:r>
          </a:p>
        </p:txBody>
      </p:sp>
      <p:sp>
        <p:nvSpPr>
          <p:cNvPr id="62510" name="Text Box 46"/>
          <p:cNvSpPr txBox="1">
            <a:spLocks noChangeArrowheads="1"/>
          </p:cNvSpPr>
          <p:nvPr/>
        </p:nvSpPr>
        <p:spPr bwMode="auto">
          <a:xfrm>
            <a:off x="5300663" y="4413250"/>
            <a:ext cx="352425" cy="274638"/>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50</a:t>
            </a:r>
          </a:p>
        </p:txBody>
      </p:sp>
      <p:sp>
        <p:nvSpPr>
          <p:cNvPr id="62511" name="Text Box 47"/>
          <p:cNvSpPr txBox="1">
            <a:spLocks noChangeArrowheads="1"/>
          </p:cNvSpPr>
          <p:nvPr/>
        </p:nvSpPr>
        <p:spPr bwMode="auto">
          <a:xfrm>
            <a:off x="5314950" y="5024438"/>
            <a:ext cx="352425" cy="274637"/>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20</a:t>
            </a:r>
          </a:p>
        </p:txBody>
      </p:sp>
      <p:sp>
        <p:nvSpPr>
          <p:cNvPr id="62512" name="Text Box 48"/>
          <p:cNvSpPr txBox="1">
            <a:spLocks noChangeArrowheads="1"/>
          </p:cNvSpPr>
          <p:nvPr/>
        </p:nvSpPr>
        <p:spPr bwMode="auto">
          <a:xfrm>
            <a:off x="6264275" y="5964238"/>
            <a:ext cx="352425" cy="274637"/>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20</a:t>
            </a:r>
          </a:p>
        </p:txBody>
      </p:sp>
      <p:sp>
        <p:nvSpPr>
          <p:cNvPr id="62513" name="Text Box 49"/>
          <p:cNvSpPr txBox="1">
            <a:spLocks noChangeArrowheads="1"/>
          </p:cNvSpPr>
          <p:nvPr/>
        </p:nvSpPr>
        <p:spPr bwMode="auto">
          <a:xfrm>
            <a:off x="6994525" y="5964238"/>
            <a:ext cx="352425" cy="274637"/>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40</a:t>
            </a:r>
          </a:p>
        </p:txBody>
      </p:sp>
      <p:sp>
        <p:nvSpPr>
          <p:cNvPr id="62514" name="Text Box 50"/>
          <p:cNvSpPr txBox="1">
            <a:spLocks noChangeArrowheads="1"/>
          </p:cNvSpPr>
          <p:nvPr/>
        </p:nvSpPr>
        <p:spPr bwMode="auto">
          <a:xfrm>
            <a:off x="7764463" y="5964238"/>
            <a:ext cx="352425" cy="274637"/>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60</a:t>
            </a:r>
          </a:p>
        </p:txBody>
      </p:sp>
      <p:sp>
        <p:nvSpPr>
          <p:cNvPr id="62515" name="Text Box 51"/>
          <p:cNvSpPr txBox="1">
            <a:spLocks noChangeArrowheads="1"/>
          </p:cNvSpPr>
          <p:nvPr/>
        </p:nvSpPr>
        <p:spPr bwMode="auto">
          <a:xfrm>
            <a:off x="8489950" y="5964238"/>
            <a:ext cx="352425" cy="274637"/>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80</a:t>
            </a:r>
          </a:p>
        </p:txBody>
      </p:sp>
      <p:sp>
        <p:nvSpPr>
          <p:cNvPr id="62516" name="Oval 52"/>
          <p:cNvSpPr>
            <a:spLocks noChangeArrowheads="1"/>
          </p:cNvSpPr>
          <p:nvPr/>
        </p:nvSpPr>
        <p:spPr bwMode="auto">
          <a:xfrm>
            <a:off x="6581775" y="4303713"/>
            <a:ext cx="47625" cy="60325"/>
          </a:xfrm>
          <a:prstGeom prst="ellipse">
            <a:avLst/>
          </a:prstGeom>
          <a:solidFill>
            <a:srgbClr val="FFFF00"/>
          </a:solidFill>
          <a:ln w="28575">
            <a:solidFill>
              <a:srgbClr val="FFFF00"/>
            </a:solidFill>
            <a:round/>
            <a:headEnd/>
            <a:tailEnd/>
          </a:ln>
          <a:effectLst/>
        </p:spPr>
        <p:txBody>
          <a:bodyPr wrap="none" anchor="ctr"/>
          <a:lstStyle/>
          <a:p>
            <a:endParaRPr lang="tr-TR"/>
          </a:p>
        </p:txBody>
      </p:sp>
      <p:sp>
        <p:nvSpPr>
          <p:cNvPr id="62517" name="Text Box 53"/>
          <p:cNvSpPr txBox="1">
            <a:spLocks noChangeArrowheads="1"/>
          </p:cNvSpPr>
          <p:nvPr/>
        </p:nvSpPr>
        <p:spPr bwMode="auto">
          <a:xfrm>
            <a:off x="8264525" y="4200525"/>
            <a:ext cx="492125" cy="244475"/>
          </a:xfrm>
          <a:prstGeom prst="rect">
            <a:avLst/>
          </a:prstGeom>
          <a:noFill/>
          <a:ln w="9525">
            <a:noFill/>
            <a:miter lim="800000"/>
            <a:headEnd/>
            <a:tailEnd/>
          </a:ln>
          <a:effectLst/>
        </p:spPr>
        <p:txBody>
          <a:bodyPr wrap="none">
            <a:spAutoFit/>
          </a:bodyPr>
          <a:lstStyle/>
          <a:p>
            <a:pPr eaLnBrk="1" hangingPunct="1"/>
            <a:r>
              <a:rPr lang="tr-TR" sz="1000">
                <a:solidFill>
                  <a:srgbClr val="FFFF00"/>
                </a:solidFill>
                <a:latin typeface="Arial" charset="0"/>
              </a:rPr>
              <a:t>İnsan</a:t>
            </a:r>
            <a:endParaRPr lang="en-US" sz="1000">
              <a:solidFill>
                <a:srgbClr val="FFFF00"/>
              </a:solidFill>
              <a:latin typeface="Arial" charset="0"/>
            </a:endParaRPr>
          </a:p>
        </p:txBody>
      </p:sp>
      <p:sp>
        <p:nvSpPr>
          <p:cNvPr id="62518" name="Text Box 54"/>
          <p:cNvSpPr txBox="1">
            <a:spLocks noChangeArrowheads="1"/>
          </p:cNvSpPr>
          <p:nvPr/>
        </p:nvSpPr>
        <p:spPr bwMode="auto">
          <a:xfrm>
            <a:off x="5226050" y="3097213"/>
            <a:ext cx="436563" cy="274637"/>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300</a:t>
            </a:r>
          </a:p>
        </p:txBody>
      </p:sp>
      <p:sp>
        <p:nvSpPr>
          <p:cNvPr id="62519" name="Text Box 55"/>
          <p:cNvSpPr txBox="1">
            <a:spLocks noChangeArrowheads="1"/>
          </p:cNvSpPr>
          <p:nvPr/>
        </p:nvSpPr>
        <p:spPr bwMode="auto">
          <a:xfrm>
            <a:off x="4884738" y="1716088"/>
            <a:ext cx="1619250" cy="336550"/>
          </a:xfrm>
          <a:prstGeom prst="rect">
            <a:avLst/>
          </a:prstGeom>
          <a:noFill/>
          <a:ln w="9525">
            <a:noFill/>
            <a:miter lim="800000"/>
            <a:headEnd/>
            <a:tailEnd/>
          </a:ln>
          <a:effectLst/>
        </p:spPr>
        <p:txBody>
          <a:bodyPr wrap="none">
            <a:spAutoFit/>
          </a:bodyPr>
          <a:lstStyle/>
          <a:p>
            <a:pPr algn="ctr" eaLnBrk="1" hangingPunct="1"/>
            <a:r>
              <a:rPr lang="tr-TR" sz="1600">
                <a:solidFill>
                  <a:schemeClr val="bg1"/>
                </a:solidFill>
                <a:latin typeface="Arial" charset="0"/>
              </a:rPr>
              <a:t>Kalp hızı</a:t>
            </a:r>
            <a:r>
              <a:rPr lang="en-US" sz="1600">
                <a:solidFill>
                  <a:schemeClr val="bg1"/>
                </a:solidFill>
                <a:latin typeface="Arial" charset="0"/>
              </a:rPr>
              <a:t> (</a:t>
            </a:r>
            <a:r>
              <a:rPr lang="tr-TR" sz="1600">
                <a:solidFill>
                  <a:schemeClr val="bg1"/>
                </a:solidFill>
                <a:latin typeface="Arial" charset="0"/>
              </a:rPr>
              <a:t>dak</a:t>
            </a:r>
            <a:r>
              <a:rPr lang="en-US" sz="1600" baseline="30000">
                <a:solidFill>
                  <a:schemeClr val="bg1"/>
                </a:solidFill>
                <a:latin typeface="Arial" charset="0"/>
              </a:rPr>
              <a:t>-1</a:t>
            </a:r>
            <a:r>
              <a:rPr lang="en-US" sz="1600">
                <a:solidFill>
                  <a:schemeClr val="bg1"/>
                </a:solidFill>
                <a:latin typeface="Arial" charset="0"/>
              </a:rPr>
              <a:t>)</a:t>
            </a:r>
          </a:p>
        </p:txBody>
      </p:sp>
      <p:sp>
        <p:nvSpPr>
          <p:cNvPr id="62520" name="Text Box 56"/>
          <p:cNvSpPr txBox="1">
            <a:spLocks noChangeArrowheads="1"/>
          </p:cNvSpPr>
          <p:nvPr/>
        </p:nvSpPr>
        <p:spPr bwMode="auto">
          <a:xfrm>
            <a:off x="6661150" y="6188075"/>
            <a:ext cx="1628775" cy="274638"/>
          </a:xfrm>
          <a:prstGeom prst="rect">
            <a:avLst/>
          </a:prstGeom>
          <a:noFill/>
          <a:ln w="9525">
            <a:noFill/>
            <a:miter lim="800000"/>
            <a:headEnd/>
            <a:tailEnd/>
          </a:ln>
          <a:effectLst/>
        </p:spPr>
        <p:txBody>
          <a:bodyPr wrap="none">
            <a:spAutoFit/>
          </a:bodyPr>
          <a:lstStyle/>
          <a:p>
            <a:pPr eaLnBrk="1" hangingPunct="1"/>
            <a:r>
              <a:rPr lang="tr-TR" sz="1200">
                <a:solidFill>
                  <a:schemeClr val="bg1"/>
                </a:solidFill>
                <a:latin typeface="Arial" charset="0"/>
              </a:rPr>
              <a:t>Yaşam beklentisi</a:t>
            </a:r>
            <a:r>
              <a:rPr lang="en-US" sz="1200">
                <a:solidFill>
                  <a:schemeClr val="bg1"/>
                </a:solidFill>
                <a:latin typeface="Arial" charset="0"/>
              </a:rPr>
              <a:t> (</a:t>
            </a:r>
            <a:r>
              <a:rPr lang="tr-TR" sz="1200">
                <a:solidFill>
                  <a:schemeClr val="bg1"/>
                </a:solidFill>
                <a:latin typeface="Arial" charset="0"/>
              </a:rPr>
              <a:t>yıl</a:t>
            </a:r>
            <a:r>
              <a:rPr lang="en-US" sz="1200">
                <a:solidFill>
                  <a:schemeClr val="bg1"/>
                </a:solidFill>
                <a:latin typeface="Arial" charset="0"/>
              </a:rPr>
              <a:t>)</a:t>
            </a:r>
          </a:p>
        </p:txBody>
      </p:sp>
      <p:sp>
        <p:nvSpPr>
          <p:cNvPr id="62521" name="Line 57"/>
          <p:cNvSpPr>
            <a:spLocks noChangeShapeType="1"/>
          </p:cNvSpPr>
          <p:nvPr/>
        </p:nvSpPr>
        <p:spPr bwMode="auto">
          <a:xfrm>
            <a:off x="6621463" y="4324350"/>
            <a:ext cx="1695450" cy="0"/>
          </a:xfrm>
          <a:prstGeom prst="line">
            <a:avLst/>
          </a:prstGeom>
          <a:noFill/>
          <a:ln w="28575">
            <a:solidFill>
              <a:srgbClr val="FFFF00"/>
            </a:solidFill>
            <a:round/>
            <a:headEnd/>
            <a:tailEnd type="triangle" w="med" len="med"/>
          </a:ln>
          <a:effectLst/>
        </p:spPr>
        <p:txBody>
          <a:bodyPr/>
          <a:lstStyle/>
          <a:p>
            <a:endParaRPr lang="tr-TR"/>
          </a:p>
        </p:txBody>
      </p:sp>
      <p:grpSp>
        <p:nvGrpSpPr>
          <p:cNvPr id="3" name="Group 58"/>
          <p:cNvGrpSpPr>
            <a:grpSpLocks/>
          </p:cNvGrpSpPr>
          <p:nvPr/>
        </p:nvGrpSpPr>
        <p:grpSpPr bwMode="auto">
          <a:xfrm>
            <a:off x="6426200" y="5886450"/>
            <a:ext cx="2236788" cy="41275"/>
            <a:chOff x="955" y="3994"/>
            <a:chExt cx="408" cy="152"/>
          </a:xfrm>
        </p:grpSpPr>
        <p:sp>
          <p:nvSpPr>
            <p:cNvPr id="62523" name="Line 59"/>
            <p:cNvSpPr>
              <a:spLocks noChangeShapeType="1"/>
            </p:cNvSpPr>
            <p:nvPr/>
          </p:nvSpPr>
          <p:spPr bwMode="auto">
            <a:xfrm>
              <a:off x="955" y="3994"/>
              <a:ext cx="0" cy="152"/>
            </a:xfrm>
            <a:prstGeom prst="line">
              <a:avLst/>
            </a:prstGeom>
            <a:noFill/>
            <a:ln w="28575">
              <a:solidFill>
                <a:schemeClr val="bg1"/>
              </a:solidFill>
              <a:round/>
              <a:headEnd/>
              <a:tailEnd/>
            </a:ln>
            <a:effectLst/>
          </p:spPr>
          <p:txBody>
            <a:bodyPr/>
            <a:lstStyle/>
            <a:p>
              <a:endParaRPr lang="tr-TR"/>
            </a:p>
          </p:txBody>
        </p:sp>
        <p:sp>
          <p:nvSpPr>
            <p:cNvPr id="62524" name="Line 60"/>
            <p:cNvSpPr>
              <a:spLocks noChangeShapeType="1"/>
            </p:cNvSpPr>
            <p:nvPr/>
          </p:nvSpPr>
          <p:spPr bwMode="auto">
            <a:xfrm>
              <a:off x="1091" y="3994"/>
              <a:ext cx="0" cy="152"/>
            </a:xfrm>
            <a:prstGeom prst="line">
              <a:avLst/>
            </a:prstGeom>
            <a:noFill/>
            <a:ln w="28575">
              <a:solidFill>
                <a:schemeClr val="bg1"/>
              </a:solidFill>
              <a:round/>
              <a:headEnd/>
              <a:tailEnd/>
            </a:ln>
            <a:effectLst/>
          </p:spPr>
          <p:txBody>
            <a:bodyPr/>
            <a:lstStyle/>
            <a:p>
              <a:endParaRPr lang="tr-TR"/>
            </a:p>
          </p:txBody>
        </p:sp>
        <p:sp>
          <p:nvSpPr>
            <p:cNvPr id="62525" name="Line 61"/>
            <p:cNvSpPr>
              <a:spLocks noChangeShapeType="1"/>
            </p:cNvSpPr>
            <p:nvPr/>
          </p:nvSpPr>
          <p:spPr bwMode="auto">
            <a:xfrm>
              <a:off x="1227" y="3994"/>
              <a:ext cx="0" cy="152"/>
            </a:xfrm>
            <a:prstGeom prst="line">
              <a:avLst/>
            </a:prstGeom>
            <a:noFill/>
            <a:ln w="28575">
              <a:solidFill>
                <a:schemeClr val="bg1"/>
              </a:solidFill>
              <a:round/>
              <a:headEnd/>
              <a:tailEnd/>
            </a:ln>
            <a:effectLst/>
          </p:spPr>
          <p:txBody>
            <a:bodyPr/>
            <a:lstStyle/>
            <a:p>
              <a:endParaRPr lang="tr-TR"/>
            </a:p>
          </p:txBody>
        </p:sp>
        <p:sp>
          <p:nvSpPr>
            <p:cNvPr id="62526" name="Line 62"/>
            <p:cNvSpPr>
              <a:spLocks noChangeShapeType="1"/>
            </p:cNvSpPr>
            <p:nvPr/>
          </p:nvSpPr>
          <p:spPr bwMode="auto">
            <a:xfrm>
              <a:off x="1363" y="3994"/>
              <a:ext cx="0" cy="152"/>
            </a:xfrm>
            <a:prstGeom prst="line">
              <a:avLst/>
            </a:prstGeom>
            <a:noFill/>
            <a:ln w="28575">
              <a:solidFill>
                <a:schemeClr val="bg1"/>
              </a:solidFill>
              <a:round/>
              <a:headEnd/>
              <a:tailEnd/>
            </a:ln>
            <a:effectLst/>
          </p:spPr>
          <p:txBody>
            <a:bodyPr/>
            <a:lstStyle/>
            <a:p>
              <a:endParaRPr lang="tr-TR"/>
            </a:p>
          </p:txBody>
        </p:sp>
      </p:grpSp>
      <p:sp>
        <p:nvSpPr>
          <p:cNvPr id="62527" name="Text Box 63"/>
          <p:cNvSpPr txBox="1">
            <a:spLocks noChangeArrowheads="1"/>
          </p:cNvSpPr>
          <p:nvPr/>
        </p:nvSpPr>
        <p:spPr bwMode="auto">
          <a:xfrm>
            <a:off x="928688" y="6021388"/>
            <a:ext cx="336550" cy="182562"/>
          </a:xfrm>
          <a:prstGeom prst="rect">
            <a:avLst/>
          </a:prstGeom>
          <a:noFill/>
          <a:ln w="9525">
            <a:noFill/>
            <a:miter lim="800000"/>
            <a:headEnd/>
            <a:tailEnd/>
          </a:ln>
          <a:effectLst/>
        </p:spPr>
        <p:txBody>
          <a:bodyPr wrap="none" lIns="0" tIns="0" rIns="0" bIns="0">
            <a:spAutoFit/>
          </a:bodyPr>
          <a:lstStyle/>
          <a:p>
            <a:pPr eaLnBrk="1" hangingPunct="1"/>
            <a:r>
              <a:rPr lang="en-US" sz="1200">
                <a:solidFill>
                  <a:schemeClr val="bg1"/>
                </a:solidFill>
                <a:latin typeface="Arial" charset="0"/>
              </a:rPr>
              <a:t>1000</a:t>
            </a:r>
          </a:p>
        </p:txBody>
      </p:sp>
      <p:sp>
        <p:nvSpPr>
          <p:cNvPr id="62528" name="Text Box 64"/>
          <p:cNvSpPr txBox="1">
            <a:spLocks noChangeArrowheads="1"/>
          </p:cNvSpPr>
          <p:nvPr/>
        </p:nvSpPr>
        <p:spPr bwMode="auto">
          <a:xfrm>
            <a:off x="1541463" y="6021388"/>
            <a:ext cx="336550" cy="182562"/>
          </a:xfrm>
          <a:prstGeom prst="rect">
            <a:avLst/>
          </a:prstGeom>
          <a:noFill/>
          <a:ln w="9525">
            <a:noFill/>
            <a:miter lim="800000"/>
            <a:headEnd/>
            <a:tailEnd/>
          </a:ln>
          <a:effectLst/>
        </p:spPr>
        <p:txBody>
          <a:bodyPr wrap="none" lIns="0" tIns="0" rIns="0" bIns="0">
            <a:spAutoFit/>
          </a:bodyPr>
          <a:lstStyle/>
          <a:p>
            <a:pPr eaLnBrk="1" hangingPunct="1"/>
            <a:r>
              <a:rPr lang="en-US" sz="1200">
                <a:solidFill>
                  <a:schemeClr val="bg1"/>
                </a:solidFill>
                <a:latin typeface="Arial" charset="0"/>
              </a:rPr>
              <a:t>1200</a:t>
            </a:r>
          </a:p>
        </p:txBody>
      </p:sp>
      <p:sp>
        <p:nvSpPr>
          <p:cNvPr id="62529" name="Text Box 65"/>
          <p:cNvSpPr txBox="1">
            <a:spLocks noChangeArrowheads="1"/>
          </p:cNvSpPr>
          <p:nvPr/>
        </p:nvSpPr>
        <p:spPr bwMode="auto">
          <a:xfrm>
            <a:off x="2157413" y="6021388"/>
            <a:ext cx="336550" cy="182562"/>
          </a:xfrm>
          <a:prstGeom prst="rect">
            <a:avLst/>
          </a:prstGeom>
          <a:noFill/>
          <a:ln w="9525">
            <a:noFill/>
            <a:miter lim="800000"/>
            <a:headEnd/>
            <a:tailEnd/>
          </a:ln>
          <a:effectLst/>
        </p:spPr>
        <p:txBody>
          <a:bodyPr wrap="none" lIns="0" tIns="0" rIns="0" bIns="0">
            <a:spAutoFit/>
          </a:bodyPr>
          <a:lstStyle/>
          <a:p>
            <a:pPr eaLnBrk="1" hangingPunct="1"/>
            <a:r>
              <a:rPr lang="en-US" sz="1200">
                <a:solidFill>
                  <a:schemeClr val="bg1"/>
                </a:solidFill>
                <a:latin typeface="Arial" charset="0"/>
              </a:rPr>
              <a:t>1400</a:t>
            </a:r>
          </a:p>
        </p:txBody>
      </p:sp>
      <p:sp>
        <p:nvSpPr>
          <p:cNvPr id="62530" name="Text Box 66"/>
          <p:cNvSpPr txBox="1">
            <a:spLocks noChangeArrowheads="1"/>
          </p:cNvSpPr>
          <p:nvPr/>
        </p:nvSpPr>
        <p:spPr bwMode="auto">
          <a:xfrm>
            <a:off x="2765425" y="6021388"/>
            <a:ext cx="336550" cy="182562"/>
          </a:xfrm>
          <a:prstGeom prst="rect">
            <a:avLst/>
          </a:prstGeom>
          <a:noFill/>
          <a:ln w="9525">
            <a:noFill/>
            <a:miter lim="800000"/>
            <a:headEnd/>
            <a:tailEnd/>
          </a:ln>
          <a:effectLst/>
        </p:spPr>
        <p:txBody>
          <a:bodyPr wrap="none" lIns="0" tIns="0" rIns="0" bIns="0">
            <a:spAutoFit/>
          </a:bodyPr>
          <a:lstStyle/>
          <a:p>
            <a:pPr eaLnBrk="1" hangingPunct="1"/>
            <a:r>
              <a:rPr lang="en-US" sz="1200">
                <a:solidFill>
                  <a:schemeClr val="bg1"/>
                </a:solidFill>
                <a:latin typeface="Arial" charset="0"/>
              </a:rPr>
              <a:t>1600</a:t>
            </a:r>
          </a:p>
        </p:txBody>
      </p:sp>
      <p:sp>
        <p:nvSpPr>
          <p:cNvPr id="62531" name="Text Box 67"/>
          <p:cNvSpPr txBox="1">
            <a:spLocks noChangeArrowheads="1"/>
          </p:cNvSpPr>
          <p:nvPr/>
        </p:nvSpPr>
        <p:spPr bwMode="auto">
          <a:xfrm>
            <a:off x="3376613" y="6021388"/>
            <a:ext cx="336550" cy="182562"/>
          </a:xfrm>
          <a:prstGeom prst="rect">
            <a:avLst/>
          </a:prstGeom>
          <a:noFill/>
          <a:ln w="9525">
            <a:noFill/>
            <a:miter lim="800000"/>
            <a:headEnd/>
            <a:tailEnd/>
          </a:ln>
          <a:effectLst/>
        </p:spPr>
        <p:txBody>
          <a:bodyPr wrap="none" lIns="0" tIns="0" rIns="0" bIns="0">
            <a:spAutoFit/>
          </a:bodyPr>
          <a:lstStyle/>
          <a:p>
            <a:pPr eaLnBrk="1" hangingPunct="1"/>
            <a:r>
              <a:rPr lang="en-US" sz="1200">
                <a:solidFill>
                  <a:schemeClr val="bg1"/>
                </a:solidFill>
                <a:latin typeface="Arial" charset="0"/>
              </a:rPr>
              <a:t>1800</a:t>
            </a:r>
          </a:p>
        </p:txBody>
      </p:sp>
      <p:sp>
        <p:nvSpPr>
          <p:cNvPr id="62532" name="Text Box 68"/>
          <p:cNvSpPr txBox="1">
            <a:spLocks noChangeArrowheads="1"/>
          </p:cNvSpPr>
          <p:nvPr/>
        </p:nvSpPr>
        <p:spPr bwMode="auto">
          <a:xfrm>
            <a:off x="3990975" y="6021388"/>
            <a:ext cx="336550" cy="182562"/>
          </a:xfrm>
          <a:prstGeom prst="rect">
            <a:avLst/>
          </a:prstGeom>
          <a:noFill/>
          <a:ln w="9525">
            <a:noFill/>
            <a:miter lim="800000"/>
            <a:headEnd/>
            <a:tailEnd/>
          </a:ln>
          <a:effectLst/>
        </p:spPr>
        <p:txBody>
          <a:bodyPr wrap="none" lIns="0" tIns="0" rIns="0" bIns="0">
            <a:spAutoFit/>
          </a:bodyPr>
          <a:lstStyle/>
          <a:p>
            <a:pPr eaLnBrk="1" hangingPunct="1"/>
            <a:r>
              <a:rPr lang="en-US" sz="1200">
                <a:solidFill>
                  <a:schemeClr val="bg1"/>
                </a:solidFill>
                <a:latin typeface="Arial" charset="0"/>
              </a:rPr>
              <a:t>2000</a:t>
            </a:r>
          </a:p>
        </p:txBody>
      </p:sp>
      <p:sp>
        <p:nvSpPr>
          <p:cNvPr id="62533" name="Text Box 69"/>
          <p:cNvSpPr txBox="1">
            <a:spLocks noChangeArrowheads="1"/>
          </p:cNvSpPr>
          <p:nvPr/>
        </p:nvSpPr>
        <p:spPr bwMode="auto">
          <a:xfrm>
            <a:off x="4600575" y="6021388"/>
            <a:ext cx="336550" cy="182562"/>
          </a:xfrm>
          <a:prstGeom prst="rect">
            <a:avLst/>
          </a:prstGeom>
          <a:noFill/>
          <a:ln w="9525">
            <a:noFill/>
            <a:miter lim="800000"/>
            <a:headEnd/>
            <a:tailEnd/>
          </a:ln>
          <a:effectLst/>
        </p:spPr>
        <p:txBody>
          <a:bodyPr wrap="none" lIns="0" tIns="0" rIns="0" bIns="0">
            <a:spAutoFit/>
          </a:bodyPr>
          <a:lstStyle/>
          <a:p>
            <a:pPr eaLnBrk="1" hangingPunct="1"/>
            <a:r>
              <a:rPr lang="en-US" sz="1200">
                <a:solidFill>
                  <a:schemeClr val="bg1"/>
                </a:solidFill>
                <a:latin typeface="Arial" charset="0"/>
              </a:rPr>
              <a:t>2200</a:t>
            </a:r>
          </a:p>
        </p:txBody>
      </p:sp>
      <p:grpSp>
        <p:nvGrpSpPr>
          <p:cNvPr id="4" name="Group 70"/>
          <p:cNvGrpSpPr>
            <a:grpSpLocks/>
          </p:cNvGrpSpPr>
          <p:nvPr/>
        </p:nvGrpSpPr>
        <p:grpSpPr bwMode="auto">
          <a:xfrm>
            <a:off x="401638" y="1979613"/>
            <a:ext cx="4413250" cy="4025900"/>
            <a:chOff x="253" y="1313"/>
            <a:chExt cx="2780" cy="2470"/>
          </a:xfrm>
        </p:grpSpPr>
        <p:sp>
          <p:nvSpPr>
            <p:cNvPr id="62535" name="Line 71"/>
            <p:cNvSpPr>
              <a:spLocks noChangeShapeType="1"/>
            </p:cNvSpPr>
            <p:nvPr/>
          </p:nvSpPr>
          <p:spPr bwMode="auto">
            <a:xfrm>
              <a:off x="501" y="3704"/>
              <a:ext cx="2507" cy="0"/>
            </a:xfrm>
            <a:prstGeom prst="line">
              <a:avLst/>
            </a:prstGeom>
            <a:noFill/>
            <a:ln w="28575">
              <a:solidFill>
                <a:schemeClr val="bg1"/>
              </a:solidFill>
              <a:round/>
              <a:headEnd/>
              <a:tailEnd/>
            </a:ln>
            <a:effectLst/>
          </p:spPr>
          <p:txBody>
            <a:bodyPr lIns="0" tIns="0" rIns="0" bIns="0"/>
            <a:lstStyle/>
            <a:p>
              <a:endParaRPr lang="tr-TR"/>
            </a:p>
          </p:txBody>
        </p:sp>
        <p:sp>
          <p:nvSpPr>
            <p:cNvPr id="62536" name="Line 72"/>
            <p:cNvSpPr>
              <a:spLocks noChangeShapeType="1"/>
            </p:cNvSpPr>
            <p:nvPr/>
          </p:nvSpPr>
          <p:spPr bwMode="auto">
            <a:xfrm flipV="1">
              <a:off x="499" y="1358"/>
              <a:ext cx="0" cy="2346"/>
            </a:xfrm>
            <a:prstGeom prst="line">
              <a:avLst/>
            </a:prstGeom>
            <a:noFill/>
            <a:ln w="28575">
              <a:solidFill>
                <a:schemeClr val="bg1"/>
              </a:solidFill>
              <a:round/>
              <a:headEnd/>
              <a:tailEnd/>
            </a:ln>
            <a:effectLst/>
          </p:spPr>
          <p:txBody>
            <a:bodyPr/>
            <a:lstStyle/>
            <a:p>
              <a:endParaRPr lang="tr-TR"/>
            </a:p>
          </p:txBody>
        </p:sp>
        <p:sp>
          <p:nvSpPr>
            <p:cNvPr id="62537" name="Line 73"/>
            <p:cNvSpPr>
              <a:spLocks noChangeShapeType="1"/>
            </p:cNvSpPr>
            <p:nvPr/>
          </p:nvSpPr>
          <p:spPr bwMode="auto">
            <a:xfrm>
              <a:off x="481" y="1404"/>
              <a:ext cx="2552" cy="0"/>
            </a:xfrm>
            <a:prstGeom prst="line">
              <a:avLst/>
            </a:prstGeom>
            <a:noFill/>
            <a:ln w="9525">
              <a:solidFill>
                <a:srgbClr val="4D4D4D"/>
              </a:solidFill>
              <a:round/>
              <a:headEnd/>
              <a:tailEnd/>
            </a:ln>
            <a:effectLst/>
          </p:spPr>
          <p:txBody>
            <a:bodyPr/>
            <a:lstStyle/>
            <a:p>
              <a:endParaRPr lang="tr-TR"/>
            </a:p>
          </p:txBody>
        </p:sp>
        <p:sp>
          <p:nvSpPr>
            <p:cNvPr id="62538" name="Line 74"/>
            <p:cNvSpPr>
              <a:spLocks noChangeShapeType="1"/>
            </p:cNvSpPr>
            <p:nvPr/>
          </p:nvSpPr>
          <p:spPr bwMode="auto">
            <a:xfrm>
              <a:off x="481" y="1733"/>
              <a:ext cx="2552" cy="0"/>
            </a:xfrm>
            <a:prstGeom prst="line">
              <a:avLst/>
            </a:prstGeom>
            <a:noFill/>
            <a:ln w="9525">
              <a:solidFill>
                <a:srgbClr val="4D4D4D"/>
              </a:solidFill>
              <a:round/>
              <a:headEnd/>
              <a:tailEnd/>
            </a:ln>
            <a:effectLst/>
          </p:spPr>
          <p:txBody>
            <a:bodyPr/>
            <a:lstStyle/>
            <a:p>
              <a:endParaRPr lang="tr-TR"/>
            </a:p>
          </p:txBody>
        </p:sp>
        <p:sp>
          <p:nvSpPr>
            <p:cNvPr id="62539" name="Line 75"/>
            <p:cNvSpPr>
              <a:spLocks noChangeShapeType="1"/>
            </p:cNvSpPr>
            <p:nvPr/>
          </p:nvSpPr>
          <p:spPr bwMode="auto">
            <a:xfrm>
              <a:off x="481" y="2062"/>
              <a:ext cx="2552" cy="0"/>
            </a:xfrm>
            <a:prstGeom prst="line">
              <a:avLst/>
            </a:prstGeom>
            <a:noFill/>
            <a:ln w="9525">
              <a:solidFill>
                <a:srgbClr val="4D4D4D"/>
              </a:solidFill>
              <a:round/>
              <a:headEnd/>
              <a:tailEnd/>
            </a:ln>
            <a:effectLst/>
          </p:spPr>
          <p:txBody>
            <a:bodyPr/>
            <a:lstStyle/>
            <a:p>
              <a:endParaRPr lang="tr-TR"/>
            </a:p>
          </p:txBody>
        </p:sp>
        <p:sp>
          <p:nvSpPr>
            <p:cNvPr id="62540" name="Line 76"/>
            <p:cNvSpPr>
              <a:spLocks noChangeShapeType="1"/>
            </p:cNvSpPr>
            <p:nvPr/>
          </p:nvSpPr>
          <p:spPr bwMode="auto">
            <a:xfrm>
              <a:off x="481" y="2391"/>
              <a:ext cx="2552" cy="0"/>
            </a:xfrm>
            <a:prstGeom prst="line">
              <a:avLst/>
            </a:prstGeom>
            <a:noFill/>
            <a:ln w="9525">
              <a:solidFill>
                <a:srgbClr val="4D4D4D"/>
              </a:solidFill>
              <a:round/>
              <a:headEnd/>
              <a:tailEnd/>
            </a:ln>
            <a:effectLst/>
          </p:spPr>
          <p:txBody>
            <a:bodyPr/>
            <a:lstStyle/>
            <a:p>
              <a:endParaRPr lang="tr-TR"/>
            </a:p>
          </p:txBody>
        </p:sp>
        <p:sp>
          <p:nvSpPr>
            <p:cNvPr id="62541" name="Line 77"/>
            <p:cNvSpPr>
              <a:spLocks noChangeShapeType="1"/>
            </p:cNvSpPr>
            <p:nvPr/>
          </p:nvSpPr>
          <p:spPr bwMode="auto">
            <a:xfrm>
              <a:off x="481" y="2721"/>
              <a:ext cx="2552" cy="0"/>
            </a:xfrm>
            <a:prstGeom prst="line">
              <a:avLst/>
            </a:prstGeom>
            <a:noFill/>
            <a:ln w="9525">
              <a:solidFill>
                <a:srgbClr val="4D4D4D"/>
              </a:solidFill>
              <a:round/>
              <a:headEnd/>
              <a:tailEnd/>
            </a:ln>
            <a:effectLst/>
          </p:spPr>
          <p:txBody>
            <a:bodyPr/>
            <a:lstStyle/>
            <a:p>
              <a:endParaRPr lang="tr-TR"/>
            </a:p>
          </p:txBody>
        </p:sp>
        <p:sp>
          <p:nvSpPr>
            <p:cNvPr id="62542" name="Line 78"/>
            <p:cNvSpPr>
              <a:spLocks noChangeShapeType="1"/>
            </p:cNvSpPr>
            <p:nvPr/>
          </p:nvSpPr>
          <p:spPr bwMode="auto">
            <a:xfrm>
              <a:off x="481" y="3050"/>
              <a:ext cx="2552" cy="0"/>
            </a:xfrm>
            <a:prstGeom prst="line">
              <a:avLst/>
            </a:prstGeom>
            <a:noFill/>
            <a:ln w="9525">
              <a:solidFill>
                <a:srgbClr val="4D4D4D"/>
              </a:solidFill>
              <a:round/>
              <a:headEnd/>
              <a:tailEnd/>
            </a:ln>
            <a:effectLst/>
          </p:spPr>
          <p:txBody>
            <a:bodyPr/>
            <a:lstStyle/>
            <a:p>
              <a:endParaRPr lang="tr-TR"/>
            </a:p>
          </p:txBody>
        </p:sp>
        <p:sp>
          <p:nvSpPr>
            <p:cNvPr id="62543" name="Line 79"/>
            <p:cNvSpPr>
              <a:spLocks noChangeShapeType="1"/>
            </p:cNvSpPr>
            <p:nvPr/>
          </p:nvSpPr>
          <p:spPr bwMode="auto">
            <a:xfrm>
              <a:off x="481" y="3379"/>
              <a:ext cx="2552" cy="0"/>
            </a:xfrm>
            <a:prstGeom prst="line">
              <a:avLst/>
            </a:prstGeom>
            <a:noFill/>
            <a:ln w="9525">
              <a:solidFill>
                <a:srgbClr val="4D4D4D"/>
              </a:solidFill>
              <a:round/>
              <a:headEnd/>
              <a:tailEnd/>
            </a:ln>
            <a:effectLst/>
          </p:spPr>
          <p:txBody>
            <a:bodyPr/>
            <a:lstStyle/>
            <a:p>
              <a:endParaRPr lang="tr-TR"/>
            </a:p>
          </p:txBody>
        </p:sp>
        <p:sp>
          <p:nvSpPr>
            <p:cNvPr id="62544" name="Freeform 80"/>
            <p:cNvSpPr>
              <a:spLocks/>
            </p:cNvSpPr>
            <p:nvPr/>
          </p:nvSpPr>
          <p:spPr bwMode="auto">
            <a:xfrm>
              <a:off x="525" y="2412"/>
              <a:ext cx="2102" cy="935"/>
            </a:xfrm>
            <a:custGeom>
              <a:avLst/>
              <a:gdLst/>
              <a:ahLst/>
              <a:cxnLst>
                <a:cxn ang="0">
                  <a:pos x="0" y="940"/>
                </a:cxn>
                <a:cxn ang="0">
                  <a:pos x="2776" y="716"/>
                </a:cxn>
                <a:cxn ang="0">
                  <a:pos x="3382" y="539"/>
                </a:cxn>
                <a:cxn ang="0">
                  <a:pos x="3574" y="0"/>
                </a:cxn>
              </a:cxnLst>
              <a:rect l="0" t="0" r="r" b="b"/>
              <a:pathLst>
                <a:path w="3574" h="940">
                  <a:moveTo>
                    <a:pt x="0" y="940"/>
                  </a:moveTo>
                  <a:cubicBezTo>
                    <a:pt x="463" y="903"/>
                    <a:pt x="2212" y="783"/>
                    <a:pt x="2776" y="716"/>
                  </a:cubicBezTo>
                  <a:cubicBezTo>
                    <a:pt x="2902" y="686"/>
                    <a:pt x="3241" y="686"/>
                    <a:pt x="3382" y="539"/>
                  </a:cubicBezTo>
                  <a:cubicBezTo>
                    <a:pt x="3465" y="457"/>
                    <a:pt x="3534" y="112"/>
                    <a:pt x="3574" y="0"/>
                  </a:cubicBezTo>
                </a:path>
              </a:pathLst>
            </a:custGeom>
            <a:noFill/>
            <a:ln w="57150" cmpd="sng">
              <a:solidFill>
                <a:schemeClr val="bg1"/>
              </a:solidFill>
              <a:round/>
              <a:headEnd type="none" w="med" len="med"/>
              <a:tailEnd type="none" w="med" len="med"/>
            </a:ln>
            <a:effectLst/>
          </p:spPr>
          <p:txBody>
            <a:bodyPr/>
            <a:lstStyle/>
            <a:p>
              <a:endParaRPr lang="tr-TR"/>
            </a:p>
          </p:txBody>
        </p:sp>
        <p:sp>
          <p:nvSpPr>
            <p:cNvPr id="62545" name="Freeform 81"/>
            <p:cNvSpPr>
              <a:spLocks/>
            </p:cNvSpPr>
            <p:nvPr/>
          </p:nvSpPr>
          <p:spPr bwMode="auto">
            <a:xfrm>
              <a:off x="2632" y="1839"/>
              <a:ext cx="82" cy="539"/>
            </a:xfrm>
            <a:custGeom>
              <a:avLst/>
              <a:gdLst/>
              <a:ahLst/>
              <a:cxnLst>
                <a:cxn ang="0">
                  <a:pos x="0" y="542"/>
                </a:cxn>
                <a:cxn ang="0">
                  <a:pos x="140" y="0"/>
                </a:cxn>
              </a:cxnLst>
              <a:rect l="0" t="0" r="r" b="b"/>
              <a:pathLst>
                <a:path w="140" h="542">
                  <a:moveTo>
                    <a:pt x="0" y="542"/>
                  </a:moveTo>
                  <a:lnTo>
                    <a:pt x="140" y="0"/>
                  </a:lnTo>
                </a:path>
              </a:pathLst>
            </a:custGeom>
            <a:noFill/>
            <a:ln w="57150" cap="flat" cmpd="sng">
              <a:solidFill>
                <a:schemeClr val="bg1"/>
              </a:solidFill>
              <a:prstDash val="sysDot"/>
              <a:round/>
              <a:headEnd type="none" w="med" len="med"/>
              <a:tailEnd type="triangle" w="med" len="med"/>
            </a:ln>
            <a:effectLst/>
          </p:spPr>
          <p:txBody>
            <a:bodyPr/>
            <a:lstStyle/>
            <a:p>
              <a:endParaRPr lang="tr-TR"/>
            </a:p>
          </p:txBody>
        </p:sp>
        <p:grpSp>
          <p:nvGrpSpPr>
            <p:cNvPr id="5" name="Group 82"/>
            <p:cNvGrpSpPr>
              <a:grpSpLocks/>
            </p:cNvGrpSpPr>
            <p:nvPr/>
          </p:nvGrpSpPr>
          <p:grpSpPr bwMode="auto">
            <a:xfrm>
              <a:off x="499" y="3704"/>
              <a:ext cx="2507" cy="46"/>
              <a:chOff x="930" y="3566"/>
              <a:chExt cx="1768" cy="182"/>
            </a:xfrm>
          </p:grpSpPr>
          <p:sp>
            <p:nvSpPr>
              <p:cNvPr id="62547" name="Line 83"/>
              <p:cNvSpPr>
                <a:spLocks noChangeShapeType="1"/>
              </p:cNvSpPr>
              <p:nvPr/>
            </p:nvSpPr>
            <p:spPr bwMode="auto">
              <a:xfrm>
                <a:off x="930" y="3566"/>
                <a:ext cx="0" cy="182"/>
              </a:xfrm>
              <a:prstGeom prst="line">
                <a:avLst/>
              </a:prstGeom>
              <a:noFill/>
              <a:ln w="28575">
                <a:solidFill>
                  <a:schemeClr val="bg1"/>
                </a:solidFill>
                <a:round/>
                <a:headEnd/>
                <a:tailEnd/>
              </a:ln>
              <a:effectLst/>
            </p:spPr>
            <p:txBody>
              <a:bodyPr/>
              <a:lstStyle/>
              <a:p>
                <a:endParaRPr lang="tr-TR"/>
              </a:p>
            </p:txBody>
          </p:sp>
          <p:sp>
            <p:nvSpPr>
              <p:cNvPr id="62548" name="Line 84"/>
              <p:cNvSpPr>
                <a:spLocks noChangeShapeType="1"/>
              </p:cNvSpPr>
              <p:nvPr/>
            </p:nvSpPr>
            <p:spPr bwMode="auto">
              <a:xfrm>
                <a:off x="1066" y="3566"/>
                <a:ext cx="0" cy="182"/>
              </a:xfrm>
              <a:prstGeom prst="line">
                <a:avLst/>
              </a:prstGeom>
              <a:noFill/>
              <a:ln w="28575">
                <a:solidFill>
                  <a:schemeClr val="bg1"/>
                </a:solidFill>
                <a:round/>
                <a:headEnd/>
                <a:tailEnd/>
              </a:ln>
              <a:effectLst/>
            </p:spPr>
            <p:txBody>
              <a:bodyPr/>
              <a:lstStyle/>
              <a:p>
                <a:endParaRPr lang="tr-TR"/>
              </a:p>
            </p:txBody>
          </p:sp>
          <p:sp>
            <p:nvSpPr>
              <p:cNvPr id="62549" name="Line 85"/>
              <p:cNvSpPr>
                <a:spLocks noChangeShapeType="1"/>
              </p:cNvSpPr>
              <p:nvPr/>
            </p:nvSpPr>
            <p:spPr bwMode="auto">
              <a:xfrm>
                <a:off x="1202" y="3566"/>
                <a:ext cx="0" cy="182"/>
              </a:xfrm>
              <a:prstGeom prst="line">
                <a:avLst/>
              </a:prstGeom>
              <a:noFill/>
              <a:ln w="28575">
                <a:solidFill>
                  <a:schemeClr val="bg1"/>
                </a:solidFill>
                <a:round/>
                <a:headEnd/>
                <a:tailEnd/>
              </a:ln>
              <a:effectLst/>
            </p:spPr>
            <p:txBody>
              <a:bodyPr/>
              <a:lstStyle/>
              <a:p>
                <a:endParaRPr lang="tr-TR"/>
              </a:p>
            </p:txBody>
          </p:sp>
          <p:sp>
            <p:nvSpPr>
              <p:cNvPr id="62550" name="Line 86"/>
              <p:cNvSpPr>
                <a:spLocks noChangeShapeType="1"/>
              </p:cNvSpPr>
              <p:nvPr/>
            </p:nvSpPr>
            <p:spPr bwMode="auto">
              <a:xfrm>
                <a:off x="1338" y="3566"/>
                <a:ext cx="0" cy="182"/>
              </a:xfrm>
              <a:prstGeom prst="line">
                <a:avLst/>
              </a:prstGeom>
              <a:noFill/>
              <a:ln w="28575">
                <a:solidFill>
                  <a:schemeClr val="bg1"/>
                </a:solidFill>
                <a:round/>
                <a:headEnd/>
                <a:tailEnd/>
              </a:ln>
              <a:effectLst/>
            </p:spPr>
            <p:txBody>
              <a:bodyPr/>
              <a:lstStyle/>
              <a:p>
                <a:endParaRPr lang="tr-TR"/>
              </a:p>
            </p:txBody>
          </p:sp>
          <p:sp>
            <p:nvSpPr>
              <p:cNvPr id="62551" name="Line 87"/>
              <p:cNvSpPr>
                <a:spLocks noChangeShapeType="1"/>
              </p:cNvSpPr>
              <p:nvPr/>
            </p:nvSpPr>
            <p:spPr bwMode="auto">
              <a:xfrm>
                <a:off x="1474" y="3566"/>
                <a:ext cx="0" cy="182"/>
              </a:xfrm>
              <a:prstGeom prst="line">
                <a:avLst/>
              </a:prstGeom>
              <a:noFill/>
              <a:ln w="28575">
                <a:solidFill>
                  <a:schemeClr val="bg1"/>
                </a:solidFill>
                <a:round/>
                <a:headEnd/>
                <a:tailEnd/>
              </a:ln>
              <a:effectLst/>
            </p:spPr>
            <p:txBody>
              <a:bodyPr/>
              <a:lstStyle/>
              <a:p>
                <a:endParaRPr lang="tr-TR"/>
              </a:p>
            </p:txBody>
          </p:sp>
          <p:sp>
            <p:nvSpPr>
              <p:cNvPr id="62552" name="Line 88"/>
              <p:cNvSpPr>
                <a:spLocks noChangeShapeType="1"/>
              </p:cNvSpPr>
              <p:nvPr/>
            </p:nvSpPr>
            <p:spPr bwMode="auto">
              <a:xfrm>
                <a:off x="1610" y="3566"/>
                <a:ext cx="0" cy="182"/>
              </a:xfrm>
              <a:prstGeom prst="line">
                <a:avLst/>
              </a:prstGeom>
              <a:noFill/>
              <a:ln w="28575">
                <a:solidFill>
                  <a:schemeClr val="bg1"/>
                </a:solidFill>
                <a:round/>
                <a:headEnd/>
                <a:tailEnd/>
              </a:ln>
              <a:effectLst/>
            </p:spPr>
            <p:txBody>
              <a:bodyPr/>
              <a:lstStyle/>
              <a:p>
                <a:endParaRPr lang="tr-TR"/>
              </a:p>
            </p:txBody>
          </p:sp>
          <p:sp>
            <p:nvSpPr>
              <p:cNvPr id="62553" name="Line 89"/>
              <p:cNvSpPr>
                <a:spLocks noChangeShapeType="1"/>
              </p:cNvSpPr>
              <p:nvPr/>
            </p:nvSpPr>
            <p:spPr bwMode="auto">
              <a:xfrm>
                <a:off x="1746" y="3566"/>
                <a:ext cx="0" cy="182"/>
              </a:xfrm>
              <a:prstGeom prst="line">
                <a:avLst/>
              </a:prstGeom>
              <a:noFill/>
              <a:ln w="28575">
                <a:solidFill>
                  <a:schemeClr val="bg1"/>
                </a:solidFill>
                <a:round/>
                <a:headEnd/>
                <a:tailEnd/>
              </a:ln>
              <a:effectLst/>
            </p:spPr>
            <p:txBody>
              <a:bodyPr/>
              <a:lstStyle/>
              <a:p>
                <a:endParaRPr lang="tr-TR"/>
              </a:p>
            </p:txBody>
          </p:sp>
          <p:sp>
            <p:nvSpPr>
              <p:cNvPr id="62554" name="Line 90"/>
              <p:cNvSpPr>
                <a:spLocks noChangeShapeType="1"/>
              </p:cNvSpPr>
              <p:nvPr/>
            </p:nvSpPr>
            <p:spPr bwMode="auto">
              <a:xfrm>
                <a:off x="1882" y="3566"/>
                <a:ext cx="0" cy="182"/>
              </a:xfrm>
              <a:prstGeom prst="line">
                <a:avLst/>
              </a:prstGeom>
              <a:noFill/>
              <a:ln w="28575">
                <a:solidFill>
                  <a:schemeClr val="bg1"/>
                </a:solidFill>
                <a:round/>
                <a:headEnd/>
                <a:tailEnd/>
              </a:ln>
              <a:effectLst/>
            </p:spPr>
            <p:txBody>
              <a:bodyPr/>
              <a:lstStyle/>
              <a:p>
                <a:endParaRPr lang="tr-TR"/>
              </a:p>
            </p:txBody>
          </p:sp>
          <p:sp>
            <p:nvSpPr>
              <p:cNvPr id="62555" name="Line 91"/>
              <p:cNvSpPr>
                <a:spLocks noChangeShapeType="1"/>
              </p:cNvSpPr>
              <p:nvPr/>
            </p:nvSpPr>
            <p:spPr bwMode="auto">
              <a:xfrm>
                <a:off x="2018" y="3566"/>
                <a:ext cx="0" cy="182"/>
              </a:xfrm>
              <a:prstGeom prst="line">
                <a:avLst/>
              </a:prstGeom>
              <a:noFill/>
              <a:ln w="28575">
                <a:solidFill>
                  <a:schemeClr val="bg1"/>
                </a:solidFill>
                <a:round/>
                <a:headEnd/>
                <a:tailEnd/>
              </a:ln>
              <a:effectLst/>
            </p:spPr>
            <p:txBody>
              <a:bodyPr/>
              <a:lstStyle/>
              <a:p>
                <a:endParaRPr lang="tr-TR"/>
              </a:p>
            </p:txBody>
          </p:sp>
          <p:sp>
            <p:nvSpPr>
              <p:cNvPr id="62556" name="Line 92"/>
              <p:cNvSpPr>
                <a:spLocks noChangeShapeType="1"/>
              </p:cNvSpPr>
              <p:nvPr/>
            </p:nvSpPr>
            <p:spPr bwMode="auto">
              <a:xfrm>
                <a:off x="2154" y="3566"/>
                <a:ext cx="0" cy="182"/>
              </a:xfrm>
              <a:prstGeom prst="line">
                <a:avLst/>
              </a:prstGeom>
              <a:noFill/>
              <a:ln w="28575">
                <a:solidFill>
                  <a:schemeClr val="bg1"/>
                </a:solidFill>
                <a:round/>
                <a:headEnd/>
                <a:tailEnd/>
              </a:ln>
              <a:effectLst/>
            </p:spPr>
            <p:txBody>
              <a:bodyPr/>
              <a:lstStyle/>
              <a:p>
                <a:endParaRPr lang="tr-TR"/>
              </a:p>
            </p:txBody>
          </p:sp>
          <p:sp>
            <p:nvSpPr>
              <p:cNvPr id="62557" name="Line 93"/>
              <p:cNvSpPr>
                <a:spLocks noChangeShapeType="1"/>
              </p:cNvSpPr>
              <p:nvPr/>
            </p:nvSpPr>
            <p:spPr bwMode="auto">
              <a:xfrm>
                <a:off x="2290" y="3566"/>
                <a:ext cx="0" cy="182"/>
              </a:xfrm>
              <a:prstGeom prst="line">
                <a:avLst/>
              </a:prstGeom>
              <a:noFill/>
              <a:ln w="28575">
                <a:solidFill>
                  <a:schemeClr val="bg1"/>
                </a:solidFill>
                <a:round/>
                <a:headEnd/>
                <a:tailEnd/>
              </a:ln>
              <a:effectLst/>
            </p:spPr>
            <p:txBody>
              <a:bodyPr/>
              <a:lstStyle/>
              <a:p>
                <a:endParaRPr lang="tr-TR"/>
              </a:p>
            </p:txBody>
          </p:sp>
          <p:sp>
            <p:nvSpPr>
              <p:cNvPr id="62558" name="Line 94"/>
              <p:cNvSpPr>
                <a:spLocks noChangeShapeType="1"/>
              </p:cNvSpPr>
              <p:nvPr/>
            </p:nvSpPr>
            <p:spPr bwMode="auto">
              <a:xfrm>
                <a:off x="2426" y="3566"/>
                <a:ext cx="0" cy="182"/>
              </a:xfrm>
              <a:prstGeom prst="line">
                <a:avLst/>
              </a:prstGeom>
              <a:noFill/>
              <a:ln w="28575">
                <a:solidFill>
                  <a:schemeClr val="bg1"/>
                </a:solidFill>
                <a:round/>
                <a:headEnd/>
                <a:tailEnd/>
              </a:ln>
              <a:effectLst/>
            </p:spPr>
            <p:txBody>
              <a:bodyPr/>
              <a:lstStyle/>
              <a:p>
                <a:endParaRPr lang="tr-TR"/>
              </a:p>
            </p:txBody>
          </p:sp>
          <p:sp>
            <p:nvSpPr>
              <p:cNvPr id="62559" name="Line 95"/>
              <p:cNvSpPr>
                <a:spLocks noChangeShapeType="1"/>
              </p:cNvSpPr>
              <p:nvPr/>
            </p:nvSpPr>
            <p:spPr bwMode="auto">
              <a:xfrm>
                <a:off x="2562" y="3566"/>
                <a:ext cx="0" cy="182"/>
              </a:xfrm>
              <a:prstGeom prst="line">
                <a:avLst/>
              </a:prstGeom>
              <a:noFill/>
              <a:ln w="28575">
                <a:solidFill>
                  <a:schemeClr val="bg1"/>
                </a:solidFill>
                <a:round/>
                <a:headEnd/>
                <a:tailEnd/>
              </a:ln>
              <a:effectLst/>
            </p:spPr>
            <p:txBody>
              <a:bodyPr/>
              <a:lstStyle/>
              <a:p>
                <a:endParaRPr lang="tr-TR"/>
              </a:p>
            </p:txBody>
          </p:sp>
          <p:sp>
            <p:nvSpPr>
              <p:cNvPr id="62560" name="Line 96"/>
              <p:cNvSpPr>
                <a:spLocks noChangeShapeType="1"/>
              </p:cNvSpPr>
              <p:nvPr/>
            </p:nvSpPr>
            <p:spPr bwMode="auto">
              <a:xfrm>
                <a:off x="2698" y="3566"/>
                <a:ext cx="0" cy="182"/>
              </a:xfrm>
              <a:prstGeom prst="line">
                <a:avLst/>
              </a:prstGeom>
              <a:noFill/>
              <a:ln w="28575">
                <a:solidFill>
                  <a:schemeClr val="bg1"/>
                </a:solidFill>
                <a:round/>
                <a:headEnd/>
                <a:tailEnd/>
              </a:ln>
              <a:effectLst/>
            </p:spPr>
            <p:txBody>
              <a:bodyPr/>
              <a:lstStyle/>
              <a:p>
                <a:endParaRPr lang="tr-TR"/>
              </a:p>
            </p:txBody>
          </p:sp>
        </p:grpSp>
        <p:sp>
          <p:nvSpPr>
            <p:cNvPr id="62561" name="Rectangle 97"/>
            <p:cNvSpPr>
              <a:spLocks noChangeArrowheads="1"/>
            </p:cNvSpPr>
            <p:nvPr/>
          </p:nvSpPr>
          <p:spPr bwMode="auto">
            <a:xfrm>
              <a:off x="654" y="3283"/>
              <a:ext cx="53" cy="90"/>
            </a:xfrm>
            <a:prstGeom prst="rect">
              <a:avLst/>
            </a:prstGeom>
            <a:solidFill>
              <a:schemeClr val="bg1"/>
            </a:solidFill>
            <a:ln w="9525">
              <a:solidFill>
                <a:schemeClr val="bg1"/>
              </a:solidFill>
              <a:miter lim="800000"/>
              <a:headEnd/>
              <a:tailEnd/>
            </a:ln>
            <a:effectLst/>
          </p:spPr>
          <p:txBody>
            <a:bodyPr wrap="none" anchor="ctr"/>
            <a:lstStyle/>
            <a:p>
              <a:endParaRPr lang="tr-TR"/>
            </a:p>
          </p:txBody>
        </p:sp>
        <p:sp>
          <p:nvSpPr>
            <p:cNvPr id="62562" name="Rectangle 98"/>
            <p:cNvSpPr>
              <a:spLocks noChangeArrowheads="1"/>
            </p:cNvSpPr>
            <p:nvPr/>
          </p:nvSpPr>
          <p:spPr bwMode="auto">
            <a:xfrm>
              <a:off x="2409" y="2994"/>
              <a:ext cx="53" cy="91"/>
            </a:xfrm>
            <a:prstGeom prst="rect">
              <a:avLst/>
            </a:prstGeom>
            <a:solidFill>
              <a:schemeClr val="bg1"/>
            </a:solidFill>
            <a:ln w="9525">
              <a:solidFill>
                <a:schemeClr val="bg1"/>
              </a:solidFill>
              <a:miter lim="800000"/>
              <a:headEnd/>
              <a:tailEnd/>
            </a:ln>
            <a:effectLst/>
          </p:spPr>
          <p:txBody>
            <a:bodyPr wrap="none" anchor="ctr"/>
            <a:lstStyle/>
            <a:p>
              <a:endParaRPr lang="tr-TR"/>
            </a:p>
          </p:txBody>
        </p:sp>
        <p:sp>
          <p:nvSpPr>
            <p:cNvPr id="62563" name="Rectangle 99"/>
            <p:cNvSpPr>
              <a:spLocks noChangeArrowheads="1"/>
            </p:cNvSpPr>
            <p:nvPr/>
          </p:nvSpPr>
          <p:spPr bwMode="auto">
            <a:xfrm>
              <a:off x="2603" y="2343"/>
              <a:ext cx="54" cy="90"/>
            </a:xfrm>
            <a:prstGeom prst="rect">
              <a:avLst/>
            </a:prstGeom>
            <a:solidFill>
              <a:schemeClr val="bg1"/>
            </a:solidFill>
            <a:ln w="9525">
              <a:solidFill>
                <a:schemeClr val="bg1"/>
              </a:solidFill>
              <a:miter lim="800000"/>
              <a:headEnd/>
              <a:tailEnd/>
            </a:ln>
            <a:effectLst/>
          </p:spPr>
          <p:txBody>
            <a:bodyPr wrap="none" anchor="ctr"/>
            <a:lstStyle/>
            <a:p>
              <a:endParaRPr lang="tr-TR"/>
            </a:p>
          </p:txBody>
        </p:sp>
        <p:sp>
          <p:nvSpPr>
            <p:cNvPr id="62564" name="Line 100"/>
            <p:cNvSpPr>
              <a:spLocks noChangeShapeType="1"/>
            </p:cNvSpPr>
            <p:nvPr/>
          </p:nvSpPr>
          <p:spPr bwMode="auto">
            <a:xfrm>
              <a:off x="501" y="3704"/>
              <a:ext cx="2507" cy="0"/>
            </a:xfrm>
            <a:prstGeom prst="line">
              <a:avLst/>
            </a:prstGeom>
            <a:noFill/>
            <a:ln w="28575">
              <a:solidFill>
                <a:schemeClr val="bg1"/>
              </a:solidFill>
              <a:round/>
              <a:headEnd/>
              <a:tailEnd/>
            </a:ln>
            <a:effectLst/>
          </p:spPr>
          <p:txBody>
            <a:bodyPr lIns="0" tIns="0" rIns="0" bIns="0"/>
            <a:lstStyle/>
            <a:p>
              <a:endParaRPr lang="tr-TR"/>
            </a:p>
          </p:txBody>
        </p:sp>
        <p:sp>
          <p:nvSpPr>
            <p:cNvPr id="62565" name="Line 101"/>
            <p:cNvSpPr>
              <a:spLocks noChangeShapeType="1"/>
            </p:cNvSpPr>
            <p:nvPr/>
          </p:nvSpPr>
          <p:spPr bwMode="auto">
            <a:xfrm flipV="1">
              <a:off x="499" y="1358"/>
              <a:ext cx="0" cy="2346"/>
            </a:xfrm>
            <a:prstGeom prst="line">
              <a:avLst/>
            </a:prstGeom>
            <a:noFill/>
            <a:ln w="28575">
              <a:solidFill>
                <a:schemeClr val="bg1"/>
              </a:solidFill>
              <a:round/>
              <a:headEnd/>
              <a:tailEnd/>
            </a:ln>
            <a:effectLst/>
          </p:spPr>
          <p:txBody>
            <a:bodyPr/>
            <a:lstStyle/>
            <a:p>
              <a:endParaRPr lang="tr-TR"/>
            </a:p>
          </p:txBody>
        </p:sp>
        <p:sp>
          <p:nvSpPr>
            <p:cNvPr id="62566" name="Line 102"/>
            <p:cNvSpPr>
              <a:spLocks noChangeShapeType="1"/>
            </p:cNvSpPr>
            <p:nvPr/>
          </p:nvSpPr>
          <p:spPr bwMode="auto">
            <a:xfrm>
              <a:off x="481" y="1404"/>
              <a:ext cx="2552" cy="0"/>
            </a:xfrm>
            <a:prstGeom prst="line">
              <a:avLst/>
            </a:prstGeom>
            <a:noFill/>
            <a:ln w="9525">
              <a:solidFill>
                <a:srgbClr val="4D4D4D"/>
              </a:solidFill>
              <a:round/>
              <a:headEnd/>
              <a:tailEnd/>
            </a:ln>
            <a:effectLst/>
          </p:spPr>
          <p:txBody>
            <a:bodyPr/>
            <a:lstStyle/>
            <a:p>
              <a:endParaRPr lang="tr-TR"/>
            </a:p>
          </p:txBody>
        </p:sp>
        <p:sp>
          <p:nvSpPr>
            <p:cNvPr id="62567" name="Line 103"/>
            <p:cNvSpPr>
              <a:spLocks noChangeShapeType="1"/>
            </p:cNvSpPr>
            <p:nvPr/>
          </p:nvSpPr>
          <p:spPr bwMode="auto">
            <a:xfrm>
              <a:off x="481" y="1733"/>
              <a:ext cx="2552" cy="0"/>
            </a:xfrm>
            <a:prstGeom prst="line">
              <a:avLst/>
            </a:prstGeom>
            <a:noFill/>
            <a:ln w="9525">
              <a:solidFill>
                <a:srgbClr val="4D4D4D"/>
              </a:solidFill>
              <a:round/>
              <a:headEnd/>
              <a:tailEnd/>
            </a:ln>
            <a:effectLst/>
          </p:spPr>
          <p:txBody>
            <a:bodyPr/>
            <a:lstStyle/>
            <a:p>
              <a:endParaRPr lang="tr-TR"/>
            </a:p>
          </p:txBody>
        </p:sp>
        <p:sp>
          <p:nvSpPr>
            <p:cNvPr id="62568" name="Line 104"/>
            <p:cNvSpPr>
              <a:spLocks noChangeShapeType="1"/>
            </p:cNvSpPr>
            <p:nvPr/>
          </p:nvSpPr>
          <p:spPr bwMode="auto">
            <a:xfrm>
              <a:off x="481" y="2062"/>
              <a:ext cx="2552" cy="0"/>
            </a:xfrm>
            <a:prstGeom prst="line">
              <a:avLst/>
            </a:prstGeom>
            <a:noFill/>
            <a:ln w="9525">
              <a:solidFill>
                <a:srgbClr val="4D4D4D"/>
              </a:solidFill>
              <a:round/>
              <a:headEnd/>
              <a:tailEnd/>
            </a:ln>
            <a:effectLst/>
          </p:spPr>
          <p:txBody>
            <a:bodyPr/>
            <a:lstStyle/>
            <a:p>
              <a:endParaRPr lang="tr-TR"/>
            </a:p>
          </p:txBody>
        </p:sp>
        <p:sp>
          <p:nvSpPr>
            <p:cNvPr id="62569" name="Line 105"/>
            <p:cNvSpPr>
              <a:spLocks noChangeShapeType="1"/>
            </p:cNvSpPr>
            <p:nvPr/>
          </p:nvSpPr>
          <p:spPr bwMode="auto">
            <a:xfrm>
              <a:off x="481" y="2391"/>
              <a:ext cx="2552" cy="0"/>
            </a:xfrm>
            <a:prstGeom prst="line">
              <a:avLst/>
            </a:prstGeom>
            <a:noFill/>
            <a:ln w="9525">
              <a:solidFill>
                <a:srgbClr val="4D4D4D"/>
              </a:solidFill>
              <a:round/>
              <a:headEnd/>
              <a:tailEnd/>
            </a:ln>
            <a:effectLst/>
          </p:spPr>
          <p:txBody>
            <a:bodyPr/>
            <a:lstStyle/>
            <a:p>
              <a:endParaRPr lang="tr-TR"/>
            </a:p>
          </p:txBody>
        </p:sp>
        <p:sp>
          <p:nvSpPr>
            <p:cNvPr id="62570" name="Line 106"/>
            <p:cNvSpPr>
              <a:spLocks noChangeShapeType="1"/>
            </p:cNvSpPr>
            <p:nvPr/>
          </p:nvSpPr>
          <p:spPr bwMode="auto">
            <a:xfrm>
              <a:off x="481" y="2721"/>
              <a:ext cx="2552" cy="0"/>
            </a:xfrm>
            <a:prstGeom prst="line">
              <a:avLst/>
            </a:prstGeom>
            <a:noFill/>
            <a:ln w="9525">
              <a:solidFill>
                <a:srgbClr val="4D4D4D"/>
              </a:solidFill>
              <a:round/>
              <a:headEnd/>
              <a:tailEnd/>
            </a:ln>
            <a:effectLst/>
          </p:spPr>
          <p:txBody>
            <a:bodyPr/>
            <a:lstStyle/>
            <a:p>
              <a:endParaRPr lang="tr-TR"/>
            </a:p>
          </p:txBody>
        </p:sp>
        <p:sp>
          <p:nvSpPr>
            <p:cNvPr id="62571" name="Line 107"/>
            <p:cNvSpPr>
              <a:spLocks noChangeShapeType="1"/>
            </p:cNvSpPr>
            <p:nvPr/>
          </p:nvSpPr>
          <p:spPr bwMode="auto">
            <a:xfrm>
              <a:off x="481" y="3050"/>
              <a:ext cx="2552" cy="0"/>
            </a:xfrm>
            <a:prstGeom prst="line">
              <a:avLst/>
            </a:prstGeom>
            <a:noFill/>
            <a:ln w="9525">
              <a:solidFill>
                <a:srgbClr val="4D4D4D"/>
              </a:solidFill>
              <a:round/>
              <a:headEnd/>
              <a:tailEnd/>
            </a:ln>
            <a:effectLst/>
          </p:spPr>
          <p:txBody>
            <a:bodyPr/>
            <a:lstStyle/>
            <a:p>
              <a:endParaRPr lang="tr-TR"/>
            </a:p>
          </p:txBody>
        </p:sp>
        <p:sp>
          <p:nvSpPr>
            <p:cNvPr id="62572" name="Line 108"/>
            <p:cNvSpPr>
              <a:spLocks noChangeShapeType="1"/>
            </p:cNvSpPr>
            <p:nvPr/>
          </p:nvSpPr>
          <p:spPr bwMode="auto">
            <a:xfrm>
              <a:off x="481" y="3379"/>
              <a:ext cx="2552" cy="0"/>
            </a:xfrm>
            <a:prstGeom prst="line">
              <a:avLst/>
            </a:prstGeom>
            <a:noFill/>
            <a:ln w="9525">
              <a:solidFill>
                <a:srgbClr val="4D4D4D"/>
              </a:solidFill>
              <a:round/>
              <a:headEnd/>
              <a:tailEnd/>
            </a:ln>
            <a:effectLst/>
          </p:spPr>
          <p:txBody>
            <a:bodyPr/>
            <a:lstStyle/>
            <a:p>
              <a:endParaRPr lang="tr-TR"/>
            </a:p>
          </p:txBody>
        </p:sp>
        <p:sp>
          <p:nvSpPr>
            <p:cNvPr id="62573" name="Text Box 109"/>
            <p:cNvSpPr txBox="1">
              <a:spLocks noChangeArrowheads="1"/>
            </p:cNvSpPr>
            <p:nvPr/>
          </p:nvSpPr>
          <p:spPr bwMode="auto">
            <a:xfrm>
              <a:off x="253" y="1313"/>
              <a:ext cx="275" cy="168"/>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140</a:t>
              </a:r>
            </a:p>
          </p:txBody>
        </p:sp>
        <p:sp>
          <p:nvSpPr>
            <p:cNvPr id="62574" name="Text Box 110"/>
            <p:cNvSpPr txBox="1">
              <a:spLocks noChangeArrowheads="1"/>
            </p:cNvSpPr>
            <p:nvPr/>
          </p:nvSpPr>
          <p:spPr bwMode="auto">
            <a:xfrm>
              <a:off x="253" y="1642"/>
              <a:ext cx="275" cy="169"/>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120</a:t>
              </a:r>
            </a:p>
          </p:txBody>
        </p:sp>
        <p:sp>
          <p:nvSpPr>
            <p:cNvPr id="62575" name="Text Box 111"/>
            <p:cNvSpPr txBox="1">
              <a:spLocks noChangeArrowheads="1"/>
            </p:cNvSpPr>
            <p:nvPr/>
          </p:nvSpPr>
          <p:spPr bwMode="auto">
            <a:xfrm>
              <a:off x="253" y="1970"/>
              <a:ext cx="275" cy="169"/>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100</a:t>
              </a:r>
            </a:p>
          </p:txBody>
        </p:sp>
        <p:sp>
          <p:nvSpPr>
            <p:cNvPr id="62576" name="Text Box 112"/>
            <p:cNvSpPr txBox="1">
              <a:spLocks noChangeArrowheads="1"/>
            </p:cNvSpPr>
            <p:nvPr/>
          </p:nvSpPr>
          <p:spPr bwMode="auto">
            <a:xfrm>
              <a:off x="296" y="2299"/>
              <a:ext cx="222" cy="167"/>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80</a:t>
              </a:r>
            </a:p>
          </p:txBody>
        </p:sp>
        <p:sp>
          <p:nvSpPr>
            <p:cNvPr id="62577" name="Text Box 113"/>
            <p:cNvSpPr txBox="1">
              <a:spLocks noChangeArrowheads="1"/>
            </p:cNvSpPr>
            <p:nvPr/>
          </p:nvSpPr>
          <p:spPr bwMode="auto">
            <a:xfrm>
              <a:off x="296" y="2627"/>
              <a:ext cx="222" cy="168"/>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60</a:t>
              </a:r>
            </a:p>
          </p:txBody>
        </p:sp>
        <p:sp>
          <p:nvSpPr>
            <p:cNvPr id="62578" name="Text Box 114"/>
            <p:cNvSpPr txBox="1">
              <a:spLocks noChangeArrowheads="1"/>
            </p:cNvSpPr>
            <p:nvPr/>
          </p:nvSpPr>
          <p:spPr bwMode="auto">
            <a:xfrm>
              <a:off x="296" y="2956"/>
              <a:ext cx="222" cy="169"/>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40</a:t>
              </a:r>
            </a:p>
          </p:txBody>
        </p:sp>
        <p:sp>
          <p:nvSpPr>
            <p:cNvPr id="62579" name="Text Box 115"/>
            <p:cNvSpPr txBox="1">
              <a:spLocks noChangeArrowheads="1"/>
            </p:cNvSpPr>
            <p:nvPr/>
          </p:nvSpPr>
          <p:spPr bwMode="auto">
            <a:xfrm>
              <a:off x="296" y="3285"/>
              <a:ext cx="222" cy="169"/>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20</a:t>
              </a:r>
            </a:p>
          </p:txBody>
        </p:sp>
        <p:sp>
          <p:nvSpPr>
            <p:cNvPr id="62580" name="Text Box 116"/>
            <p:cNvSpPr txBox="1">
              <a:spLocks noChangeArrowheads="1"/>
            </p:cNvSpPr>
            <p:nvPr/>
          </p:nvSpPr>
          <p:spPr bwMode="auto">
            <a:xfrm>
              <a:off x="328" y="3614"/>
              <a:ext cx="169" cy="169"/>
            </a:xfrm>
            <a:prstGeom prst="rect">
              <a:avLst/>
            </a:prstGeom>
            <a:noFill/>
            <a:ln w="9525">
              <a:noFill/>
              <a:miter lim="800000"/>
              <a:headEnd/>
              <a:tailEnd/>
            </a:ln>
            <a:effectLst/>
          </p:spPr>
          <p:txBody>
            <a:bodyPr wrap="none">
              <a:spAutoFit/>
            </a:bodyPr>
            <a:lstStyle/>
            <a:p>
              <a:pPr eaLnBrk="1" hangingPunct="1"/>
              <a:r>
                <a:rPr lang="en-US" sz="1200">
                  <a:solidFill>
                    <a:schemeClr val="bg1"/>
                  </a:solidFill>
                  <a:latin typeface="Arial" charset="0"/>
                </a:rPr>
                <a:t>0</a:t>
              </a:r>
            </a:p>
          </p:txBody>
        </p:sp>
        <p:sp>
          <p:nvSpPr>
            <p:cNvPr id="62581" name="Freeform 117"/>
            <p:cNvSpPr>
              <a:spLocks/>
            </p:cNvSpPr>
            <p:nvPr/>
          </p:nvSpPr>
          <p:spPr bwMode="auto">
            <a:xfrm>
              <a:off x="525" y="2412"/>
              <a:ext cx="2102" cy="935"/>
            </a:xfrm>
            <a:custGeom>
              <a:avLst/>
              <a:gdLst/>
              <a:ahLst/>
              <a:cxnLst>
                <a:cxn ang="0">
                  <a:pos x="0" y="940"/>
                </a:cxn>
                <a:cxn ang="0">
                  <a:pos x="2776" y="716"/>
                </a:cxn>
                <a:cxn ang="0">
                  <a:pos x="3382" y="539"/>
                </a:cxn>
                <a:cxn ang="0">
                  <a:pos x="3574" y="0"/>
                </a:cxn>
              </a:cxnLst>
              <a:rect l="0" t="0" r="r" b="b"/>
              <a:pathLst>
                <a:path w="3574" h="940">
                  <a:moveTo>
                    <a:pt x="0" y="940"/>
                  </a:moveTo>
                  <a:cubicBezTo>
                    <a:pt x="463" y="903"/>
                    <a:pt x="2212" y="783"/>
                    <a:pt x="2776" y="716"/>
                  </a:cubicBezTo>
                  <a:cubicBezTo>
                    <a:pt x="2902" y="686"/>
                    <a:pt x="3241" y="686"/>
                    <a:pt x="3382" y="539"/>
                  </a:cubicBezTo>
                  <a:cubicBezTo>
                    <a:pt x="3465" y="457"/>
                    <a:pt x="3534" y="112"/>
                    <a:pt x="3574" y="0"/>
                  </a:cubicBezTo>
                </a:path>
              </a:pathLst>
            </a:custGeom>
            <a:noFill/>
            <a:ln w="57150" cmpd="sng">
              <a:solidFill>
                <a:schemeClr val="bg1"/>
              </a:solidFill>
              <a:round/>
              <a:headEnd type="none" w="med" len="med"/>
              <a:tailEnd type="none" w="med" len="med"/>
            </a:ln>
            <a:effectLst/>
          </p:spPr>
          <p:txBody>
            <a:bodyPr/>
            <a:lstStyle/>
            <a:p>
              <a:endParaRPr lang="tr-TR"/>
            </a:p>
          </p:txBody>
        </p:sp>
        <p:sp>
          <p:nvSpPr>
            <p:cNvPr id="62582" name="Freeform 118"/>
            <p:cNvSpPr>
              <a:spLocks/>
            </p:cNvSpPr>
            <p:nvPr/>
          </p:nvSpPr>
          <p:spPr bwMode="auto">
            <a:xfrm>
              <a:off x="2632" y="1839"/>
              <a:ext cx="82" cy="539"/>
            </a:xfrm>
            <a:custGeom>
              <a:avLst/>
              <a:gdLst/>
              <a:ahLst/>
              <a:cxnLst>
                <a:cxn ang="0">
                  <a:pos x="0" y="542"/>
                </a:cxn>
                <a:cxn ang="0">
                  <a:pos x="140" y="0"/>
                </a:cxn>
              </a:cxnLst>
              <a:rect l="0" t="0" r="r" b="b"/>
              <a:pathLst>
                <a:path w="140" h="542">
                  <a:moveTo>
                    <a:pt x="0" y="542"/>
                  </a:moveTo>
                  <a:lnTo>
                    <a:pt x="140" y="0"/>
                  </a:lnTo>
                </a:path>
              </a:pathLst>
            </a:custGeom>
            <a:noFill/>
            <a:ln w="57150" cap="flat" cmpd="sng">
              <a:solidFill>
                <a:schemeClr val="bg1"/>
              </a:solidFill>
              <a:prstDash val="sysDot"/>
              <a:round/>
              <a:headEnd type="none" w="med" len="med"/>
              <a:tailEnd type="triangle" w="med" len="med"/>
            </a:ln>
            <a:effectLst/>
          </p:spPr>
          <p:txBody>
            <a:bodyPr/>
            <a:lstStyle/>
            <a:p>
              <a:endParaRPr lang="tr-TR"/>
            </a:p>
          </p:txBody>
        </p:sp>
        <p:grpSp>
          <p:nvGrpSpPr>
            <p:cNvPr id="6" name="Group 119"/>
            <p:cNvGrpSpPr>
              <a:grpSpLocks/>
            </p:cNvGrpSpPr>
            <p:nvPr/>
          </p:nvGrpSpPr>
          <p:grpSpPr bwMode="auto">
            <a:xfrm>
              <a:off x="499" y="3704"/>
              <a:ext cx="2507" cy="46"/>
              <a:chOff x="930" y="3566"/>
              <a:chExt cx="1768" cy="182"/>
            </a:xfrm>
          </p:grpSpPr>
          <p:sp>
            <p:nvSpPr>
              <p:cNvPr id="62584" name="Line 120"/>
              <p:cNvSpPr>
                <a:spLocks noChangeShapeType="1"/>
              </p:cNvSpPr>
              <p:nvPr/>
            </p:nvSpPr>
            <p:spPr bwMode="auto">
              <a:xfrm>
                <a:off x="930" y="3566"/>
                <a:ext cx="0" cy="182"/>
              </a:xfrm>
              <a:prstGeom prst="line">
                <a:avLst/>
              </a:prstGeom>
              <a:noFill/>
              <a:ln w="28575">
                <a:solidFill>
                  <a:schemeClr val="bg1"/>
                </a:solidFill>
                <a:round/>
                <a:headEnd/>
                <a:tailEnd/>
              </a:ln>
              <a:effectLst/>
            </p:spPr>
            <p:txBody>
              <a:bodyPr/>
              <a:lstStyle/>
              <a:p>
                <a:endParaRPr lang="tr-TR"/>
              </a:p>
            </p:txBody>
          </p:sp>
          <p:sp>
            <p:nvSpPr>
              <p:cNvPr id="62585" name="Line 121"/>
              <p:cNvSpPr>
                <a:spLocks noChangeShapeType="1"/>
              </p:cNvSpPr>
              <p:nvPr/>
            </p:nvSpPr>
            <p:spPr bwMode="auto">
              <a:xfrm>
                <a:off x="1066" y="3566"/>
                <a:ext cx="0" cy="182"/>
              </a:xfrm>
              <a:prstGeom prst="line">
                <a:avLst/>
              </a:prstGeom>
              <a:noFill/>
              <a:ln w="28575">
                <a:solidFill>
                  <a:schemeClr val="bg1"/>
                </a:solidFill>
                <a:round/>
                <a:headEnd/>
                <a:tailEnd/>
              </a:ln>
              <a:effectLst/>
            </p:spPr>
            <p:txBody>
              <a:bodyPr/>
              <a:lstStyle/>
              <a:p>
                <a:endParaRPr lang="tr-TR"/>
              </a:p>
            </p:txBody>
          </p:sp>
          <p:sp>
            <p:nvSpPr>
              <p:cNvPr id="62586" name="Line 122"/>
              <p:cNvSpPr>
                <a:spLocks noChangeShapeType="1"/>
              </p:cNvSpPr>
              <p:nvPr/>
            </p:nvSpPr>
            <p:spPr bwMode="auto">
              <a:xfrm>
                <a:off x="1202" y="3566"/>
                <a:ext cx="0" cy="182"/>
              </a:xfrm>
              <a:prstGeom prst="line">
                <a:avLst/>
              </a:prstGeom>
              <a:noFill/>
              <a:ln w="28575">
                <a:solidFill>
                  <a:schemeClr val="bg1"/>
                </a:solidFill>
                <a:round/>
                <a:headEnd/>
                <a:tailEnd/>
              </a:ln>
              <a:effectLst/>
            </p:spPr>
            <p:txBody>
              <a:bodyPr/>
              <a:lstStyle/>
              <a:p>
                <a:endParaRPr lang="tr-TR"/>
              </a:p>
            </p:txBody>
          </p:sp>
          <p:sp>
            <p:nvSpPr>
              <p:cNvPr id="62587" name="Line 123"/>
              <p:cNvSpPr>
                <a:spLocks noChangeShapeType="1"/>
              </p:cNvSpPr>
              <p:nvPr/>
            </p:nvSpPr>
            <p:spPr bwMode="auto">
              <a:xfrm>
                <a:off x="1338" y="3566"/>
                <a:ext cx="0" cy="182"/>
              </a:xfrm>
              <a:prstGeom prst="line">
                <a:avLst/>
              </a:prstGeom>
              <a:noFill/>
              <a:ln w="28575">
                <a:solidFill>
                  <a:schemeClr val="bg1"/>
                </a:solidFill>
                <a:round/>
                <a:headEnd/>
                <a:tailEnd/>
              </a:ln>
              <a:effectLst/>
            </p:spPr>
            <p:txBody>
              <a:bodyPr/>
              <a:lstStyle/>
              <a:p>
                <a:endParaRPr lang="tr-TR"/>
              </a:p>
            </p:txBody>
          </p:sp>
          <p:sp>
            <p:nvSpPr>
              <p:cNvPr id="62588" name="Line 124"/>
              <p:cNvSpPr>
                <a:spLocks noChangeShapeType="1"/>
              </p:cNvSpPr>
              <p:nvPr/>
            </p:nvSpPr>
            <p:spPr bwMode="auto">
              <a:xfrm>
                <a:off x="1474" y="3566"/>
                <a:ext cx="0" cy="182"/>
              </a:xfrm>
              <a:prstGeom prst="line">
                <a:avLst/>
              </a:prstGeom>
              <a:noFill/>
              <a:ln w="28575">
                <a:solidFill>
                  <a:schemeClr val="bg1"/>
                </a:solidFill>
                <a:round/>
                <a:headEnd/>
                <a:tailEnd/>
              </a:ln>
              <a:effectLst/>
            </p:spPr>
            <p:txBody>
              <a:bodyPr/>
              <a:lstStyle/>
              <a:p>
                <a:endParaRPr lang="tr-TR"/>
              </a:p>
            </p:txBody>
          </p:sp>
          <p:sp>
            <p:nvSpPr>
              <p:cNvPr id="62589" name="Line 125"/>
              <p:cNvSpPr>
                <a:spLocks noChangeShapeType="1"/>
              </p:cNvSpPr>
              <p:nvPr/>
            </p:nvSpPr>
            <p:spPr bwMode="auto">
              <a:xfrm>
                <a:off x="1610" y="3566"/>
                <a:ext cx="0" cy="182"/>
              </a:xfrm>
              <a:prstGeom prst="line">
                <a:avLst/>
              </a:prstGeom>
              <a:noFill/>
              <a:ln w="28575">
                <a:solidFill>
                  <a:schemeClr val="bg1"/>
                </a:solidFill>
                <a:round/>
                <a:headEnd/>
                <a:tailEnd/>
              </a:ln>
              <a:effectLst/>
            </p:spPr>
            <p:txBody>
              <a:bodyPr/>
              <a:lstStyle/>
              <a:p>
                <a:endParaRPr lang="tr-TR"/>
              </a:p>
            </p:txBody>
          </p:sp>
          <p:sp>
            <p:nvSpPr>
              <p:cNvPr id="62590" name="Line 126"/>
              <p:cNvSpPr>
                <a:spLocks noChangeShapeType="1"/>
              </p:cNvSpPr>
              <p:nvPr/>
            </p:nvSpPr>
            <p:spPr bwMode="auto">
              <a:xfrm>
                <a:off x="1746" y="3566"/>
                <a:ext cx="0" cy="182"/>
              </a:xfrm>
              <a:prstGeom prst="line">
                <a:avLst/>
              </a:prstGeom>
              <a:noFill/>
              <a:ln w="28575">
                <a:solidFill>
                  <a:schemeClr val="bg1"/>
                </a:solidFill>
                <a:round/>
                <a:headEnd/>
                <a:tailEnd/>
              </a:ln>
              <a:effectLst/>
            </p:spPr>
            <p:txBody>
              <a:bodyPr/>
              <a:lstStyle/>
              <a:p>
                <a:endParaRPr lang="tr-TR"/>
              </a:p>
            </p:txBody>
          </p:sp>
          <p:sp>
            <p:nvSpPr>
              <p:cNvPr id="62591" name="Line 127"/>
              <p:cNvSpPr>
                <a:spLocks noChangeShapeType="1"/>
              </p:cNvSpPr>
              <p:nvPr/>
            </p:nvSpPr>
            <p:spPr bwMode="auto">
              <a:xfrm>
                <a:off x="1882" y="3566"/>
                <a:ext cx="0" cy="182"/>
              </a:xfrm>
              <a:prstGeom prst="line">
                <a:avLst/>
              </a:prstGeom>
              <a:noFill/>
              <a:ln w="28575">
                <a:solidFill>
                  <a:schemeClr val="bg1"/>
                </a:solidFill>
                <a:round/>
                <a:headEnd/>
                <a:tailEnd/>
              </a:ln>
              <a:effectLst/>
            </p:spPr>
            <p:txBody>
              <a:bodyPr/>
              <a:lstStyle/>
              <a:p>
                <a:endParaRPr lang="tr-TR"/>
              </a:p>
            </p:txBody>
          </p:sp>
          <p:sp>
            <p:nvSpPr>
              <p:cNvPr id="62592" name="Line 128"/>
              <p:cNvSpPr>
                <a:spLocks noChangeShapeType="1"/>
              </p:cNvSpPr>
              <p:nvPr/>
            </p:nvSpPr>
            <p:spPr bwMode="auto">
              <a:xfrm>
                <a:off x="2018" y="3566"/>
                <a:ext cx="0" cy="182"/>
              </a:xfrm>
              <a:prstGeom prst="line">
                <a:avLst/>
              </a:prstGeom>
              <a:noFill/>
              <a:ln w="28575">
                <a:solidFill>
                  <a:schemeClr val="bg1"/>
                </a:solidFill>
                <a:round/>
                <a:headEnd/>
                <a:tailEnd/>
              </a:ln>
              <a:effectLst/>
            </p:spPr>
            <p:txBody>
              <a:bodyPr/>
              <a:lstStyle/>
              <a:p>
                <a:endParaRPr lang="tr-TR"/>
              </a:p>
            </p:txBody>
          </p:sp>
          <p:sp>
            <p:nvSpPr>
              <p:cNvPr id="62593" name="Line 129"/>
              <p:cNvSpPr>
                <a:spLocks noChangeShapeType="1"/>
              </p:cNvSpPr>
              <p:nvPr/>
            </p:nvSpPr>
            <p:spPr bwMode="auto">
              <a:xfrm>
                <a:off x="2154" y="3566"/>
                <a:ext cx="0" cy="182"/>
              </a:xfrm>
              <a:prstGeom prst="line">
                <a:avLst/>
              </a:prstGeom>
              <a:noFill/>
              <a:ln w="28575">
                <a:solidFill>
                  <a:schemeClr val="bg1"/>
                </a:solidFill>
                <a:round/>
                <a:headEnd/>
                <a:tailEnd/>
              </a:ln>
              <a:effectLst/>
            </p:spPr>
            <p:txBody>
              <a:bodyPr/>
              <a:lstStyle/>
              <a:p>
                <a:endParaRPr lang="tr-TR"/>
              </a:p>
            </p:txBody>
          </p:sp>
          <p:sp>
            <p:nvSpPr>
              <p:cNvPr id="62594" name="Line 130"/>
              <p:cNvSpPr>
                <a:spLocks noChangeShapeType="1"/>
              </p:cNvSpPr>
              <p:nvPr/>
            </p:nvSpPr>
            <p:spPr bwMode="auto">
              <a:xfrm>
                <a:off x="2290" y="3566"/>
                <a:ext cx="0" cy="182"/>
              </a:xfrm>
              <a:prstGeom prst="line">
                <a:avLst/>
              </a:prstGeom>
              <a:noFill/>
              <a:ln w="28575">
                <a:solidFill>
                  <a:schemeClr val="bg1"/>
                </a:solidFill>
                <a:round/>
                <a:headEnd/>
                <a:tailEnd/>
              </a:ln>
              <a:effectLst/>
            </p:spPr>
            <p:txBody>
              <a:bodyPr/>
              <a:lstStyle/>
              <a:p>
                <a:endParaRPr lang="tr-TR"/>
              </a:p>
            </p:txBody>
          </p:sp>
          <p:sp>
            <p:nvSpPr>
              <p:cNvPr id="62595" name="Line 131"/>
              <p:cNvSpPr>
                <a:spLocks noChangeShapeType="1"/>
              </p:cNvSpPr>
              <p:nvPr/>
            </p:nvSpPr>
            <p:spPr bwMode="auto">
              <a:xfrm>
                <a:off x="2426" y="3566"/>
                <a:ext cx="0" cy="182"/>
              </a:xfrm>
              <a:prstGeom prst="line">
                <a:avLst/>
              </a:prstGeom>
              <a:noFill/>
              <a:ln w="28575">
                <a:solidFill>
                  <a:schemeClr val="bg1"/>
                </a:solidFill>
                <a:round/>
                <a:headEnd/>
                <a:tailEnd/>
              </a:ln>
              <a:effectLst/>
            </p:spPr>
            <p:txBody>
              <a:bodyPr/>
              <a:lstStyle/>
              <a:p>
                <a:endParaRPr lang="tr-TR"/>
              </a:p>
            </p:txBody>
          </p:sp>
          <p:sp>
            <p:nvSpPr>
              <p:cNvPr id="62596" name="Line 132"/>
              <p:cNvSpPr>
                <a:spLocks noChangeShapeType="1"/>
              </p:cNvSpPr>
              <p:nvPr/>
            </p:nvSpPr>
            <p:spPr bwMode="auto">
              <a:xfrm>
                <a:off x="2562" y="3566"/>
                <a:ext cx="0" cy="182"/>
              </a:xfrm>
              <a:prstGeom prst="line">
                <a:avLst/>
              </a:prstGeom>
              <a:noFill/>
              <a:ln w="28575">
                <a:solidFill>
                  <a:schemeClr val="bg1"/>
                </a:solidFill>
                <a:round/>
                <a:headEnd/>
                <a:tailEnd/>
              </a:ln>
              <a:effectLst/>
            </p:spPr>
            <p:txBody>
              <a:bodyPr/>
              <a:lstStyle/>
              <a:p>
                <a:endParaRPr lang="tr-TR"/>
              </a:p>
            </p:txBody>
          </p:sp>
          <p:sp>
            <p:nvSpPr>
              <p:cNvPr id="62597" name="Line 133"/>
              <p:cNvSpPr>
                <a:spLocks noChangeShapeType="1"/>
              </p:cNvSpPr>
              <p:nvPr/>
            </p:nvSpPr>
            <p:spPr bwMode="auto">
              <a:xfrm>
                <a:off x="2698" y="3566"/>
                <a:ext cx="0" cy="182"/>
              </a:xfrm>
              <a:prstGeom prst="line">
                <a:avLst/>
              </a:prstGeom>
              <a:noFill/>
              <a:ln w="28575">
                <a:solidFill>
                  <a:schemeClr val="bg1"/>
                </a:solidFill>
                <a:round/>
                <a:headEnd/>
                <a:tailEnd/>
              </a:ln>
              <a:effectLst/>
            </p:spPr>
            <p:txBody>
              <a:bodyPr/>
              <a:lstStyle/>
              <a:p>
                <a:endParaRPr lang="tr-TR"/>
              </a:p>
            </p:txBody>
          </p:sp>
        </p:grpSp>
        <p:sp>
          <p:nvSpPr>
            <p:cNvPr id="62598" name="Rectangle 134"/>
            <p:cNvSpPr>
              <a:spLocks noChangeArrowheads="1"/>
            </p:cNvSpPr>
            <p:nvPr/>
          </p:nvSpPr>
          <p:spPr bwMode="auto">
            <a:xfrm>
              <a:off x="654" y="3283"/>
              <a:ext cx="53" cy="90"/>
            </a:xfrm>
            <a:prstGeom prst="rect">
              <a:avLst/>
            </a:prstGeom>
            <a:solidFill>
              <a:schemeClr val="bg1"/>
            </a:solidFill>
            <a:ln w="9525">
              <a:solidFill>
                <a:schemeClr val="bg1"/>
              </a:solidFill>
              <a:miter lim="800000"/>
              <a:headEnd/>
              <a:tailEnd/>
            </a:ln>
            <a:effectLst/>
          </p:spPr>
          <p:txBody>
            <a:bodyPr wrap="none" anchor="ctr"/>
            <a:lstStyle/>
            <a:p>
              <a:endParaRPr lang="tr-TR"/>
            </a:p>
          </p:txBody>
        </p:sp>
        <p:sp>
          <p:nvSpPr>
            <p:cNvPr id="62599" name="Rectangle 135"/>
            <p:cNvSpPr>
              <a:spLocks noChangeArrowheads="1"/>
            </p:cNvSpPr>
            <p:nvPr/>
          </p:nvSpPr>
          <p:spPr bwMode="auto">
            <a:xfrm>
              <a:off x="2409" y="2994"/>
              <a:ext cx="53" cy="91"/>
            </a:xfrm>
            <a:prstGeom prst="rect">
              <a:avLst/>
            </a:prstGeom>
            <a:solidFill>
              <a:schemeClr val="bg1"/>
            </a:solidFill>
            <a:ln w="9525">
              <a:solidFill>
                <a:schemeClr val="bg1"/>
              </a:solidFill>
              <a:miter lim="800000"/>
              <a:headEnd/>
              <a:tailEnd/>
            </a:ln>
            <a:effectLst/>
          </p:spPr>
          <p:txBody>
            <a:bodyPr wrap="none" anchor="ctr"/>
            <a:lstStyle/>
            <a:p>
              <a:endParaRPr lang="tr-TR"/>
            </a:p>
          </p:txBody>
        </p:sp>
        <p:sp>
          <p:nvSpPr>
            <p:cNvPr id="62600" name="Rectangle 136"/>
            <p:cNvSpPr>
              <a:spLocks noChangeArrowheads="1"/>
            </p:cNvSpPr>
            <p:nvPr/>
          </p:nvSpPr>
          <p:spPr bwMode="auto">
            <a:xfrm>
              <a:off x="2603" y="2343"/>
              <a:ext cx="54" cy="90"/>
            </a:xfrm>
            <a:prstGeom prst="rect">
              <a:avLst/>
            </a:prstGeom>
            <a:solidFill>
              <a:schemeClr val="bg1"/>
            </a:solidFill>
            <a:ln w="9525">
              <a:solidFill>
                <a:schemeClr val="bg1"/>
              </a:solidFill>
              <a:miter lim="800000"/>
              <a:headEnd/>
              <a:tailEnd/>
            </a:ln>
            <a:effectLst/>
          </p:spPr>
          <p:txBody>
            <a:bodyPr wrap="none" anchor="ctr"/>
            <a:lstStyle/>
            <a:p>
              <a:endParaRPr lang="tr-TR"/>
            </a:p>
          </p:txBody>
        </p:sp>
      </p:grpSp>
      <p:sp>
        <p:nvSpPr>
          <p:cNvPr id="62601" name="Text Box 137"/>
          <p:cNvSpPr txBox="1">
            <a:spLocks noChangeArrowheads="1"/>
          </p:cNvSpPr>
          <p:nvPr/>
        </p:nvSpPr>
        <p:spPr bwMode="auto">
          <a:xfrm>
            <a:off x="1271588" y="2146300"/>
            <a:ext cx="2794000" cy="304800"/>
          </a:xfrm>
          <a:prstGeom prst="rect">
            <a:avLst/>
          </a:prstGeom>
          <a:noFill/>
          <a:ln w="9525">
            <a:noFill/>
            <a:miter lim="800000"/>
            <a:headEnd/>
            <a:tailEnd/>
          </a:ln>
          <a:effectLst/>
        </p:spPr>
        <p:txBody>
          <a:bodyPr wrap="none">
            <a:spAutoFit/>
          </a:bodyPr>
          <a:lstStyle/>
          <a:p>
            <a:pPr eaLnBrk="1" hangingPunct="1"/>
            <a:r>
              <a:rPr lang="tr-TR" sz="1400" b="1">
                <a:solidFill>
                  <a:schemeClr val="bg1"/>
                </a:solidFill>
                <a:latin typeface="Arial" charset="0"/>
              </a:rPr>
              <a:t>Yaşam beklentisindeki gelişme</a:t>
            </a:r>
            <a:endParaRPr lang="en-US" sz="1400" b="1">
              <a:solidFill>
                <a:schemeClr val="bg1"/>
              </a:solidFill>
              <a:latin typeface="Arial" charset="0"/>
            </a:endParaRPr>
          </a:p>
        </p:txBody>
      </p:sp>
      <p:sp>
        <p:nvSpPr>
          <p:cNvPr id="62602" name="Text Box 138"/>
          <p:cNvSpPr txBox="1">
            <a:spLocks noChangeArrowheads="1"/>
          </p:cNvSpPr>
          <p:nvPr/>
        </p:nvSpPr>
        <p:spPr bwMode="auto">
          <a:xfrm>
            <a:off x="1671638" y="114300"/>
            <a:ext cx="6405562" cy="1143000"/>
          </a:xfrm>
          <a:prstGeom prst="rect">
            <a:avLst/>
          </a:prstGeom>
          <a:noFill/>
          <a:ln w="9525">
            <a:noFill/>
            <a:miter lim="800000"/>
            <a:headEnd/>
            <a:tailEnd/>
          </a:ln>
          <a:effectLst/>
        </p:spPr>
        <p:txBody>
          <a:bodyPr wrap="none" anchor="ctr"/>
          <a:lstStyle/>
          <a:p>
            <a:pPr algn="ctr" eaLnBrk="1" hangingPunct="1"/>
            <a:r>
              <a:rPr lang="tr-TR">
                <a:solidFill>
                  <a:srgbClr val="FFFF00"/>
                </a:solidFill>
                <a:latin typeface="Arial" charset="0"/>
              </a:rPr>
              <a:t>Kalp hızı ve yaşam beklentisi </a:t>
            </a:r>
            <a:endParaRPr lang="en-US">
              <a:solidFill>
                <a:srgbClr val="FFFF00"/>
              </a:solidFill>
              <a:latin typeface="Arial" charset="0"/>
            </a:endParaRPr>
          </a:p>
        </p:txBody>
      </p:sp>
      <p:pic>
        <p:nvPicPr>
          <p:cNvPr id="62603" name="Picture 139" descr="vitruvian"/>
          <p:cNvPicPr>
            <a:picLocks noGrp="1" noChangeAspect="1" noChangeArrowheads="1"/>
          </p:cNvPicPr>
          <p:nvPr>
            <p:ph/>
          </p:nvPr>
        </p:nvPicPr>
        <p:blipFill>
          <a:blip r:embed="rId4" cstate="print"/>
          <a:srcRect l="7648" t="19099" r="8459" b="23360"/>
          <a:stretch>
            <a:fillRect/>
          </a:stretch>
        </p:blipFill>
        <p:spPr>
          <a:xfrm>
            <a:off x="228600" y="357188"/>
            <a:ext cx="1350963" cy="1311275"/>
          </a:xfrm>
          <a:noFill/>
          <a:ln/>
        </p:spPr>
      </p:pic>
      <p:sp>
        <p:nvSpPr>
          <p:cNvPr id="62604" name="Text Box 140"/>
          <p:cNvSpPr txBox="1">
            <a:spLocks noChangeArrowheads="1"/>
          </p:cNvSpPr>
          <p:nvPr/>
        </p:nvSpPr>
        <p:spPr bwMode="auto">
          <a:xfrm>
            <a:off x="600075" y="23813"/>
            <a:ext cx="682625" cy="336550"/>
          </a:xfrm>
          <a:prstGeom prst="rect">
            <a:avLst/>
          </a:prstGeom>
          <a:noFill/>
          <a:ln w="9525">
            <a:noFill/>
            <a:miter lim="800000"/>
            <a:headEnd/>
            <a:tailEnd/>
          </a:ln>
          <a:effectLst/>
        </p:spPr>
        <p:txBody>
          <a:bodyPr wrap="none">
            <a:spAutoFit/>
          </a:bodyPr>
          <a:lstStyle/>
          <a:p>
            <a:pPr eaLnBrk="1" hangingPunct="1"/>
            <a:r>
              <a:rPr lang="tr-TR" sz="1600">
                <a:solidFill>
                  <a:schemeClr val="bg1"/>
                </a:solidFill>
                <a:latin typeface="Tahoma" pitchFamily="34" charset="0"/>
              </a:rPr>
              <a:t>İnsan</a:t>
            </a:r>
            <a:endParaRPr lang="en-US" sz="1600">
              <a:solidFill>
                <a:schemeClr val="bg1"/>
              </a:solidFill>
              <a:latin typeface="Tahoma" pitchFamily="34" charset="0"/>
            </a:endParaRPr>
          </a:p>
        </p:txBody>
      </p:sp>
      <p:sp>
        <p:nvSpPr>
          <p:cNvPr id="62605" name="Oval 141"/>
          <p:cNvSpPr>
            <a:spLocks noChangeArrowheads="1"/>
          </p:cNvSpPr>
          <p:nvPr/>
        </p:nvSpPr>
        <p:spPr bwMode="auto">
          <a:xfrm>
            <a:off x="8667750" y="4303713"/>
            <a:ext cx="47625" cy="60325"/>
          </a:xfrm>
          <a:prstGeom prst="ellipse">
            <a:avLst/>
          </a:prstGeom>
          <a:solidFill>
            <a:srgbClr val="FFFF00"/>
          </a:solidFill>
          <a:ln w="28575">
            <a:solidFill>
              <a:srgbClr val="FFFF00"/>
            </a:solidFill>
            <a:round/>
            <a:headEnd/>
            <a:tailEnd/>
          </a:ln>
          <a:effectLst/>
        </p:spPr>
        <p:txBody>
          <a:bodyPr wrap="none" anchor="ctr"/>
          <a:lstStyle/>
          <a:p>
            <a:endParaRPr lang="tr-TR"/>
          </a:p>
        </p:txBody>
      </p:sp>
      <p:sp>
        <p:nvSpPr>
          <p:cNvPr id="142" name="141 Dikdörtgen"/>
          <p:cNvSpPr/>
          <p:nvPr/>
        </p:nvSpPr>
        <p:spPr>
          <a:xfrm>
            <a:off x="4447607" y="3244334"/>
            <a:ext cx="248786" cy="369332"/>
          </a:xfrm>
          <a:prstGeom prst="rect">
            <a:avLst/>
          </a:prstGeom>
        </p:spPr>
        <p:txBody>
          <a:bodyPr wrap="none">
            <a:spAutoFit/>
          </a:bodyPr>
          <a:lstStyle/>
          <a:p>
            <a:r>
              <a:rPr lang="tr-TR" dirty="0" smtClean="0"/>
              <a:t> </a:t>
            </a:r>
            <a:endParaRPr lang="tr-TR" dirty="0"/>
          </a:p>
        </p:txBody>
      </p:sp>
      <p:sp>
        <p:nvSpPr>
          <p:cNvPr id="143" name="142 Dikdörtgen"/>
          <p:cNvSpPr/>
          <p:nvPr/>
        </p:nvSpPr>
        <p:spPr>
          <a:xfrm>
            <a:off x="4447607" y="3244334"/>
            <a:ext cx="248786" cy="369332"/>
          </a:xfrm>
          <a:prstGeom prst="rect">
            <a:avLst/>
          </a:prstGeom>
        </p:spPr>
        <p:txBody>
          <a:bodyPr wrap="none">
            <a:spAutoFit/>
          </a:bodyPr>
          <a:lstStyle/>
          <a:p>
            <a:r>
              <a:rPr lang="tr-TR" dirty="0" smtClean="0"/>
              <a:t> </a:t>
            </a:r>
            <a:endParaRPr lang="tr-TR" dirty="0"/>
          </a:p>
        </p:txBody>
      </p:sp>
      <p:sp>
        <p:nvSpPr>
          <p:cNvPr id="144" name="143 Dikdörtgen"/>
          <p:cNvSpPr/>
          <p:nvPr/>
        </p:nvSpPr>
        <p:spPr>
          <a:xfrm>
            <a:off x="4447607" y="3244334"/>
            <a:ext cx="248786" cy="369332"/>
          </a:xfrm>
          <a:prstGeom prst="rect">
            <a:avLst/>
          </a:prstGeom>
        </p:spPr>
        <p:txBody>
          <a:bodyPr wrap="none">
            <a:spAutoFit/>
          </a:bodyPr>
          <a:lstStyle/>
          <a:p>
            <a:r>
              <a:rPr lang="tr-TR" dirty="0" smtClean="0"/>
              <a:t> </a:t>
            </a:r>
            <a:endParaRPr lang="tr-TR"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Slayt Numarası Yer Tutucusu"/>
          <p:cNvSpPr>
            <a:spLocks noGrp="1"/>
          </p:cNvSpPr>
          <p:nvPr>
            <p:ph type="sldNum" sz="quarter" idx="12"/>
          </p:nvPr>
        </p:nvSpPr>
        <p:spPr/>
        <p:txBody>
          <a:bodyPr/>
          <a:lstStyle/>
          <a:p>
            <a:fld id="{AE0A35F0-CAFC-4502-BA32-4BC057D94476}" type="slidenum">
              <a:rPr lang="tr-TR"/>
              <a:pPr/>
              <a:t>5</a:t>
            </a:fld>
            <a:endParaRPr lang="tr-TR"/>
          </a:p>
        </p:txBody>
      </p:sp>
      <p:sp>
        <p:nvSpPr>
          <p:cNvPr id="1292290" name="Text Box 2"/>
          <p:cNvSpPr txBox="1">
            <a:spLocks noChangeArrowheads="1"/>
          </p:cNvSpPr>
          <p:nvPr/>
        </p:nvSpPr>
        <p:spPr bwMode="auto">
          <a:xfrm>
            <a:off x="533400" y="762000"/>
            <a:ext cx="7463903" cy="5262979"/>
          </a:xfrm>
          <a:prstGeom prst="rect">
            <a:avLst/>
          </a:prstGeom>
          <a:noFill/>
          <a:ln w="9525">
            <a:noFill/>
            <a:miter lim="800000"/>
            <a:headEnd/>
            <a:tailEnd/>
          </a:ln>
          <a:effectLst/>
        </p:spPr>
        <p:txBody>
          <a:bodyPr wrap="none">
            <a:spAutoFit/>
          </a:bodyPr>
          <a:lstStyle/>
          <a:p>
            <a:pPr>
              <a:spcBef>
                <a:spcPct val="0"/>
              </a:spcBef>
              <a:spcAft>
                <a:spcPct val="0"/>
              </a:spcAft>
            </a:pPr>
            <a:r>
              <a:rPr lang="tr-TR" sz="2400" dirty="0">
                <a:latin typeface="Times New Roman" pitchFamily="18" charset="0"/>
              </a:rPr>
              <a:t>	 </a:t>
            </a:r>
          </a:p>
          <a:p>
            <a:pPr>
              <a:spcBef>
                <a:spcPct val="0"/>
              </a:spcBef>
              <a:spcAft>
                <a:spcPct val="0"/>
              </a:spcAft>
            </a:pPr>
            <a:r>
              <a:rPr lang="tr-TR" sz="3200" b="1" dirty="0">
                <a:solidFill>
                  <a:srgbClr val="FFFF00"/>
                </a:solidFill>
              </a:rPr>
              <a:t>Tüm kar. </a:t>
            </a:r>
            <a:r>
              <a:rPr lang="tr-TR" sz="3200" b="1" dirty="0" err="1">
                <a:solidFill>
                  <a:srgbClr val="FFFF00"/>
                </a:solidFill>
              </a:rPr>
              <a:t>vask</a:t>
            </a:r>
            <a:r>
              <a:rPr lang="tr-TR" sz="3200" b="1" dirty="0">
                <a:solidFill>
                  <a:srgbClr val="FFFF00"/>
                </a:solidFill>
              </a:rPr>
              <a:t>.</a:t>
            </a:r>
            <a:r>
              <a:rPr lang="tr-TR" sz="3200" b="1" dirty="0" err="1">
                <a:solidFill>
                  <a:srgbClr val="FFFF00"/>
                </a:solidFill>
              </a:rPr>
              <a:t>hast</a:t>
            </a:r>
            <a:r>
              <a:rPr lang="tr-TR" sz="3200" b="1" dirty="0">
                <a:solidFill>
                  <a:srgbClr val="FFFF00"/>
                </a:solidFill>
              </a:rPr>
              <a:t>.’dan ölüm</a:t>
            </a:r>
            <a:r>
              <a:rPr lang="tr-TR" sz="3200" b="1" dirty="0"/>
              <a:t> 		</a:t>
            </a:r>
          </a:p>
          <a:p>
            <a:pPr>
              <a:spcBef>
                <a:spcPct val="0"/>
              </a:spcBef>
              <a:spcAft>
                <a:spcPct val="0"/>
              </a:spcAft>
            </a:pPr>
            <a:r>
              <a:rPr lang="tr-TR" sz="3200" b="1" dirty="0"/>
              <a:t>				1900			% 20</a:t>
            </a:r>
          </a:p>
          <a:p>
            <a:pPr>
              <a:spcBef>
                <a:spcPct val="0"/>
              </a:spcBef>
              <a:spcAft>
                <a:spcPct val="0"/>
              </a:spcAft>
            </a:pPr>
            <a:endParaRPr lang="tr-TR" sz="3200" b="1" dirty="0"/>
          </a:p>
          <a:p>
            <a:pPr>
              <a:spcBef>
                <a:spcPct val="0"/>
              </a:spcBef>
              <a:spcAft>
                <a:spcPct val="0"/>
              </a:spcAft>
            </a:pPr>
            <a:r>
              <a:rPr lang="tr-TR" sz="3200" b="1" dirty="0"/>
              <a:t>				</a:t>
            </a:r>
            <a:r>
              <a:rPr lang="tr-TR" sz="3200" b="1" dirty="0" smtClean="0"/>
              <a:t>bugün</a:t>
            </a:r>
            <a:r>
              <a:rPr lang="tr-TR" sz="3200" b="1" dirty="0"/>
              <a:t>		% 50</a:t>
            </a:r>
          </a:p>
          <a:p>
            <a:pPr>
              <a:spcBef>
                <a:spcPct val="0"/>
              </a:spcBef>
              <a:spcAft>
                <a:spcPct val="0"/>
              </a:spcAft>
            </a:pPr>
            <a:endParaRPr lang="tr-TR" sz="3200" b="1" dirty="0"/>
          </a:p>
          <a:p>
            <a:pPr>
              <a:spcBef>
                <a:spcPct val="0"/>
              </a:spcBef>
              <a:spcAft>
                <a:spcPct val="0"/>
              </a:spcAft>
            </a:pPr>
            <a:r>
              <a:rPr lang="tr-TR" sz="3200" b="1" dirty="0">
                <a:solidFill>
                  <a:srgbClr val="FFFF00"/>
                </a:solidFill>
              </a:rPr>
              <a:t>Koroner kalp </a:t>
            </a:r>
            <a:r>
              <a:rPr lang="tr-TR" sz="3200" b="1" dirty="0" err="1">
                <a:solidFill>
                  <a:srgbClr val="FFFF00"/>
                </a:solidFill>
              </a:rPr>
              <a:t>hast</a:t>
            </a:r>
            <a:r>
              <a:rPr lang="tr-TR" sz="3200" b="1" dirty="0">
                <a:solidFill>
                  <a:srgbClr val="FFFF00"/>
                </a:solidFill>
              </a:rPr>
              <a:t>.’dan ölüm</a:t>
            </a:r>
            <a:endParaRPr lang="tr-TR" sz="3200" b="1" dirty="0"/>
          </a:p>
          <a:p>
            <a:pPr>
              <a:spcBef>
                <a:spcPct val="0"/>
              </a:spcBef>
              <a:spcAft>
                <a:spcPct val="0"/>
              </a:spcAft>
            </a:pPr>
            <a:r>
              <a:rPr lang="tr-TR" sz="3200" b="1" dirty="0"/>
              <a:t>		</a:t>
            </a:r>
            <a:r>
              <a:rPr lang="tr-TR" sz="3200" b="1" dirty="0" smtClean="0"/>
              <a:t>                    2010</a:t>
            </a:r>
            <a:r>
              <a:rPr lang="tr-TR" sz="3200" b="1" dirty="0"/>
              <a:t>		</a:t>
            </a:r>
            <a:r>
              <a:rPr lang="tr-TR" sz="3200" b="1" dirty="0" smtClean="0"/>
              <a:t>          % </a:t>
            </a:r>
            <a:r>
              <a:rPr lang="tr-TR" sz="3200" b="1" dirty="0"/>
              <a:t>29</a:t>
            </a:r>
          </a:p>
          <a:p>
            <a:pPr>
              <a:spcBef>
                <a:spcPct val="0"/>
              </a:spcBef>
              <a:spcAft>
                <a:spcPct val="0"/>
              </a:spcAft>
            </a:pPr>
            <a:r>
              <a:rPr lang="tr-TR" sz="3200" b="1" dirty="0"/>
              <a:t>			</a:t>
            </a:r>
          </a:p>
          <a:p>
            <a:pPr>
              <a:spcBef>
                <a:spcPct val="0"/>
              </a:spcBef>
              <a:spcAft>
                <a:spcPct val="0"/>
              </a:spcAft>
            </a:pPr>
            <a:r>
              <a:rPr lang="tr-TR" sz="3200" b="1" dirty="0"/>
              <a:t>				</a:t>
            </a:r>
            <a:r>
              <a:rPr lang="tr-TR" sz="3200" b="1" dirty="0" smtClean="0"/>
              <a:t>bugün</a:t>
            </a:r>
            <a:r>
              <a:rPr lang="tr-TR" sz="3200" b="1" dirty="0"/>
              <a:t>		% 36</a:t>
            </a:r>
          </a:p>
          <a:p>
            <a:pPr>
              <a:spcBef>
                <a:spcPct val="0"/>
              </a:spcBef>
              <a:spcAft>
                <a:spcPct val="0"/>
              </a:spcAft>
            </a:pPr>
            <a:r>
              <a:rPr lang="tr-TR" sz="2400" dirty="0">
                <a:latin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57224" y="214290"/>
            <a:ext cx="7718780" cy="584775"/>
          </a:xfrm>
          <a:prstGeom prst="rect">
            <a:avLst/>
          </a:prstGeom>
          <a:noFill/>
          <a:ln w="9525">
            <a:noFill/>
            <a:miter lim="800000"/>
            <a:headEnd/>
            <a:tailEnd/>
          </a:ln>
          <a:effectLst/>
        </p:spPr>
        <p:txBody>
          <a:bodyPr wrap="none">
            <a:spAutoFit/>
          </a:bodyPr>
          <a:lstStyle/>
          <a:p>
            <a:r>
              <a:rPr lang="tr-TR" sz="3200" b="1" dirty="0" smtClean="0">
                <a:solidFill>
                  <a:srgbClr val="FF0000"/>
                </a:solidFill>
                <a:latin typeface="Arial" charset="0"/>
              </a:rPr>
              <a:t>Kalp hastalıkları neden sık görülüyor?</a:t>
            </a:r>
            <a:endParaRPr lang="tr-TR" dirty="0">
              <a:solidFill>
                <a:srgbClr val="FF0000"/>
              </a:solidFill>
            </a:endParaRPr>
          </a:p>
        </p:txBody>
      </p:sp>
      <p:sp>
        <p:nvSpPr>
          <p:cNvPr id="10243" name="Text Box 3"/>
          <p:cNvSpPr txBox="1">
            <a:spLocks noChangeArrowheads="1"/>
          </p:cNvSpPr>
          <p:nvPr/>
        </p:nvSpPr>
        <p:spPr bwMode="auto">
          <a:xfrm>
            <a:off x="914400" y="685800"/>
            <a:ext cx="7792518" cy="5909310"/>
          </a:xfrm>
          <a:prstGeom prst="rect">
            <a:avLst/>
          </a:prstGeom>
          <a:noFill/>
          <a:ln w="9525">
            <a:noFill/>
            <a:miter lim="800000"/>
            <a:headEnd/>
            <a:tailEnd/>
          </a:ln>
          <a:effectLst/>
        </p:spPr>
        <p:txBody>
          <a:bodyPr wrap="none">
            <a:spAutoFit/>
          </a:bodyPr>
          <a:lstStyle/>
          <a:p>
            <a:pPr>
              <a:lnSpc>
                <a:spcPct val="150000"/>
              </a:lnSpc>
              <a:buClr>
                <a:srgbClr val="003300"/>
              </a:buClr>
              <a:buFont typeface="Monotype Sorts" pitchFamily="2" charset="2"/>
              <a:buChar char="¥"/>
            </a:pPr>
            <a:r>
              <a:rPr lang="tr-TR" sz="2800" b="1" dirty="0">
                <a:solidFill>
                  <a:srgbClr val="FFFF00"/>
                </a:solidFill>
                <a:latin typeface="Arial" charset="0"/>
              </a:rPr>
              <a:t> </a:t>
            </a:r>
            <a:r>
              <a:rPr lang="tr-TR" sz="2800" b="1" dirty="0">
                <a:solidFill>
                  <a:srgbClr val="FFFFFF"/>
                </a:solidFill>
                <a:latin typeface="Arial" charset="0"/>
              </a:rPr>
              <a:t>İnsan yaşının uzaması</a:t>
            </a:r>
          </a:p>
          <a:p>
            <a:pPr>
              <a:lnSpc>
                <a:spcPct val="150000"/>
              </a:lnSpc>
              <a:buClr>
                <a:srgbClr val="003300"/>
              </a:buClr>
              <a:buFont typeface="Monotype Sorts" pitchFamily="2" charset="2"/>
              <a:buChar char="¥"/>
            </a:pPr>
            <a:r>
              <a:rPr lang="tr-TR" sz="2800" b="1" dirty="0">
                <a:solidFill>
                  <a:srgbClr val="FFFFFF"/>
                </a:solidFill>
                <a:latin typeface="Arial" charset="0"/>
              </a:rPr>
              <a:t> Beslenme alışkanlıklarının değişmesi</a:t>
            </a:r>
          </a:p>
          <a:p>
            <a:pPr>
              <a:lnSpc>
                <a:spcPct val="150000"/>
              </a:lnSpc>
              <a:buClr>
                <a:srgbClr val="003300"/>
              </a:buClr>
              <a:buFont typeface="Monotype Sorts" pitchFamily="2" charset="2"/>
              <a:buChar char="¥"/>
            </a:pPr>
            <a:r>
              <a:rPr lang="tr-TR" sz="2800" b="1" dirty="0">
                <a:solidFill>
                  <a:srgbClr val="FFFFFF"/>
                </a:solidFill>
                <a:latin typeface="Arial" charset="0"/>
              </a:rPr>
              <a:t> Fiziksel </a:t>
            </a:r>
            <a:r>
              <a:rPr lang="tr-TR" sz="2800" b="1" dirty="0" err="1" smtClean="0">
                <a:solidFill>
                  <a:srgbClr val="FFFFFF"/>
                </a:solidFill>
                <a:latin typeface="Arial" charset="0"/>
              </a:rPr>
              <a:t>inaktivite</a:t>
            </a:r>
            <a:r>
              <a:rPr lang="tr-TR" sz="2800" b="1" dirty="0" smtClean="0">
                <a:solidFill>
                  <a:srgbClr val="FFFFFF"/>
                </a:solidFill>
                <a:latin typeface="Arial" charset="0"/>
              </a:rPr>
              <a:t>,hareketsiz yaşam</a:t>
            </a:r>
            <a:endParaRPr lang="tr-TR" sz="2800" b="1" dirty="0">
              <a:solidFill>
                <a:srgbClr val="FFFFFF"/>
              </a:solidFill>
              <a:latin typeface="Arial" charset="0"/>
            </a:endParaRPr>
          </a:p>
          <a:p>
            <a:pPr>
              <a:lnSpc>
                <a:spcPct val="150000"/>
              </a:lnSpc>
              <a:buClr>
                <a:srgbClr val="003300"/>
              </a:buClr>
              <a:buFont typeface="Monotype Sorts" pitchFamily="2" charset="2"/>
              <a:buChar char="¥"/>
            </a:pPr>
            <a:r>
              <a:rPr lang="tr-TR" sz="2800" b="1" dirty="0">
                <a:solidFill>
                  <a:srgbClr val="FFFFFF"/>
                </a:solidFill>
                <a:latin typeface="Arial" charset="0"/>
              </a:rPr>
              <a:t> </a:t>
            </a:r>
            <a:r>
              <a:rPr lang="tr-TR" sz="2800" b="1" dirty="0" err="1">
                <a:solidFill>
                  <a:srgbClr val="FFFFFF"/>
                </a:solidFill>
                <a:latin typeface="Arial" charset="0"/>
              </a:rPr>
              <a:t>Obezitedeki</a:t>
            </a:r>
            <a:r>
              <a:rPr lang="tr-TR" sz="2800" b="1" dirty="0">
                <a:solidFill>
                  <a:srgbClr val="FFFFFF"/>
                </a:solidFill>
                <a:latin typeface="Arial" charset="0"/>
              </a:rPr>
              <a:t> </a:t>
            </a:r>
            <a:r>
              <a:rPr lang="tr-TR" sz="2800" b="1" dirty="0" smtClean="0">
                <a:solidFill>
                  <a:srgbClr val="FFFFFF"/>
                </a:solidFill>
                <a:latin typeface="Arial" charset="0"/>
              </a:rPr>
              <a:t>artış(fazla kilo)</a:t>
            </a:r>
            <a:endParaRPr lang="tr-TR" sz="2800" b="1" dirty="0">
              <a:solidFill>
                <a:srgbClr val="FFFFFF"/>
              </a:solidFill>
              <a:latin typeface="Arial" charset="0"/>
            </a:endParaRPr>
          </a:p>
          <a:p>
            <a:pPr>
              <a:lnSpc>
                <a:spcPct val="150000"/>
              </a:lnSpc>
              <a:buClr>
                <a:srgbClr val="003300"/>
              </a:buClr>
              <a:buFont typeface="Monotype Sorts" pitchFamily="2" charset="2"/>
              <a:buChar char="¥"/>
            </a:pPr>
            <a:r>
              <a:rPr lang="tr-TR" sz="2800" b="1" dirty="0">
                <a:solidFill>
                  <a:srgbClr val="FFFFFF"/>
                </a:solidFill>
                <a:latin typeface="Arial" charset="0"/>
              </a:rPr>
              <a:t> Diğer ölüm nedenlerinin göreceli azalması</a:t>
            </a:r>
          </a:p>
          <a:p>
            <a:pPr>
              <a:lnSpc>
                <a:spcPct val="150000"/>
              </a:lnSpc>
              <a:buClr>
                <a:srgbClr val="003300"/>
              </a:buClr>
              <a:buFont typeface="Monotype Sorts" pitchFamily="2" charset="2"/>
              <a:buChar char="¥"/>
            </a:pPr>
            <a:r>
              <a:rPr lang="tr-TR" sz="2800" b="1" dirty="0">
                <a:solidFill>
                  <a:srgbClr val="FFFFFF"/>
                </a:solidFill>
                <a:latin typeface="Arial" charset="0"/>
              </a:rPr>
              <a:t> Stresin yaygınlaşması</a:t>
            </a:r>
          </a:p>
          <a:p>
            <a:pPr>
              <a:lnSpc>
                <a:spcPct val="150000"/>
              </a:lnSpc>
              <a:buClr>
                <a:srgbClr val="003300"/>
              </a:buClr>
              <a:buFont typeface="Monotype Sorts" pitchFamily="2" charset="2"/>
              <a:buChar char="¥"/>
            </a:pPr>
            <a:r>
              <a:rPr lang="tr-TR" sz="2800" b="1" dirty="0">
                <a:solidFill>
                  <a:srgbClr val="FFFFFF"/>
                </a:solidFill>
                <a:latin typeface="Arial" charset="0"/>
              </a:rPr>
              <a:t> Yaşam tarzının değişmesi</a:t>
            </a:r>
          </a:p>
          <a:p>
            <a:pPr>
              <a:lnSpc>
                <a:spcPct val="150000"/>
              </a:lnSpc>
              <a:buClr>
                <a:srgbClr val="003300"/>
              </a:buClr>
              <a:buFont typeface="Monotype Sorts" pitchFamily="2" charset="2"/>
              <a:buChar char="¥"/>
            </a:pPr>
            <a:r>
              <a:rPr lang="tr-TR" sz="2800" b="1" dirty="0">
                <a:solidFill>
                  <a:srgbClr val="FFFFFF"/>
                </a:solidFill>
                <a:latin typeface="Arial" charset="0"/>
              </a:rPr>
              <a:t> Sigara ve diğer risk faktörlerinin </a:t>
            </a:r>
          </a:p>
          <a:p>
            <a:pPr>
              <a:lnSpc>
                <a:spcPct val="150000"/>
              </a:lnSpc>
            </a:pPr>
            <a:r>
              <a:rPr lang="tr-TR" sz="2800" b="1" dirty="0">
                <a:solidFill>
                  <a:srgbClr val="FFFFFF"/>
                </a:solidFill>
                <a:latin typeface="Arial" charset="0"/>
              </a:rPr>
              <a:t>	oranının artması</a:t>
            </a:r>
            <a:endParaRPr lang="tr-TR"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p:nvPr/>
        </p:nvSpPr>
        <p:spPr>
          <a:xfrm>
            <a:off x="642938" y="0"/>
            <a:ext cx="7772400" cy="1143000"/>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tr-TR" sz="2800" b="1" u="sng">
                <a:solidFill>
                  <a:schemeClr val="lt2"/>
                </a:solidFill>
                <a:latin typeface="Tahoma"/>
                <a:ea typeface="Tahoma"/>
                <a:cs typeface="Tahoma"/>
                <a:sym typeface="Tahoma"/>
              </a:rPr>
              <a:t>DÜZELTİLMİŞ YAŞA GÖRE HASTALIKLARA BAĞLI ÖLÜMLERDE AZALMA YÜZDESİ</a:t>
            </a:r>
            <a:endParaRPr/>
          </a:p>
        </p:txBody>
      </p:sp>
      <p:pic>
        <p:nvPicPr>
          <p:cNvPr id="187" name="Google Shape;187;p29"/>
          <p:cNvPicPr preferRelativeResize="0"/>
          <p:nvPr/>
        </p:nvPicPr>
        <p:blipFill rotWithShape="1">
          <a:blip r:embed="rId3">
            <a:alphaModFix/>
          </a:blip>
          <a:srcRect/>
          <a:stretch/>
        </p:blipFill>
        <p:spPr>
          <a:xfrm>
            <a:off x="0" y="0"/>
            <a:ext cx="9058275" cy="6858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6626" name="Object 2"/>
          <p:cNvGraphicFramePr>
            <a:graphicFrameLocks noChangeAspect="1"/>
          </p:cNvGraphicFramePr>
          <p:nvPr/>
        </p:nvGraphicFramePr>
        <p:xfrm>
          <a:off x="285750" y="844550"/>
          <a:ext cx="8610600" cy="6043613"/>
        </p:xfrm>
        <a:graphic>
          <a:graphicData uri="http://schemas.openxmlformats.org/presentationml/2006/ole">
            <p:oleObj spid="_x0000_s1026" name="Slide" r:id="rId3" imgW="4566079" imgH="3424559" progId="PowerPoint.Slide.8">
              <p:embed/>
            </p:oleObj>
          </a:graphicData>
        </a:graphic>
      </p:graphicFrame>
      <p:sp>
        <p:nvSpPr>
          <p:cNvPr id="666627" name="Text Box 3"/>
          <p:cNvSpPr txBox="1">
            <a:spLocks noChangeArrowheads="1"/>
          </p:cNvSpPr>
          <p:nvPr/>
        </p:nvSpPr>
        <p:spPr bwMode="auto">
          <a:xfrm>
            <a:off x="365125" y="812800"/>
            <a:ext cx="8874125" cy="822325"/>
          </a:xfrm>
          <a:prstGeom prst="rect">
            <a:avLst/>
          </a:prstGeom>
          <a:noFill/>
          <a:ln w="9525">
            <a:noFill/>
            <a:miter lim="800000"/>
            <a:headEnd/>
            <a:tailEnd/>
          </a:ln>
          <a:effectLst/>
        </p:spPr>
        <p:txBody>
          <a:bodyPr>
            <a:spAutoFit/>
          </a:bodyPr>
          <a:lstStyle/>
          <a:p>
            <a:pPr eaLnBrk="1" hangingPunct="1">
              <a:spcBef>
                <a:spcPct val="50000"/>
              </a:spcBef>
              <a:spcAft>
                <a:spcPct val="0"/>
              </a:spcAft>
            </a:pPr>
            <a:r>
              <a:rPr lang="tr-TR" sz="2400" b="1">
                <a:solidFill>
                  <a:schemeClr val="tx2"/>
                </a:solidFill>
              </a:rPr>
              <a:t>Yaşa göre</a:t>
            </a:r>
            <a:r>
              <a:rPr lang="en-GB" sz="2400" b="1">
                <a:solidFill>
                  <a:schemeClr val="tx2"/>
                </a:solidFill>
              </a:rPr>
              <a:t> standardi</a:t>
            </a:r>
            <a:r>
              <a:rPr lang="tr-TR" sz="2400" b="1">
                <a:solidFill>
                  <a:schemeClr val="tx2"/>
                </a:solidFill>
              </a:rPr>
              <a:t>ze</a:t>
            </a:r>
            <a:r>
              <a:rPr lang="en-GB" sz="2400" b="1">
                <a:solidFill>
                  <a:schemeClr val="tx2"/>
                </a:solidFill>
              </a:rPr>
              <a:t> </a:t>
            </a:r>
            <a:r>
              <a:rPr lang="tr-TR" sz="2400" b="1">
                <a:solidFill>
                  <a:schemeClr val="tx2"/>
                </a:solidFill>
              </a:rPr>
              <a:t>KKH</a:t>
            </a:r>
            <a:r>
              <a:rPr lang="en-GB" sz="2400" b="1">
                <a:solidFill>
                  <a:schemeClr val="tx2"/>
                </a:solidFill>
              </a:rPr>
              <a:t> mortalit</a:t>
            </a:r>
            <a:r>
              <a:rPr lang="tr-TR" sz="2400" b="1">
                <a:solidFill>
                  <a:schemeClr val="tx2"/>
                </a:solidFill>
              </a:rPr>
              <a:t>e</a:t>
            </a:r>
            <a:r>
              <a:rPr lang="en-GB" sz="2400" b="1">
                <a:solidFill>
                  <a:schemeClr val="tx2"/>
                </a:solidFill>
              </a:rPr>
              <a:t> </a:t>
            </a:r>
            <a:r>
              <a:rPr lang="tr-TR" sz="2400" b="1">
                <a:solidFill>
                  <a:schemeClr val="tx2"/>
                </a:solidFill>
              </a:rPr>
              <a:t>oranlarında eğilimler </a:t>
            </a:r>
            <a:r>
              <a:rPr lang="en-GB" sz="2400" b="1">
                <a:solidFill>
                  <a:schemeClr val="tx2"/>
                </a:solidFill>
              </a:rPr>
              <a:t>1968-2001 </a:t>
            </a:r>
            <a:r>
              <a:rPr lang="tr-TR" sz="2400" b="1">
                <a:solidFill>
                  <a:schemeClr val="tx2"/>
                </a:solidFill>
              </a:rPr>
              <a:t>arası</a:t>
            </a:r>
            <a:r>
              <a:rPr lang="en-GB" sz="2400" b="1">
                <a:solidFill>
                  <a:schemeClr val="tx2"/>
                </a:solidFill>
              </a:rPr>
              <a:t> 35-74 y</a:t>
            </a:r>
            <a:r>
              <a:rPr lang="tr-TR" sz="2400" b="1">
                <a:solidFill>
                  <a:schemeClr val="tx2"/>
                </a:solidFill>
              </a:rPr>
              <a:t>aşındaki erkekler</a:t>
            </a:r>
            <a:r>
              <a:rPr lang="en-GB" sz="2400" b="1">
                <a:solidFill>
                  <a:schemeClr val="tx2"/>
                </a:solidFill>
              </a:rPr>
              <a:t> (WHO 2004)</a:t>
            </a:r>
            <a:endParaRPr lang="en-US" sz="2400" b="1">
              <a:solidFill>
                <a:schemeClr val="tx2"/>
              </a:solidFill>
            </a:endParaRPr>
          </a:p>
        </p:txBody>
      </p:sp>
      <p:sp>
        <p:nvSpPr>
          <p:cNvPr id="666628" name="Text Box 4"/>
          <p:cNvSpPr txBox="1">
            <a:spLocks noChangeArrowheads="1"/>
          </p:cNvSpPr>
          <p:nvPr/>
        </p:nvSpPr>
        <p:spPr bwMode="auto">
          <a:xfrm>
            <a:off x="652463" y="-119063"/>
            <a:ext cx="8016875" cy="1003301"/>
          </a:xfrm>
          <a:prstGeom prst="rect">
            <a:avLst/>
          </a:prstGeom>
          <a:noFill/>
          <a:ln w="25400">
            <a:noFill/>
            <a:miter lim="800000"/>
            <a:headEnd/>
            <a:tailEnd/>
          </a:ln>
          <a:effectLst/>
        </p:spPr>
        <p:txBody>
          <a:bodyPr wrap="none" lIns="90488" tIns="44450" rIns="90488" bIns="44450">
            <a:spAutoFit/>
          </a:bodyPr>
          <a:lstStyle/>
          <a:p>
            <a:r>
              <a:rPr lang="tr-TR" sz="6000">
                <a:solidFill>
                  <a:schemeClr val="tx2"/>
                </a:solidFill>
              </a:rPr>
              <a:t>KV Hastalık Önlenebilir</a:t>
            </a:r>
            <a:endParaRPr lang="en-US" sz="6000">
              <a:solidFill>
                <a:schemeClr val="tx2"/>
              </a:solidFill>
            </a:endParaRPr>
          </a:p>
        </p:txBody>
      </p:sp>
      <p:sp>
        <p:nvSpPr>
          <p:cNvPr id="666629" name="Line 5"/>
          <p:cNvSpPr>
            <a:spLocks noChangeShapeType="1"/>
          </p:cNvSpPr>
          <p:nvPr/>
        </p:nvSpPr>
        <p:spPr bwMode="auto">
          <a:xfrm>
            <a:off x="0" y="746125"/>
            <a:ext cx="9144000" cy="0"/>
          </a:xfrm>
          <a:prstGeom prst="line">
            <a:avLst/>
          </a:prstGeom>
          <a:noFill/>
          <a:ln w="28575">
            <a:solidFill>
              <a:schemeClr val="tx2"/>
            </a:solidFill>
            <a:round/>
            <a:headEnd/>
            <a:tailEnd/>
          </a:ln>
          <a:effectLst/>
        </p:spPr>
        <p:txBody>
          <a:bodyPr wrap="none" lIns="90488" tIns="44450" rIns="90488" bIns="44450">
            <a:spAutoFit/>
          </a:bodyPr>
          <a:lstStyle/>
          <a:p>
            <a:endParaRPr lang="tr-T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Slayt Numarası Yer Tutucusu"/>
          <p:cNvSpPr>
            <a:spLocks noGrp="1"/>
          </p:cNvSpPr>
          <p:nvPr>
            <p:ph type="sldNum" sz="quarter" idx="12"/>
          </p:nvPr>
        </p:nvSpPr>
        <p:spPr/>
        <p:txBody>
          <a:bodyPr/>
          <a:lstStyle/>
          <a:p>
            <a:fld id="{EE1ADC1D-E8D8-473D-925F-A77199ECC61D}" type="slidenum">
              <a:rPr lang="tr-TR"/>
              <a:pPr/>
              <a:t>9</a:t>
            </a:fld>
            <a:endParaRPr lang="tr-TR"/>
          </a:p>
        </p:txBody>
      </p:sp>
      <p:sp>
        <p:nvSpPr>
          <p:cNvPr id="1290242" name="Rectangle 2"/>
          <p:cNvSpPr>
            <a:spLocks noChangeArrowheads="1"/>
          </p:cNvSpPr>
          <p:nvPr/>
        </p:nvSpPr>
        <p:spPr bwMode="auto">
          <a:xfrm>
            <a:off x="685800" y="0"/>
            <a:ext cx="7772400" cy="1143000"/>
          </a:xfrm>
          <a:prstGeom prst="rect">
            <a:avLst/>
          </a:prstGeom>
          <a:noFill/>
          <a:ln w="9525">
            <a:noFill/>
            <a:miter lim="800000"/>
            <a:headEnd/>
            <a:tailEnd/>
          </a:ln>
          <a:effectLst/>
        </p:spPr>
        <p:txBody>
          <a:bodyPr lIns="92075" tIns="46038" rIns="92075" bIns="46038" anchor="ctr"/>
          <a:lstStyle/>
          <a:p>
            <a:pPr algn="ctr" eaLnBrk="1" hangingPunct="1">
              <a:spcBef>
                <a:spcPct val="0"/>
              </a:spcBef>
              <a:spcAft>
                <a:spcPct val="0"/>
              </a:spcAft>
            </a:pPr>
            <a:r>
              <a:rPr kumimoji="1" lang="tr-TR" b="1" u="sng" dirty="0" smtClean="0">
                <a:solidFill>
                  <a:srgbClr val="FF0000"/>
                </a:solidFill>
                <a:effectLst>
                  <a:outerShdw blurRad="38100" dist="38100" dir="2700000" algn="tl">
                    <a:srgbClr val="000000"/>
                  </a:outerShdw>
                </a:effectLst>
                <a:latin typeface="Tahoma" pitchFamily="34" charset="0"/>
              </a:rPr>
              <a:t> KALP DAMAR </a:t>
            </a:r>
            <a:r>
              <a:rPr kumimoji="1" lang="tr-TR" b="1" u="sng" dirty="0">
                <a:solidFill>
                  <a:srgbClr val="FF0000"/>
                </a:solidFill>
                <a:effectLst>
                  <a:outerShdw blurRad="38100" dist="38100" dir="2700000" algn="tl">
                    <a:srgbClr val="000000"/>
                  </a:outerShdw>
                </a:effectLst>
                <a:latin typeface="Tahoma" pitchFamily="34" charset="0"/>
              </a:rPr>
              <a:t>HASTALIKLARINDA UYGULANAN MÜDAHALELERİN </a:t>
            </a:r>
            <a:r>
              <a:rPr kumimoji="1" lang="tr-TR" b="1" u="sng" dirty="0" smtClean="0">
                <a:solidFill>
                  <a:srgbClr val="FF0000"/>
                </a:solidFill>
                <a:effectLst>
                  <a:outerShdw blurRad="38100" dist="38100" dir="2700000" algn="tl">
                    <a:srgbClr val="000000"/>
                  </a:outerShdw>
                </a:effectLst>
                <a:latin typeface="Tahoma" pitchFamily="34" charset="0"/>
              </a:rPr>
              <a:t>ÖLÜM </a:t>
            </a:r>
            <a:r>
              <a:rPr kumimoji="1" lang="tr-TR" b="1" u="sng" dirty="0">
                <a:solidFill>
                  <a:srgbClr val="FF0000"/>
                </a:solidFill>
                <a:effectLst>
                  <a:outerShdw blurRad="38100" dist="38100" dir="2700000" algn="tl">
                    <a:srgbClr val="000000"/>
                  </a:outerShdw>
                </a:effectLst>
                <a:latin typeface="Tahoma" pitchFamily="34" charset="0"/>
              </a:rPr>
              <a:t>ÜZERİNE ETKİLERİ</a:t>
            </a:r>
            <a:endParaRPr kumimoji="1" lang="tr-TR" sz="2400" b="1" u="sng" dirty="0">
              <a:solidFill>
                <a:srgbClr val="FF0000"/>
              </a:solidFill>
              <a:effectLst>
                <a:outerShdw blurRad="38100" dist="38100" dir="2700000" algn="tl">
                  <a:srgbClr val="000000"/>
                </a:outerShdw>
              </a:effectLst>
              <a:latin typeface="Tahoma" pitchFamily="34" charset="0"/>
            </a:endParaRPr>
          </a:p>
        </p:txBody>
      </p:sp>
      <p:grpSp>
        <p:nvGrpSpPr>
          <p:cNvPr id="2" name="Group 3"/>
          <p:cNvGrpSpPr>
            <a:grpSpLocks/>
          </p:cNvGrpSpPr>
          <p:nvPr/>
        </p:nvGrpSpPr>
        <p:grpSpPr bwMode="auto">
          <a:xfrm>
            <a:off x="609600" y="990600"/>
            <a:ext cx="7772400" cy="6013450"/>
            <a:chOff x="384" y="624"/>
            <a:chExt cx="4896" cy="3788"/>
          </a:xfrm>
        </p:grpSpPr>
        <p:sp>
          <p:nvSpPr>
            <p:cNvPr id="1290244" name="Rectangle 4"/>
            <p:cNvSpPr>
              <a:spLocks noChangeArrowheads="1"/>
            </p:cNvSpPr>
            <p:nvPr/>
          </p:nvSpPr>
          <p:spPr bwMode="auto">
            <a:xfrm>
              <a:off x="4128" y="3936"/>
              <a:ext cx="1152" cy="476"/>
            </a:xfrm>
            <a:prstGeom prst="rect">
              <a:avLst/>
            </a:prstGeom>
            <a:noFill/>
            <a:ln w="12700" cap="sq">
              <a:noFill/>
              <a:miter lim="800000"/>
              <a:headEnd type="none" w="sm" len="sm"/>
              <a:tailEnd type="none" w="sm" len="sm"/>
            </a:ln>
            <a:effectLst/>
          </p:spPr>
          <p:txBody>
            <a:bodyPr/>
            <a:lstStyle/>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100.0</a:t>
              </a:r>
            </a:p>
          </p:txBody>
        </p:sp>
        <p:sp>
          <p:nvSpPr>
            <p:cNvPr id="1290245" name="Rectangle 5"/>
            <p:cNvSpPr>
              <a:spLocks noChangeArrowheads="1"/>
            </p:cNvSpPr>
            <p:nvPr/>
          </p:nvSpPr>
          <p:spPr bwMode="auto">
            <a:xfrm>
              <a:off x="2688" y="3936"/>
              <a:ext cx="1440" cy="476"/>
            </a:xfrm>
            <a:prstGeom prst="rect">
              <a:avLst/>
            </a:prstGeom>
            <a:noFill/>
            <a:ln w="12700" cap="sq">
              <a:noFill/>
              <a:miter lim="800000"/>
              <a:headEnd type="none" w="sm" len="sm"/>
              <a:tailEnd type="none" w="sm" len="sm"/>
            </a:ln>
            <a:effectLst/>
          </p:spPr>
          <p:txBody>
            <a:bodyPr/>
            <a:lstStyle/>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630000</a:t>
              </a:r>
            </a:p>
          </p:txBody>
        </p:sp>
        <p:sp>
          <p:nvSpPr>
            <p:cNvPr id="1290246" name="Rectangle 6"/>
            <p:cNvSpPr>
              <a:spLocks noChangeArrowheads="1"/>
            </p:cNvSpPr>
            <p:nvPr/>
          </p:nvSpPr>
          <p:spPr bwMode="auto">
            <a:xfrm>
              <a:off x="384" y="3936"/>
              <a:ext cx="2304" cy="476"/>
            </a:xfrm>
            <a:prstGeom prst="rect">
              <a:avLst/>
            </a:prstGeom>
            <a:noFill/>
            <a:ln w="12700" cap="sq">
              <a:noFill/>
              <a:miter lim="800000"/>
              <a:headEnd type="none" w="sm" len="sm"/>
              <a:tailEnd type="none" w="sm" len="sm"/>
            </a:ln>
            <a:effectLst/>
          </p:spPr>
          <p:txBody>
            <a:bodyPr/>
            <a:lstStyle/>
            <a:p>
              <a:pPr eaLnBrk="1" hangingPunct="1">
                <a:spcBef>
                  <a:spcPct val="20000"/>
                </a:spcBef>
                <a:spcAft>
                  <a:spcPct val="0"/>
                </a:spcAft>
                <a:buClr>
                  <a:schemeClr val="folHlink"/>
                </a:buClr>
                <a:buSzPct val="75000"/>
                <a:buFont typeface="Monotype Sorts" pitchFamily="2" charset="2"/>
                <a:buNone/>
              </a:pPr>
              <a:r>
                <a:rPr kumimoji="1" lang="tr-TR" b="1" u="sng">
                  <a:effectLst>
                    <a:outerShdw blurRad="38100" dist="38100" dir="2700000" algn="tl">
                      <a:srgbClr val="000000"/>
                    </a:outerShdw>
                  </a:effectLst>
                  <a:latin typeface="Tahoma" pitchFamily="34" charset="0"/>
                </a:rPr>
                <a:t>TOPLAM KURTARILAN YAŞAM</a:t>
              </a:r>
            </a:p>
          </p:txBody>
        </p:sp>
        <p:sp>
          <p:nvSpPr>
            <p:cNvPr id="1290247" name="Rectangle 7"/>
            <p:cNvSpPr>
              <a:spLocks noChangeArrowheads="1"/>
            </p:cNvSpPr>
            <p:nvPr/>
          </p:nvSpPr>
          <p:spPr bwMode="auto">
            <a:xfrm>
              <a:off x="4128" y="3641"/>
              <a:ext cx="1152" cy="295"/>
            </a:xfrm>
            <a:prstGeom prst="rect">
              <a:avLst/>
            </a:prstGeom>
            <a:noFill/>
            <a:ln w="12700" cap="sq">
              <a:noFill/>
              <a:miter lim="800000"/>
              <a:headEnd type="none" w="sm" len="sm"/>
              <a:tailEnd type="none" w="sm" len="sm"/>
            </a:ln>
            <a:effectLst/>
          </p:spPr>
          <p:txBody>
            <a:bodyPr/>
            <a:lstStyle/>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6.5</a:t>
              </a:r>
            </a:p>
          </p:txBody>
        </p:sp>
        <p:sp>
          <p:nvSpPr>
            <p:cNvPr id="1290248" name="Rectangle 8"/>
            <p:cNvSpPr>
              <a:spLocks noChangeArrowheads="1"/>
            </p:cNvSpPr>
            <p:nvPr/>
          </p:nvSpPr>
          <p:spPr bwMode="auto">
            <a:xfrm>
              <a:off x="2688" y="3641"/>
              <a:ext cx="1440" cy="295"/>
            </a:xfrm>
            <a:prstGeom prst="rect">
              <a:avLst/>
            </a:prstGeom>
            <a:noFill/>
            <a:ln w="12700" cap="sq">
              <a:noFill/>
              <a:miter lim="800000"/>
              <a:headEnd type="none" w="sm" len="sm"/>
              <a:tailEnd type="none" w="sm" len="sm"/>
            </a:ln>
            <a:effectLst/>
          </p:spPr>
          <p:txBody>
            <a:bodyPr/>
            <a:lstStyle/>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41000</a:t>
              </a:r>
            </a:p>
          </p:txBody>
        </p:sp>
        <p:sp>
          <p:nvSpPr>
            <p:cNvPr id="1290249" name="Rectangle 9"/>
            <p:cNvSpPr>
              <a:spLocks noChangeArrowheads="1"/>
            </p:cNvSpPr>
            <p:nvPr/>
          </p:nvSpPr>
          <p:spPr bwMode="auto">
            <a:xfrm>
              <a:off x="384" y="3641"/>
              <a:ext cx="2304" cy="295"/>
            </a:xfrm>
            <a:prstGeom prst="rect">
              <a:avLst/>
            </a:prstGeom>
            <a:noFill/>
            <a:ln w="12700" cap="sq">
              <a:noFill/>
              <a:miter lim="800000"/>
              <a:headEnd type="none" w="sm" len="sm"/>
              <a:tailEnd type="none" w="sm" len="sm"/>
            </a:ln>
            <a:effectLst/>
          </p:spPr>
          <p:txBody>
            <a:bodyPr/>
            <a:lstStyle/>
            <a:p>
              <a:pPr eaLnBrk="1" hangingPunct="1">
                <a:spcBef>
                  <a:spcPct val="20000"/>
                </a:spcBef>
                <a:spcAft>
                  <a:spcPct val="0"/>
                </a:spcAft>
                <a:buClr>
                  <a:schemeClr val="folHlink"/>
                </a:buClr>
                <a:buSzPct val="75000"/>
                <a:buFont typeface="Monotype Sorts" pitchFamily="2" charset="2"/>
                <a:buNone/>
              </a:pPr>
              <a:r>
                <a:rPr kumimoji="1" lang="tr-TR" b="1" u="sng">
                  <a:effectLst>
                    <a:outerShdw blurRad="38100" dist="38100" dir="2700000" algn="tl">
                      <a:srgbClr val="000000"/>
                    </a:outerShdw>
                  </a:effectLst>
                  <a:latin typeface="Tahoma" pitchFamily="34" charset="0"/>
                </a:rPr>
                <a:t>DİĞER SEBEPLER</a:t>
              </a:r>
            </a:p>
          </p:txBody>
        </p:sp>
        <p:sp>
          <p:nvSpPr>
            <p:cNvPr id="1290250" name="Rectangle 10"/>
            <p:cNvSpPr>
              <a:spLocks noChangeArrowheads="1"/>
            </p:cNvSpPr>
            <p:nvPr/>
          </p:nvSpPr>
          <p:spPr bwMode="auto">
            <a:xfrm>
              <a:off x="4128" y="2563"/>
              <a:ext cx="1152" cy="1078"/>
            </a:xfrm>
            <a:prstGeom prst="rect">
              <a:avLst/>
            </a:prstGeom>
            <a:noFill/>
            <a:ln w="12700" cap="sq">
              <a:noFill/>
              <a:miter lim="800000"/>
              <a:headEnd type="none" w="sm" len="sm"/>
              <a:tailEnd type="none" w="sm" len="sm"/>
            </a:ln>
            <a:effectLst/>
          </p:spPr>
          <p:txBody>
            <a:bodyPr/>
            <a:lstStyle/>
            <a:p>
              <a:pPr eaLnBrk="1" hangingPunct="1">
                <a:spcBef>
                  <a:spcPct val="20000"/>
                </a:spcBef>
                <a:spcAft>
                  <a:spcPct val="0"/>
                </a:spcAft>
                <a:buClr>
                  <a:schemeClr val="folHlink"/>
                </a:buClr>
                <a:buSzPct val="75000"/>
                <a:buFont typeface="Monotype Sorts" pitchFamily="2" charset="2"/>
                <a:buNone/>
              </a:pPr>
              <a:endParaRPr kumimoji="1" lang="tr-TR" sz="2800" b="1">
                <a:effectLst>
                  <a:outerShdw blurRad="38100" dist="38100" dir="2700000" algn="tl">
                    <a:srgbClr val="000000"/>
                  </a:outerShdw>
                </a:effectLst>
                <a:latin typeface="Tahoma" pitchFamily="34" charset="0"/>
              </a:endParaRP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30.0</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24.0</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54.0</a:t>
              </a:r>
            </a:p>
          </p:txBody>
        </p:sp>
        <p:sp>
          <p:nvSpPr>
            <p:cNvPr id="1290251" name="Rectangle 11"/>
            <p:cNvSpPr>
              <a:spLocks noChangeArrowheads="1"/>
            </p:cNvSpPr>
            <p:nvPr/>
          </p:nvSpPr>
          <p:spPr bwMode="auto">
            <a:xfrm>
              <a:off x="2688" y="2563"/>
              <a:ext cx="1440" cy="1078"/>
            </a:xfrm>
            <a:prstGeom prst="rect">
              <a:avLst/>
            </a:prstGeom>
            <a:noFill/>
            <a:ln w="12700" cap="sq">
              <a:noFill/>
              <a:miter lim="800000"/>
              <a:headEnd type="none" w="sm" len="sm"/>
              <a:tailEnd type="none" w="sm" len="sm"/>
            </a:ln>
            <a:effectLst/>
          </p:spPr>
          <p:txBody>
            <a:bodyPr/>
            <a:lstStyle/>
            <a:p>
              <a:pPr eaLnBrk="1" hangingPunct="1">
                <a:spcBef>
                  <a:spcPct val="20000"/>
                </a:spcBef>
                <a:spcAft>
                  <a:spcPct val="0"/>
                </a:spcAft>
                <a:buClr>
                  <a:schemeClr val="folHlink"/>
                </a:buClr>
                <a:buSzPct val="75000"/>
                <a:buFont typeface="Monotype Sorts" pitchFamily="2" charset="2"/>
                <a:buNone/>
              </a:pPr>
              <a:endParaRPr kumimoji="1" lang="tr-TR" sz="2800" b="1">
                <a:effectLst>
                  <a:outerShdw blurRad="38100" dist="38100" dir="2700000" algn="tl">
                    <a:srgbClr val="000000"/>
                  </a:outerShdw>
                </a:effectLst>
                <a:latin typeface="Tahoma" pitchFamily="34" charset="0"/>
              </a:endParaRP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190000</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150000</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340000</a:t>
              </a:r>
            </a:p>
            <a:p>
              <a:pPr eaLnBrk="1" hangingPunct="1">
                <a:spcBef>
                  <a:spcPct val="20000"/>
                </a:spcBef>
                <a:spcAft>
                  <a:spcPct val="0"/>
                </a:spcAft>
                <a:buClr>
                  <a:schemeClr val="folHlink"/>
                </a:buClr>
                <a:buSzPct val="75000"/>
                <a:buFont typeface="Monotype Sorts" pitchFamily="2" charset="2"/>
                <a:buNone/>
              </a:pPr>
              <a:endParaRPr kumimoji="1" lang="tr-TR" sz="1600" b="1">
                <a:effectLst>
                  <a:outerShdw blurRad="38100" dist="38100" dir="2700000" algn="tl">
                    <a:srgbClr val="000000"/>
                  </a:outerShdw>
                </a:effectLst>
                <a:latin typeface="Tahoma" pitchFamily="34" charset="0"/>
              </a:endParaRPr>
            </a:p>
          </p:txBody>
        </p:sp>
        <p:sp>
          <p:nvSpPr>
            <p:cNvPr id="1290252" name="Rectangle 12"/>
            <p:cNvSpPr>
              <a:spLocks noChangeArrowheads="1"/>
            </p:cNvSpPr>
            <p:nvPr/>
          </p:nvSpPr>
          <p:spPr bwMode="auto">
            <a:xfrm>
              <a:off x="384" y="2563"/>
              <a:ext cx="2304" cy="1078"/>
            </a:xfrm>
            <a:prstGeom prst="rect">
              <a:avLst/>
            </a:prstGeom>
            <a:noFill/>
            <a:ln w="12700" cap="sq">
              <a:noFill/>
              <a:miter lim="800000"/>
              <a:headEnd type="none" w="sm" len="sm"/>
              <a:tailEnd type="none" w="sm" len="sm"/>
            </a:ln>
            <a:effectLst/>
          </p:spPr>
          <p:txBody>
            <a:bodyPr/>
            <a:lstStyle/>
            <a:p>
              <a:pPr eaLnBrk="1" hangingPunct="1">
                <a:spcBef>
                  <a:spcPct val="20000"/>
                </a:spcBef>
                <a:spcAft>
                  <a:spcPct val="0"/>
                </a:spcAft>
                <a:buClr>
                  <a:schemeClr val="folHlink"/>
                </a:buClr>
                <a:buSzPct val="75000"/>
                <a:buFont typeface="Monotype Sorts" pitchFamily="2" charset="2"/>
                <a:buNone/>
              </a:pPr>
              <a:r>
                <a:rPr kumimoji="1" lang="tr-TR" sz="1800" u="sng">
                  <a:effectLst>
                    <a:outerShdw blurRad="38100" dist="38100" dir="2700000" algn="tl">
                      <a:srgbClr val="000000"/>
                    </a:outerShdw>
                  </a:effectLst>
                  <a:latin typeface="Tahoma" pitchFamily="34" charset="0"/>
                </a:rPr>
                <a:t>YAŞAM TARZI DEĞİŞİKLİKLERİ</a:t>
              </a:r>
            </a:p>
            <a:p>
              <a:pPr eaLnBrk="1" hangingPunct="1">
                <a:spcBef>
                  <a:spcPct val="20000"/>
                </a:spcBef>
                <a:spcAft>
                  <a:spcPct val="0"/>
                </a:spcAft>
                <a:buClr>
                  <a:schemeClr val="folHlink"/>
                </a:buClr>
                <a:buSzPct val="75000"/>
                <a:buFont typeface="Monotype Sorts" pitchFamily="2" charset="2"/>
                <a:buNone/>
              </a:pPr>
              <a:r>
                <a:rPr kumimoji="1" lang="tr-TR" sz="1800">
                  <a:effectLst>
                    <a:outerShdw blurRad="38100" dist="38100" dir="2700000" algn="tl">
                      <a:srgbClr val="000000"/>
                    </a:outerShdw>
                  </a:effectLst>
                  <a:latin typeface="Tahoma" pitchFamily="34" charset="0"/>
                </a:rPr>
                <a:t> </a:t>
              </a:r>
              <a:r>
                <a:rPr kumimoji="1" lang="tr-TR" sz="1800" b="1">
                  <a:solidFill>
                    <a:srgbClr val="FF33CC"/>
                  </a:solidFill>
                  <a:effectLst>
                    <a:outerShdw blurRad="38100" dist="38100" dir="2700000" algn="tl">
                      <a:srgbClr val="000000"/>
                    </a:outerShdw>
                  </a:effectLst>
                  <a:latin typeface="Tahoma" pitchFamily="34" charset="0"/>
                </a:rPr>
                <a:t>Kolesterolün düşürülmesi</a:t>
              </a:r>
            </a:p>
            <a:p>
              <a:pPr eaLnBrk="1" hangingPunct="1">
                <a:spcBef>
                  <a:spcPct val="20000"/>
                </a:spcBef>
                <a:spcAft>
                  <a:spcPct val="0"/>
                </a:spcAft>
                <a:buClr>
                  <a:schemeClr val="folHlink"/>
                </a:buClr>
                <a:buSzPct val="75000"/>
                <a:buFont typeface="Monotype Sorts" pitchFamily="2" charset="2"/>
                <a:buNone/>
              </a:pPr>
              <a:r>
                <a:rPr kumimoji="1" lang="tr-TR" sz="1800" b="1">
                  <a:solidFill>
                    <a:srgbClr val="FF33CC"/>
                  </a:solidFill>
                  <a:effectLst>
                    <a:outerShdw blurRad="38100" dist="38100" dir="2700000" algn="tl">
                      <a:srgbClr val="000000"/>
                    </a:outerShdw>
                  </a:effectLst>
                  <a:latin typeface="Tahoma" pitchFamily="34" charset="0"/>
                </a:rPr>
                <a:t> Sigara içiminin azaltılması</a:t>
              </a:r>
            </a:p>
            <a:p>
              <a:pPr eaLnBrk="1" hangingPunct="1">
                <a:spcBef>
                  <a:spcPct val="20000"/>
                </a:spcBef>
                <a:spcAft>
                  <a:spcPct val="0"/>
                </a:spcAft>
                <a:buClr>
                  <a:schemeClr val="folHlink"/>
                </a:buClr>
                <a:buSzPct val="75000"/>
                <a:buFont typeface="Monotype Sorts" pitchFamily="2" charset="2"/>
                <a:buNone/>
              </a:pPr>
              <a:r>
                <a:rPr kumimoji="1" lang="tr-TR" sz="1800">
                  <a:effectLst>
                    <a:outerShdw blurRad="38100" dist="38100" dir="2700000" algn="tl">
                      <a:srgbClr val="000000"/>
                    </a:outerShdw>
                  </a:effectLst>
                  <a:latin typeface="Tahoma" pitchFamily="34" charset="0"/>
                </a:rPr>
                <a:t> Total </a:t>
              </a:r>
            </a:p>
          </p:txBody>
        </p:sp>
        <p:sp>
          <p:nvSpPr>
            <p:cNvPr id="1290253" name="Rectangle 13"/>
            <p:cNvSpPr>
              <a:spLocks noChangeArrowheads="1"/>
            </p:cNvSpPr>
            <p:nvPr/>
          </p:nvSpPr>
          <p:spPr bwMode="auto">
            <a:xfrm>
              <a:off x="4128" y="1110"/>
              <a:ext cx="1152" cy="1453"/>
            </a:xfrm>
            <a:prstGeom prst="rect">
              <a:avLst/>
            </a:prstGeom>
            <a:noFill/>
            <a:ln w="12700" cap="sq">
              <a:noFill/>
              <a:miter lim="800000"/>
              <a:headEnd type="none" w="sm" len="sm"/>
              <a:tailEnd type="none" w="sm" len="sm"/>
            </a:ln>
            <a:effectLst/>
          </p:spPr>
          <p:txBody>
            <a:bodyPr/>
            <a:lstStyle/>
            <a:p>
              <a:pPr eaLnBrk="1" hangingPunct="1">
                <a:spcBef>
                  <a:spcPct val="20000"/>
                </a:spcBef>
                <a:spcAft>
                  <a:spcPct val="0"/>
                </a:spcAft>
                <a:buClr>
                  <a:schemeClr val="folHlink"/>
                </a:buClr>
                <a:buSzPct val="75000"/>
                <a:buFont typeface="Monotype Sorts" pitchFamily="2" charset="2"/>
                <a:buNone/>
              </a:pPr>
              <a:r>
                <a:rPr kumimoji="1" lang="tr-TR" sz="2800" b="1">
                  <a:effectLst>
                    <a:outerShdw blurRad="38100" dist="38100" dir="2700000" algn="tl">
                      <a:srgbClr val="000000"/>
                    </a:outerShdw>
                  </a:effectLst>
                  <a:latin typeface="Tahoma" pitchFamily="34" charset="0"/>
                </a:rPr>
                <a:t>       </a:t>
              </a:r>
              <a:r>
                <a:rPr kumimoji="1" lang="tr-TR" sz="1800" b="1">
                  <a:effectLst>
                    <a:outerShdw blurRad="38100" dist="38100" dir="2700000" algn="tl">
                      <a:srgbClr val="000000"/>
                    </a:outerShdw>
                  </a:effectLst>
                  <a:latin typeface="Tahoma" pitchFamily="34" charset="0"/>
                </a:rPr>
                <a:t> %</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13.5</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4.0</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3.5</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10.0</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8.5</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39.5</a:t>
              </a:r>
            </a:p>
          </p:txBody>
        </p:sp>
        <p:sp>
          <p:nvSpPr>
            <p:cNvPr id="1290254" name="Rectangle 14"/>
            <p:cNvSpPr>
              <a:spLocks noChangeArrowheads="1"/>
            </p:cNvSpPr>
            <p:nvPr/>
          </p:nvSpPr>
          <p:spPr bwMode="auto">
            <a:xfrm>
              <a:off x="2688" y="1110"/>
              <a:ext cx="1440" cy="1453"/>
            </a:xfrm>
            <a:prstGeom prst="rect">
              <a:avLst/>
            </a:prstGeom>
            <a:noFill/>
            <a:ln w="12700" cap="sq">
              <a:noFill/>
              <a:miter lim="800000"/>
              <a:headEnd type="none" w="sm" len="sm"/>
              <a:tailEnd type="none" w="sm" len="sm"/>
            </a:ln>
            <a:effectLst/>
          </p:spPr>
          <p:txBody>
            <a:bodyPr/>
            <a:lstStyle/>
            <a:p>
              <a:pPr algn="ctr" eaLnBrk="1" hangingPunct="1">
                <a:spcBef>
                  <a:spcPct val="20000"/>
                </a:spcBef>
                <a:spcAft>
                  <a:spcPct val="0"/>
                </a:spcAft>
                <a:buClr>
                  <a:schemeClr val="folHlink"/>
                </a:buClr>
                <a:buSzPct val="75000"/>
                <a:buFont typeface="Monotype Sorts" pitchFamily="2" charset="2"/>
                <a:buNone/>
              </a:pPr>
              <a:r>
                <a:rPr kumimoji="1" lang="tr-TR" sz="2800" b="1">
                  <a:effectLst>
                    <a:outerShdw blurRad="38100" dist="38100" dir="2700000" algn="tl">
                      <a:srgbClr val="000000"/>
                    </a:outerShdw>
                  </a:effectLst>
                  <a:latin typeface="Tahoma" pitchFamily="34" charset="0"/>
                </a:rPr>
                <a:t>  </a:t>
              </a:r>
              <a:r>
                <a:rPr kumimoji="1" lang="tr-TR" sz="1600" b="1">
                  <a:effectLst>
                    <a:outerShdw blurRad="38100" dist="38100" dir="2700000" algn="tl">
                      <a:srgbClr val="000000"/>
                    </a:outerShdw>
                  </a:effectLst>
                  <a:latin typeface="Tahoma" pitchFamily="34" charset="0"/>
                </a:rPr>
                <a:t>n</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 85000</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25000</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23000</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61000</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55000</a:t>
              </a:r>
            </a:p>
            <a:p>
              <a:pPr algn="ctr" eaLnBrk="1" hangingPunct="1">
                <a:spcBef>
                  <a:spcPct val="20000"/>
                </a:spcBef>
                <a:spcAft>
                  <a:spcPct val="0"/>
                </a:spcAft>
                <a:buClr>
                  <a:schemeClr val="folHlink"/>
                </a:buClr>
                <a:buSzPct val="75000"/>
                <a:buFont typeface="Monotype Sorts" pitchFamily="2" charset="2"/>
                <a:buNone/>
              </a:pPr>
              <a:r>
                <a:rPr kumimoji="1" lang="tr-TR" sz="1600" b="1">
                  <a:effectLst>
                    <a:outerShdw blurRad="38100" dist="38100" dir="2700000" algn="tl">
                      <a:srgbClr val="000000"/>
                    </a:outerShdw>
                  </a:effectLst>
                  <a:latin typeface="Tahoma" pitchFamily="34" charset="0"/>
                </a:rPr>
                <a:t>249000</a:t>
              </a:r>
            </a:p>
          </p:txBody>
        </p:sp>
        <p:sp>
          <p:nvSpPr>
            <p:cNvPr id="1290255" name="Rectangle 15"/>
            <p:cNvSpPr>
              <a:spLocks noChangeArrowheads="1"/>
            </p:cNvSpPr>
            <p:nvPr/>
          </p:nvSpPr>
          <p:spPr bwMode="auto">
            <a:xfrm>
              <a:off x="384" y="1110"/>
              <a:ext cx="2304" cy="1453"/>
            </a:xfrm>
            <a:prstGeom prst="rect">
              <a:avLst/>
            </a:prstGeom>
            <a:noFill/>
            <a:ln w="12700" cap="sq">
              <a:noFill/>
              <a:miter lim="800000"/>
              <a:headEnd type="none" w="sm" len="sm"/>
              <a:tailEnd type="none" w="sm" len="sm"/>
            </a:ln>
            <a:effectLst/>
          </p:spPr>
          <p:txBody>
            <a:bodyPr/>
            <a:lstStyle/>
            <a:p>
              <a:pPr eaLnBrk="1" hangingPunct="1">
                <a:spcBef>
                  <a:spcPct val="20000"/>
                </a:spcBef>
                <a:spcAft>
                  <a:spcPct val="0"/>
                </a:spcAft>
                <a:buClr>
                  <a:schemeClr val="folHlink"/>
                </a:buClr>
                <a:buSzPct val="75000"/>
                <a:buFont typeface="Monotype Sorts" pitchFamily="2" charset="2"/>
                <a:buNone/>
              </a:pPr>
              <a:r>
                <a:rPr kumimoji="1" lang="tr-TR" b="1" u="sng">
                  <a:effectLst>
                    <a:outerShdw blurRad="38100" dist="38100" dir="2700000" algn="tl">
                      <a:srgbClr val="000000"/>
                    </a:outerShdw>
                  </a:effectLst>
                  <a:latin typeface="Tahoma" pitchFamily="34" charset="0"/>
                </a:rPr>
                <a:t>TİBBİ MÜDAHALELER</a:t>
              </a:r>
            </a:p>
            <a:p>
              <a:pPr eaLnBrk="1" hangingPunct="1">
                <a:lnSpc>
                  <a:spcPct val="90000"/>
                </a:lnSpc>
                <a:spcBef>
                  <a:spcPct val="20000"/>
                </a:spcBef>
                <a:spcAft>
                  <a:spcPct val="0"/>
                </a:spcAft>
                <a:buClr>
                  <a:schemeClr val="folHlink"/>
                </a:buClr>
                <a:buSzPct val="75000"/>
                <a:buFont typeface="Monotype Sorts" pitchFamily="2" charset="2"/>
                <a:buNone/>
              </a:pPr>
              <a:r>
                <a:rPr kumimoji="1" lang="tr-TR">
                  <a:effectLst>
                    <a:outerShdw blurRad="38100" dist="38100" dir="2700000" algn="tl">
                      <a:srgbClr val="000000"/>
                    </a:outerShdw>
                  </a:effectLst>
                  <a:latin typeface="Tahoma" pitchFamily="34" charset="0"/>
                </a:rPr>
                <a:t> Yoğun bakım üniteleri</a:t>
              </a:r>
            </a:p>
            <a:p>
              <a:pPr eaLnBrk="1" hangingPunct="1">
                <a:lnSpc>
                  <a:spcPct val="90000"/>
                </a:lnSpc>
                <a:spcBef>
                  <a:spcPct val="20000"/>
                </a:spcBef>
                <a:spcAft>
                  <a:spcPct val="0"/>
                </a:spcAft>
                <a:buClr>
                  <a:schemeClr val="folHlink"/>
                </a:buClr>
                <a:buSzPct val="75000"/>
                <a:buFont typeface="Monotype Sorts" pitchFamily="2" charset="2"/>
                <a:buNone/>
              </a:pPr>
              <a:r>
                <a:rPr kumimoji="1" lang="tr-TR">
                  <a:effectLst>
                    <a:outerShdw blurRad="38100" dist="38100" dir="2700000" algn="tl">
                      <a:srgbClr val="000000"/>
                    </a:outerShdw>
                  </a:effectLst>
                  <a:latin typeface="Tahoma" pitchFamily="34" charset="0"/>
                </a:rPr>
                <a:t>  Hastane öncesi bakım</a:t>
              </a:r>
            </a:p>
            <a:p>
              <a:pPr eaLnBrk="1" hangingPunct="1">
                <a:lnSpc>
                  <a:spcPct val="90000"/>
                </a:lnSpc>
                <a:spcBef>
                  <a:spcPct val="20000"/>
                </a:spcBef>
                <a:spcAft>
                  <a:spcPct val="0"/>
                </a:spcAft>
                <a:buClr>
                  <a:schemeClr val="folHlink"/>
                </a:buClr>
                <a:buSzPct val="75000"/>
                <a:buFont typeface="Monotype Sorts" pitchFamily="2" charset="2"/>
                <a:buNone/>
              </a:pPr>
              <a:r>
                <a:rPr kumimoji="1" lang="tr-TR">
                  <a:effectLst>
                    <a:outerShdw blurRad="38100" dist="38100" dir="2700000" algn="tl">
                      <a:srgbClr val="000000"/>
                    </a:outerShdw>
                  </a:effectLst>
                  <a:latin typeface="Tahoma" pitchFamily="34" charset="0"/>
                </a:rPr>
                <a:t>  </a:t>
              </a:r>
              <a:r>
                <a:rPr kumimoji="1" lang="tr-TR" b="1">
                  <a:solidFill>
                    <a:srgbClr val="FF33CC"/>
                  </a:solidFill>
                  <a:effectLst>
                    <a:outerShdw blurRad="38100" dist="38100" dir="2700000" algn="tl">
                      <a:srgbClr val="000000"/>
                    </a:outerShdw>
                  </a:effectLst>
                  <a:latin typeface="Tahoma" pitchFamily="34" charset="0"/>
                </a:rPr>
                <a:t>Girişimsel ve operasyon</a:t>
              </a:r>
            </a:p>
            <a:p>
              <a:pPr eaLnBrk="1" hangingPunct="1">
                <a:lnSpc>
                  <a:spcPct val="90000"/>
                </a:lnSpc>
                <a:spcBef>
                  <a:spcPct val="20000"/>
                </a:spcBef>
                <a:spcAft>
                  <a:spcPct val="0"/>
                </a:spcAft>
                <a:buClr>
                  <a:schemeClr val="folHlink"/>
                </a:buClr>
                <a:buSzPct val="75000"/>
                <a:buFont typeface="Monotype Sorts" pitchFamily="2" charset="2"/>
                <a:buNone/>
              </a:pPr>
              <a:r>
                <a:rPr kumimoji="1" lang="tr-TR">
                  <a:effectLst>
                    <a:outerShdw blurRad="38100" dist="38100" dir="2700000" algn="tl">
                      <a:srgbClr val="000000"/>
                    </a:outerShdw>
                  </a:effectLst>
                  <a:latin typeface="Tahoma" pitchFamily="34" charset="0"/>
                </a:rPr>
                <a:t>  İlaç uygulamaları</a:t>
              </a:r>
            </a:p>
            <a:p>
              <a:pPr eaLnBrk="1" hangingPunct="1">
                <a:lnSpc>
                  <a:spcPct val="90000"/>
                </a:lnSpc>
                <a:spcBef>
                  <a:spcPct val="20000"/>
                </a:spcBef>
                <a:spcAft>
                  <a:spcPct val="0"/>
                </a:spcAft>
                <a:buClr>
                  <a:schemeClr val="folHlink"/>
                </a:buClr>
                <a:buSzPct val="75000"/>
                <a:buFont typeface="Monotype Sorts" pitchFamily="2" charset="2"/>
                <a:buNone/>
              </a:pPr>
              <a:r>
                <a:rPr kumimoji="1" lang="tr-TR">
                  <a:effectLst>
                    <a:outerShdw blurRad="38100" dist="38100" dir="2700000" algn="tl">
                      <a:srgbClr val="000000"/>
                    </a:outerShdw>
                  </a:effectLst>
                  <a:latin typeface="Tahoma" pitchFamily="34" charset="0"/>
                </a:rPr>
                <a:t> Tansiyonun tedavisi</a:t>
              </a:r>
            </a:p>
            <a:p>
              <a:pPr eaLnBrk="1" hangingPunct="1">
                <a:lnSpc>
                  <a:spcPct val="90000"/>
                </a:lnSpc>
                <a:spcBef>
                  <a:spcPct val="20000"/>
                </a:spcBef>
                <a:spcAft>
                  <a:spcPct val="0"/>
                </a:spcAft>
                <a:buClr>
                  <a:schemeClr val="folHlink"/>
                </a:buClr>
                <a:buSzPct val="75000"/>
                <a:buFont typeface="Monotype Sorts" pitchFamily="2" charset="2"/>
                <a:buNone/>
              </a:pPr>
              <a:r>
                <a:rPr kumimoji="1" lang="tr-TR">
                  <a:effectLst>
                    <a:outerShdw blurRad="38100" dist="38100" dir="2700000" algn="tl">
                      <a:srgbClr val="000000"/>
                    </a:outerShdw>
                  </a:effectLst>
                  <a:latin typeface="Tahoma" pitchFamily="34" charset="0"/>
                </a:rPr>
                <a:t> Total</a:t>
              </a:r>
            </a:p>
          </p:txBody>
        </p:sp>
        <p:sp>
          <p:nvSpPr>
            <p:cNvPr id="1290256" name="Rectangle 16"/>
            <p:cNvSpPr>
              <a:spLocks noChangeArrowheads="1"/>
            </p:cNvSpPr>
            <p:nvPr/>
          </p:nvSpPr>
          <p:spPr bwMode="auto">
            <a:xfrm>
              <a:off x="4128" y="624"/>
              <a:ext cx="1152" cy="486"/>
            </a:xfrm>
            <a:prstGeom prst="rect">
              <a:avLst/>
            </a:prstGeom>
            <a:noFill/>
            <a:ln w="12700" cap="sq">
              <a:noFill/>
              <a:miter lim="800000"/>
              <a:headEnd type="none" w="sm" len="sm"/>
              <a:tailEnd type="none" w="sm" len="sm"/>
            </a:ln>
            <a:effectLst/>
          </p:spPr>
          <p:txBody>
            <a:bodyPr/>
            <a:lstStyle/>
            <a:p>
              <a:pPr eaLnBrk="1" hangingPunct="1">
                <a:spcBef>
                  <a:spcPct val="20000"/>
                </a:spcBef>
                <a:spcAft>
                  <a:spcPct val="0"/>
                </a:spcAft>
                <a:buClr>
                  <a:schemeClr val="folHlink"/>
                </a:buClr>
                <a:buSzPct val="75000"/>
                <a:buFont typeface="Monotype Sorts" pitchFamily="2" charset="2"/>
                <a:buNone/>
              </a:pPr>
              <a:r>
                <a:rPr kumimoji="1" lang="tr-TR" sz="1200" b="1">
                  <a:effectLst>
                    <a:outerShdw blurRad="38100" dist="38100" dir="2700000" algn="tl">
                      <a:srgbClr val="000000"/>
                    </a:outerShdw>
                  </a:effectLst>
                  <a:latin typeface="Tahoma" pitchFamily="34" charset="0"/>
                </a:rPr>
                <a:t>MORTALİTEDE BEKLENEN AZLAMA</a:t>
              </a:r>
            </a:p>
          </p:txBody>
        </p:sp>
        <p:sp>
          <p:nvSpPr>
            <p:cNvPr id="1290257" name="Rectangle 17"/>
            <p:cNvSpPr>
              <a:spLocks noChangeArrowheads="1"/>
            </p:cNvSpPr>
            <p:nvPr/>
          </p:nvSpPr>
          <p:spPr bwMode="auto">
            <a:xfrm>
              <a:off x="2688" y="624"/>
              <a:ext cx="1440" cy="486"/>
            </a:xfrm>
            <a:prstGeom prst="rect">
              <a:avLst/>
            </a:prstGeom>
            <a:noFill/>
            <a:ln w="12700" cap="sq">
              <a:noFill/>
              <a:miter lim="800000"/>
              <a:headEnd type="none" w="sm" len="sm"/>
              <a:tailEnd type="none" w="sm" len="sm"/>
            </a:ln>
            <a:effectLst/>
          </p:spPr>
          <p:txBody>
            <a:bodyPr/>
            <a:lstStyle/>
            <a:p>
              <a:pPr eaLnBrk="1" hangingPunct="1">
                <a:spcBef>
                  <a:spcPct val="20000"/>
                </a:spcBef>
                <a:spcAft>
                  <a:spcPct val="0"/>
                </a:spcAft>
                <a:buClr>
                  <a:schemeClr val="folHlink"/>
                </a:buClr>
                <a:buSzPct val="75000"/>
                <a:buFont typeface="Monotype Sorts" pitchFamily="2" charset="2"/>
                <a:buNone/>
              </a:pPr>
              <a:r>
                <a:rPr kumimoji="1" lang="tr-TR" sz="1200" b="1">
                  <a:effectLst>
                    <a:outerShdw blurRad="38100" dist="38100" dir="2700000" algn="tl">
                      <a:srgbClr val="000000"/>
                    </a:outerShdw>
                  </a:effectLst>
                  <a:latin typeface="Tahoma" pitchFamily="34" charset="0"/>
                </a:rPr>
                <a:t>KURTARILABİLECEK YAŞAM SAYISI</a:t>
              </a:r>
            </a:p>
          </p:txBody>
        </p:sp>
        <p:sp>
          <p:nvSpPr>
            <p:cNvPr id="1290258" name="Rectangle 18"/>
            <p:cNvSpPr>
              <a:spLocks noChangeArrowheads="1"/>
            </p:cNvSpPr>
            <p:nvPr/>
          </p:nvSpPr>
          <p:spPr bwMode="auto">
            <a:xfrm>
              <a:off x="384" y="624"/>
              <a:ext cx="2304" cy="486"/>
            </a:xfrm>
            <a:prstGeom prst="rect">
              <a:avLst/>
            </a:prstGeom>
            <a:noFill/>
            <a:ln w="12700" cap="sq">
              <a:noFill/>
              <a:miter lim="800000"/>
              <a:headEnd type="none" w="sm" len="sm"/>
              <a:tailEnd type="none" w="sm" len="sm"/>
            </a:ln>
            <a:effectLst/>
          </p:spPr>
          <p:txBody>
            <a:bodyPr/>
            <a:lstStyle/>
            <a:p>
              <a:pPr eaLnBrk="1" hangingPunct="1">
                <a:spcBef>
                  <a:spcPct val="20000"/>
                </a:spcBef>
                <a:spcAft>
                  <a:spcPct val="0"/>
                </a:spcAft>
                <a:buClr>
                  <a:schemeClr val="folHlink"/>
                </a:buClr>
                <a:buSzPct val="75000"/>
                <a:buFont typeface="Monotype Sorts" pitchFamily="2" charset="2"/>
                <a:buNone/>
              </a:pPr>
              <a:endParaRPr kumimoji="1" lang="tr-TR" sz="2800">
                <a:effectLst>
                  <a:outerShdw blurRad="38100" dist="38100" dir="2700000" algn="tl">
                    <a:srgbClr val="000000"/>
                  </a:outerShdw>
                </a:effectLst>
                <a:latin typeface="Tahoma" pitchFamily="34" charset="0"/>
              </a:endParaRPr>
            </a:p>
          </p:txBody>
        </p:sp>
        <p:sp>
          <p:nvSpPr>
            <p:cNvPr id="1290259" name="Line 19"/>
            <p:cNvSpPr>
              <a:spLocks noChangeShapeType="1"/>
            </p:cNvSpPr>
            <p:nvPr/>
          </p:nvSpPr>
          <p:spPr bwMode="auto">
            <a:xfrm>
              <a:off x="384" y="624"/>
              <a:ext cx="4896" cy="0"/>
            </a:xfrm>
            <a:prstGeom prst="line">
              <a:avLst/>
            </a:prstGeom>
            <a:noFill/>
            <a:ln w="28575" cap="sq">
              <a:solidFill>
                <a:schemeClr val="tx1"/>
              </a:solidFill>
              <a:round/>
              <a:headEnd type="none" w="sm" len="sm"/>
              <a:tailEnd type="none" w="sm" len="sm"/>
            </a:ln>
            <a:effectLst/>
          </p:spPr>
          <p:txBody>
            <a:bodyPr wrap="none"/>
            <a:lstStyle/>
            <a:p>
              <a:endParaRPr lang="tr-TR"/>
            </a:p>
          </p:txBody>
        </p:sp>
        <p:sp>
          <p:nvSpPr>
            <p:cNvPr id="1290260" name="Line 20"/>
            <p:cNvSpPr>
              <a:spLocks noChangeShapeType="1"/>
            </p:cNvSpPr>
            <p:nvPr/>
          </p:nvSpPr>
          <p:spPr bwMode="auto">
            <a:xfrm>
              <a:off x="384" y="1110"/>
              <a:ext cx="4896" cy="0"/>
            </a:xfrm>
            <a:prstGeom prst="line">
              <a:avLst/>
            </a:prstGeom>
            <a:noFill/>
            <a:ln w="12700">
              <a:solidFill>
                <a:schemeClr val="tx1"/>
              </a:solidFill>
              <a:round/>
              <a:headEnd type="none" w="sm" len="sm"/>
              <a:tailEnd type="none" w="sm" len="sm"/>
            </a:ln>
            <a:effectLst/>
          </p:spPr>
          <p:txBody>
            <a:bodyPr wrap="none"/>
            <a:lstStyle/>
            <a:p>
              <a:endParaRPr lang="tr-TR"/>
            </a:p>
          </p:txBody>
        </p:sp>
        <p:sp>
          <p:nvSpPr>
            <p:cNvPr id="1290261" name="Line 21"/>
            <p:cNvSpPr>
              <a:spLocks noChangeShapeType="1"/>
            </p:cNvSpPr>
            <p:nvPr/>
          </p:nvSpPr>
          <p:spPr bwMode="auto">
            <a:xfrm>
              <a:off x="384" y="2563"/>
              <a:ext cx="4896" cy="0"/>
            </a:xfrm>
            <a:prstGeom prst="line">
              <a:avLst/>
            </a:prstGeom>
            <a:noFill/>
            <a:ln w="12700">
              <a:solidFill>
                <a:schemeClr val="tx1"/>
              </a:solidFill>
              <a:round/>
              <a:headEnd type="none" w="sm" len="sm"/>
              <a:tailEnd type="none" w="sm" len="sm"/>
            </a:ln>
            <a:effectLst/>
          </p:spPr>
          <p:txBody>
            <a:bodyPr wrap="none"/>
            <a:lstStyle/>
            <a:p>
              <a:endParaRPr lang="tr-TR"/>
            </a:p>
          </p:txBody>
        </p:sp>
        <p:sp>
          <p:nvSpPr>
            <p:cNvPr id="1290262" name="Line 22"/>
            <p:cNvSpPr>
              <a:spLocks noChangeShapeType="1"/>
            </p:cNvSpPr>
            <p:nvPr/>
          </p:nvSpPr>
          <p:spPr bwMode="auto">
            <a:xfrm>
              <a:off x="384" y="3641"/>
              <a:ext cx="4896" cy="0"/>
            </a:xfrm>
            <a:prstGeom prst="line">
              <a:avLst/>
            </a:prstGeom>
            <a:noFill/>
            <a:ln w="12700">
              <a:solidFill>
                <a:schemeClr val="tx1"/>
              </a:solidFill>
              <a:round/>
              <a:headEnd type="none" w="sm" len="sm"/>
              <a:tailEnd type="none" w="sm" len="sm"/>
            </a:ln>
            <a:effectLst/>
          </p:spPr>
          <p:txBody>
            <a:bodyPr wrap="none"/>
            <a:lstStyle/>
            <a:p>
              <a:endParaRPr lang="tr-TR"/>
            </a:p>
          </p:txBody>
        </p:sp>
        <p:sp>
          <p:nvSpPr>
            <p:cNvPr id="1290263" name="Line 23"/>
            <p:cNvSpPr>
              <a:spLocks noChangeShapeType="1"/>
            </p:cNvSpPr>
            <p:nvPr/>
          </p:nvSpPr>
          <p:spPr bwMode="auto">
            <a:xfrm>
              <a:off x="384" y="3936"/>
              <a:ext cx="4896" cy="0"/>
            </a:xfrm>
            <a:prstGeom prst="line">
              <a:avLst/>
            </a:prstGeom>
            <a:noFill/>
            <a:ln w="12700">
              <a:solidFill>
                <a:schemeClr val="tx1"/>
              </a:solidFill>
              <a:round/>
              <a:headEnd type="none" w="sm" len="sm"/>
              <a:tailEnd type="none" w="sm" len="sm"/>
            </a:ln>
            <a:effectLst/>
          </p:spPr>
          <p:txBody>
            <a:bodyPr wrap="none"/>
            <a:lstStyle/>
            <a:p>
              <a:endParaRPr lang="tr-TR"/>
            </a:p>
          </p:txBody>
        </p:sp>
        <p:sp>
          <p:nvSpPr>
            <p:cNvPr id="1290264" name="Line 24"/>
            <p:cNvSpPr>
              <a:spLocks noChangeShapeType="1"/>
            </p:cNvSpPr>
            <p:nvPr/>
          </p:nvSpPr>
          <p:spPr bwMode="auto">
            <a:xfrm>
              <a:off x="384" y="4412"/>
              <a:ext cx="4896" cy="0"/>
            </a:xfrm>
            <a:prstGeom prst="line">
              <a:avLst/>
            </a:prstGeom>
            <a:noFill/>
            <a:ln w="28575" cap="sq">
              <a:solidFill>
                <a:schemeClr val="tx1"/>
              </a:solidFill>
              <a:round/>
              <a:headEnd type="none" w="sm" len="sm"/>
              <a:tailEnd type="none" w="sm" len="sm"/>
            </a:ln>
            <a:effectLst/>
          </p:spPr>
          <p:txBody>
            <a:bodyPr wrap="none"/>
            <a:lstStyle/>
            <a:p>
              <a:endParaRPr lang="tr-TR"/>
            </a:p>
          </p:txBody>
        </p:sp>
        <p:sp>
          <p:nvSpPr>
            <p:cNvPr id="1290265" name="Line 25"/>
            <p:cNvSpPr>
              <a:spLocks noChangeShapeType="1"/>
            </p:cNvSpPr>
            <p:nvPr/>
          </p:nvSpPr>
          <p:spPr bwMode="auto">
            <a:xfrm>
              <a:off x="384" y="624"/>
              <a:ext cx="0" cy="3788"/>
            </a:xfrm>
            <a:prstGeom prst="line">
              <a:avLst/>
            </a:prstGeom>
            <a:noFill/>
            <a:ln w="28575" cap="sq">
              <a:solidFill>
                <a:schemeClr val="tx1"/>
              </a:solidFill>
              <a:round/>
              <a:headEnd type="none" w="sm" len="sm"/>
              <a:tailEnd type="none" w="sm" len="sm"/>
            </a:ln>
            <a:effectLst/>
          </p:spPr>
          <p:txBody>
            <a:bodyPr wrap="none"/>
            <a:lstStyle/>
            <a:p>
              <a:endParaRPr lang="tr-TR"/>
            </a:p>
          </p:txBody>
        </p:sp>
        <p:sp>
          <p:nvSpPr>
            <p:cNvPr id="1290266" name="Line 26"/>
            <p:cNvSpPr>
              <a:spLocks noChangeShapeType="1"/>
            </p:cNvSpPr>
            <p:nvPr/>
          </p:nvSpPr>
          <p:spPr bwMode="auto">
            <a:xfrm>
              <a:off x="2688" y="624"/>
              <a:ext cx="0" cy="3788"/>
            </a:xfrm>
            <a:prstGeom prst="line">
              <a:avLst/>
            </a:prstGeom>
            <a:noFill/>
            <a:ln w="12700">
              <a:solidFill>
                <a:schemeClr val="tx1"/>
              </a:solidFill>
              <a:round/>
              <a:headEnd type="none" w="sm" len="sm"/>
              <a:tailEnd type="none" w="sm" len="sm"/>
            </a:ln>
            <a:effectLst/>
          </p:spPr>
          <p:txBody>
            <a:bodyPr wrap="none"/>
            <a:lstStyle/>
            <a:p>
              <a:endParaRPr lang="tr-TR"/>
            </a:p>
          </p:txBody>
        </p:sp>
        <p:sp>
          <p:nvSpPr>
            <p:cNvPr id="1290267" name="Line 27"/>
            <p:cNvSpPr>
              <a:spLocks noChangeShapeType="1"/>
            </p:cNvSpPr>
            <p:nvPr/>
          </p:nvSpPr>
          <p:spPr bwMode="auto">
            <a:xfrm>
              <a:off x="4128" y="624"/>
              <a:ext cx="0" cy="3788"/>
            </a:xfrm>
            <a:prstGeom prst="line">
              <a:avLst/>
            </a:prstGeom>
            <a:noFill/>
            <a:ln w="12700">
              <a:solidFill>
                <a:schemeClr val="tx1"/>
              </a:solidFill>
              <a:round/>
              <a:headEnd type="none" w="sm" len="sm"/>
              <a:tailEnd type="none" w="sm" len="sm"/>
            </a:ln>
            <a:effectLst/>
          </p:spPr>
          <p:txBody>
            <a:bodyPr wrap="none"/>
            <a:lstStyle/>
            <a:p>
              <a:endParaRPr lang="tr-TR"/>
            </a:p>
          </p:txBody>
        </p:sp>
        <p:sp>
          <p:nvSpPr>
            <p:cNvPr id="1290268" name="Line 28"/>
            <p:cNvSpPr>
              <a:spLocks noChangeShapeType="1"/>
            </p:cNvSpPr>
            <p:nvPr/>
          </p:nvSpPr>
          <p:spPr bwMode="auto">
            <a:xfrm>
              <a:off x="5280" y="624"/>
              <a:ext cx="0" cy="3788"/>
            </a:xfrm>
            <a:prstGeom prst="line">
              <a:avLst/>
            </a:prstGeom>
            <a:noFill/>
            <a:ln w="28575" cap="sq">
              <a:solidFill>
                <a:schemeClr val="tx1"/>
              </a:solidFill>
              <a:round/>
              <a:headEnd type="none" w="sm" len="sm"/>
              <a:tailEnd type="none" w="sm" len="sm"/>
            </a:ln>
            <a:effectLst/>
          </p:spPr>
          <p:txBody>
            <a:bodyPr wrap="none"/>
            <a:lstStyle/>
            <a:p>
              <a:endParaRPr lang="tr-T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akuzİ">
  <a:themeElements>
    <a:clrScheme name="Jakuzİ 1">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fontScheme name="Jakuzİ">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Jakuzİ 1">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Jakuzİ 2">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2539</Words>
  <PresentationFormat>Ekran Gösterisi (4:3)</PresentationFormat>
  <Paragraphs>405</Paragraphs>
  <Slides>30</Slides>
  <Notes>8</Notes>
  <HiddenSlides>3</HiddenSlides>
  <MMClips>0</MMClips>
  <ScaleCrop>false</ScaleCrop>
  <HeadingPairs>
    <vt:vector size="6" baseType="variant">
      <vt:variant>
        <vt:lpstr>Tema</vt:lpstr>
      </vt:variant>
      <vt:variant>
        <vt:i4>4</vt:i4>
      </vt:variant>
      <vt:variant>
        <vt:lpstr>Katıştırılmış OLE Hizmet Programları</vt:lpstr>
      </vt:variant>
      <vt:variant>
        <vt:i4>2</vt:i4>
      </vt:variant>
      <vt:variant>
        <vt:lpstr>Slayt Başlıkları</vt:lpstr>
      </vt:variant>
      <vt:variant>
        <vt:i4>30</vt:i4>
      </vt:variant>
    </vt:vector>
  </HeadingPairs>
  <TitlesOfParts>
    <vt:vector size="36" baseType="lpstr">
      <vt:lpstr>Ofis Teması</vt:lpstr>
      <vt:lpstr>Jakuzİ</vt:lpstr>
      <vt:lpstr>Varsayılan Tasarım</vt:lpstr>
      <vt:lpstr>1_Ofis Teması</vt:lpstr>
      <vt:lpstr>Slide</vt:lpstr>
      <vt:lpstr>Grafik</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Sigara İçenlerin Yüzdesi</vt:lpstr>
      <vt:lpstr>Slayt 17</vt:lpstr>
      <vt:lpstr>Slayt 18</vt:lpstr>
      <vt:lpstr>Slayt 19</vt:lpstr>
      <vt:lpstr>Dünyada Hipertansiyon</vt:lpstr>
      <vt:lpstr>Slayt 21</vt:lpstr>
      <vt:lpstr>Abdominal Obezite Prevalansı</vt:lpstr>
      <vt:lpstr>Kilo vermenin yararları: 10 kg vermekle …….</vt:lpstr>
      <vt:lpstr>Diyet I</vt:lpstr>
      <vt:lpstr>Slayt 25</vt:lpstr>
      <vt:lpstr>Slayt 26</vt:lpstr>
      <vt:lpstr>Diyet II</vt:lpstr>
      <vt:lpstr>Türk Erişkinlerinde  Fiziksel İnaktivite </vt:lpstr>
      <vt:lpstr>Yüksek risklilerde (KAH) hedef ne olmalıdır?</vt:lpstr>
      <vt:lpstr>Slayt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ntoprak</dc:creator>
  <cp:lastModifiedBy>TOSHİBA</cp:lastModifiedBy>
  <cp:revision>35</cp:revision>
  <dcterms:created xsi:type="dcterms:W3CDTF">2019-06-08T08:39:29Z</dcterms:created>
  <dcterms:modified xsi:type="dcterms:W3CDTF">2019-09-11T11:25:56Z</dcterms:modified>
</cp:coreProperties>
</file>