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47"/>
  </p:notesMasterIdLst>
  <p:sldIdLst>
    <p:sldId id="284" r:id="rId4"/>
    <p:sldId id="277" r:id="rId5"/>
    <p:sldId id="285" r:id="rId6"/>
    <p:sldId id="267" r:id="rId7"/>
    <p:sldId id="265" r:id="rId8"/>
    <p:sldId id="286" r:id="rId9"/>
    <p:sldId id="287" r:id="rId10"/>
    <p:sldId id="288" r:id="rId11"/>
    <p:sldId id="301" r:id="rId12"/>
    <p:sldId id="259" r:id="rId13"/>
    <p:sldId id="275" r:id="rId14"/>
    <p:sldId id="257" r:id="rId15"/>
    <p:sldId id="268" r:id="rId16"/>
    <p:sldId id="276" r:id="rId17"/>
    <p:sldId id="269" r:id="rId18"/>
    <p:sldId id="263" r:id="rId19"/>
    <p:sldId id="264" r:id="rId20"/>
    <p:sldId id="262" r:id="rId21"/>
    <p:sldId id="261" r:id="rId22"/>
    <p:sldId id="260" r:id="rId23"/>
    <p:sldId id="294" r:id="rId24"/>
    <p:sldId id="295" r:id="rId25"/>
    <p:sldId id="289" r:id="rId26"/>
    <p:sldId id="291" r:id="rId27"/>
    <p:sldId id="292" r:id="rId28"/>
    <p:sldId id="293" r:id="rId29"/>
    <p:sldId id="296" r:id="rId30"/>
    <p:sldId id="297" r:id="rId31"/>
    <p:sldId id="290" r:id="rId32"/>
    <p:sldId id="280" r:id="rId33"/>
    <p:sldId id="274" r:id="rId34"/>
    <p:sldId id="273" r:id="rId35"/>
    <p:sldId id="272" r:id="rId36"/>
    <p:sldId id="279" r:id="rId37"/>
    <p:sldId id="278" r:id="rId38"/>
    <p:sldId id="282" r:id="rId39"/>
    <p:sldId id="271" r:id="rId40"/>
    <p:sldId id="270" r:id="rId41"/>
    <p:sldId id="299" r:id="rId42"/>
    <p:sldId id="302" r:id="rId43"/>
    <p:sldId id="303" r:id="rId44"/>
    <p:sldId id="298" r:id="rId45"/>
    <p:sldId id="300" r:id="rId4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CB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C50D1-162A-4631-91E3-410B5E56570D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0FC23-DBDC-4040-B044-42DD596979A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21289-F225-4018-BE64-EE4F375A0B59}" type="slidenum">
              <a:rPr lang="tr-TR" smtClean="0"/>
              <a:pPr/>
              <a:t>3</a:t>
            </a:fld>
            <a:endParaRPr lang="tr-TR" smtClean="0"/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83D95D-65C1-4645-A13C-A5AF92D8D1E7}" type="slidenum">
              <a:rPr lang="en-US" sz="1200">
                <a:latin typeface="Arial" charset="0"/>
              </a:rPr>
              <a:pPr algn="r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z="1100" b="1" smtClean="0">
              <a:ea typeface="PMingLiU" pitchFamily="18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FD354-24E9-4B61-AC02-02979607330E}" type="slidenum">
              <a:rPr lang="tr-TR" smtClean="0"/>
              <a:pPr/>
              <a:t>19</a:t>
            </a:fld>
            <a:endParaRPr lang="tr-TR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8100"/>
          </a:xfrm>
          <a:noFill/>
          <a:ln/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tr-TR" smtClean="0"/>
              <a:t>Hipertansiyon komplikasyonlarının bir bölümünün aterosklerotik, bir bölümünün ise aterosklerotik olmayan grupta yer aldığının vurgulanması amaçlanıyor.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3D10F-A6CB-4409-BE8A-EC0B304F29EE}" type="slidenum">
              <a:rPr lang="tr-TR" smtClean="0"/>
              <a:pPr/>
              <a:t>20</a:t>
            </a:fld>
            <a:endParaRPr lang="tr-TR" smtClean="0"/>
          </a:p>
        </p:txBody>
      </p:sp>
      <p:sp>
        <p:nvSpPr>
          <p:cNvPr id="135171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F2EEDB-9AD7-4C6C-80BD-E39EC115D479}" type="slidenum">
              <a:rPr lang="en-US" sz="1200">
                <a:latin typeface="Arial" charset="0"/>
              </a:rPr>
              <a:pPr algn="r"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z="11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B96F2-E485-4AEF-AC41-B822BFB745A3}" type="slidenum">
              <a:rPr lang="tr-TR" smtClean="0"/>
              <a:pPr/>
              <a:t>21</a:t>
            </a:fld>
            <a:endParaRPr lang="tr-TR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52E49-3506-4F20-8A9D-EBD4E62A5654}" type="slidenum">
              <a:rPr lang="tr-TR" smtClean="0"/>
              <a:pPr/>
              <a:t>24</a:t>
            </a:fld>
            <a:endParaRPr lang="tr-TR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252AB-0349-49E4-825B-948540F9473B}" type="slidenum">
              <a:rPr lang="tr-TR" smtClean="0"/>
              <a:pPr/>
              <a:t>25</a:t>
            </a:fld>
            <a:endParaRPr lang="tr-TR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B679E-8B41-4BF3-AF29-E3FAAA07CE05}" type="slidenum">
              <a:rPr lang="tr-TR" smtClean="0"/>
              <a:pPr/>
              <a:t>27</a:t>
            </a:fld>
            <a:endParaRPr lang="tr-TR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030E0-53AE-4AAC-BB9A-1E2660243568}" type="slidenum">
              <a:rPr lang="tr-TR" smtClean="0"/>
              <a:pPr/>
              <a:t>28</a:t>
            </a:fld>
            <a:endParaRPr lang="tr-TR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695794-75E4-44AB-88DB-5AE1BB6990B8}" type="slidenum">
              <a:rPr lang="tr-TR" smtClean="0"/>
              <a:pPr/>
              <a:t>29</a:t>
            </a:fld>
            <a:endParaRPr lang="tr-TR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DD11B-9E99-4BB1-B1AE-7A6244D9068C}" type="slidenum">
              <a:rPr lang="tr-TR" smtClean="0"/>
              <a:pPr/>
              <a:t>30</a:t>
            </a:fld>
            <a:endParaRPr lang="tr-TR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3AEEA-DF13-4666-899E-3349B4B6861D}" type="slidenum">
              <a:rPr lang="tr-TR" smtClean="0"/>
              <a:pPr/>
              <a:t>31</a:t>
            </a:fld>
            <a:endParaRPr lang="tr-TR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047E7-B537-44CF-9B36-2147D8151113}" type="slidenum">
              <a:rPr lang="tr-TR" smtClean="0"/>
              <a:pPr/>
              <a:t>8</a:t>
            </a:fld>
            <a:endParaRPr lang="tr-TR" smtClean="0"/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A1526E-EEAF-4575-B87F-47ECB9181B65}" type="slidenum">
              <a:rPr lang="en-US" sz="1200">
                <a:latin typeface="Arial" charset="0"/>
              </a:rPr>
              <a:pPr algn="r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z="11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218D2-169E-43AC-B6C6-D52B4587CA51}" type="slidenum">
              <a:rPr lang="tr-TR" smtClean="0"/>
              <a:pPr/>
              <a:t>32</a:t>
            </a:fld>
            <a:endParaRPr lang="tr-TR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1444F-12B9-47CE-95C0-9A8B10E756D0}" type="slidenum">
              <a:rPr lang="tr-TR" smtClean="0"/>
              <a:pPr/>
              <a:t>33</a:t>
            </a:fld>
            <a:endParaRPr lang="tr-TR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EA50F-D5AC-4DD5-81BC-E5AD114AF5A2}" type="slidenum">
              <a:rPr lang="tr-TR" smtClean="0"/>
              <a:pPr/>
              <a:t>34</a:t>
            </a:fld>
            <a:endParaRPr lang="tr-TR" smtClean="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694F8-0F1C-405B-B297-9E68A2DE8467}" type="slidenum">
              <a:rPr lang="tr-TR" smtClean="0"/>
              <a:pPr/>
              <a:t>35</a:t>
            </a:fld>
            <a:endParaRPr lang="tr-TR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694F8-0F1C-405B-B297-9E68A2DE8467}" type="slidenum">
              <a:rPr lang="tr-TR" smtClean="0"/>
              <a:pPr/>
              <a:t>36</a:t>
            </a:fld>
            <a:endParaRPr lang="tr-TR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B446EE-7D8A-448F-BE50-543C0E5F1D4B}" type="slidenum">
              <a:rPr lang="tr-TR" smtClean="0"/>
              <a:pPr/>
              <a:t>37</a:t>
            </a:fld>
            <a:endParaRPr lang="tr-TR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955AA-4D89-43CD-9ACB-AF60437DD0CC}" type="slidenum">
              <a:rPr lang="tr-TR" smtClean="0"/>
              <a:pPr/>
              <a:t>10</a:t>
            </a:fld>
            <a:endParaRPr lang="tr-TR" smtClean="0"/>
          </a:p>
        </p:txBody>
      </p:sp>
      <p:sp>
        <p:nvSpPr>
          <p:cNvPr id="138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D5C9A6-D0AD-4B4A-8C60-9A85F70142CD}" type="slidenum">
              <a:rPr lang="tr-TR" sz="1200">
                <a:latin typeface="Arial" charset="0"/>
                <a:cs typeface="Arial" charset="0"/>
              </a:rPr>
              <a:pPr algn="r"/>
              <a:t>10</a:t>
            </a:fld>
            <a:endParaRPr lang="tr-TR" sz="1200">
              <a:latin typeface="Arial" charset="0"/>
              <a:cs typeface="Arial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r-TR" smtClean="0"/>
              <a:t>Öncelikle HT’nin küresel ölçekte yarattığı yükü bir kez daha anımsayalım. WHO verilerine göre dünyada  yüksek kan basıncı ölüme yolaçan risk faktörleri arasında birinci sırayı almaktadır.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0E840-F58D-4C47-9227-6708969D4C23}" type="slidenum">
              <a:rPr lang="tr-TR" smtClean="0"/>
              <a:pPr/>
              <a:t>11</a:t>
            </a:fld>
            <a:endParaRPr lang="tr-TR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D047C-C487-4E90-943D-4003FDEED2B1}" type="slidenum">
              <a:rPr lang="tr-TR" smtClean="0"/>
              <a:pPr/>
              <a:t>12</a:t>
            </a:fld>
            <a:endParaRPr lang="tr-TR" smtClean="0"/>
          </a:p>
        </p:txBody>
      </p:sp>
      <p:sp>
        <p:nvSpPr>
          <p:cNvPr id="1372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A0276D-341D-463F-A9E0-DA7948768C35}" type="slidenum">
              <a:rPr lang="tr-TR" sz="1200">
                <a:latin typeface="Arial" charset="0"/>
                <a:cs typeface="Arial" charset="0"/>
              </a:rPr>
              <a:pPr algn="r"/>
              <a:t>12</a:t>
            </a:fld>
            <a:endParaRPr lang="tr-TR" sz="1200">
              <a:latin typeface="Arial" charset="0"/>
              <a:cs typeface="Arial" charset="0"/>
            </a:endParaRPr>
          </a:p>
        </p:txBody>
      </p:sp>
      <p:sp>
        <p:nvSpPr>
          <p:cNvPr id="137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r-TR" smtClean="0"/>
              <a:t>Ve gelecek yıllarda HT sıklığının özellikle gelişmekte olan ülkelerde daha fazla olmak üzere artacağı hesaplanmaktadır.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217E6-D29C-4E98-94FB-BBDFE4A57E2F}" type="slidenum">
              <a:rPr lang="tr-TR" smtClean="0"/>
              <a:pPr/>
              <a:t>13</a:t>
            </a:fld>
            <a:endParaRPr lang="tr-TR" smtClean="0"/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00EFED-1FF7-461F-B935-B82BD09F50C3}" type="slidenum">
              <a:rPr lang="tr-TR" sz="1200">
                <a:latin typeface="Arial" charset="0"/>
                <a:cs typeface="Arial" charset="0"/>
              </a:rPr>
              <a:pPr algn="r"/>
              <a:t>13</a:t>
            </a:fld>
            <a:endParaRPr lang="tr-TR" sz="1200">
              <a:latin typeface="Arial" charset="0"/>
              <a:cs typeface="Arial" charset="0"/>
            </a:endParaRPr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Sonuç olarak 2008 yılında ülkemizde durum nedir, özetlersek toplam olarak  18 yaş üzeri erişkin 48 milyonluk nüfusumuzun  18.5 milyonu hipertansiftir. Yani %37’si .  Bu çok yüksek bir orandır. Büyük bir yüktür. 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248A5-9648-449C-88BF-ADDEE0CBD463}" type="slidenum">
              <a:rPr lang="tr-TR" smtClean="0"/>
              <a:pPr/>
              <a:t>16</a:t>
            </a:fld>
            <a:endParaRPr lang="tr-TR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8100"/>
          </a:xfrm>
          <a:noFill/>
          <a:ln/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tr-TR" smtClean="0"/>
              <a:t>Hipertansiyonun diğer risk faktörleriyle birliklte hedef organ hasarına ve yüksek morbiditeye/mortaliteye neden olduğu bu slaytta bir kez daha vurgulanıyor.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9E2E7-B7B5-49DC-AA9C-9F901B38AAAD}" type="slidenum">
              <a:rPr lang="tr-TR" smtClean="0"/>
              <a:pPr/>
              <a:t>17</a:t>
            </a:fld>
            <a:endParaRPr lang="tr-TR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105400" cy="3848100"/>
          </a:xfrm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r-TR" smtClean="0"/>
              <a:t>Hipertansiyonun kalıtım ve çevre faktörleriyle ilişkisi,</a:t>
            </a:r>
          </a:p>
          <a:p>
            <a:pPr eaLnBrk="1" hangingPunct="1">
              <a:lnSpc>
                <a:spcPct val="120000"/>
              </a:lnSpc>
            </a:pPr>
            <a:r>
              <a:rPr lang="tr-TR" smtClean="0"/>
              <a:t>Erken hipertansiyon grubundaki hastaların bir bölümünün sonradan  normotansif olabildiği,</a:t>
            </a:r>
          </a:p>
          <a:p>
            <a:pPr eaLnBrk="1" hangingPunct="1">
              <a:lnSpc>
                <a:spcPct val="120000"/>
              </a:lnSpc>
            </a:pPr>
            <a:r>
              <a:rPr lang="tr-TR" smtClean="0"/>
              <a:t>Belirlenmiş hipertansiyonun genellikle 30-50 yaşlarında ortaya çıktığı</a:t>
            </a:r>
          </a:p>
          <a:p>
            <a:pPr eaLnBrk="1" hangingPunct="1">
              <a:lnSpc>
                <a:spcPct val="120000"/>
              </a:lnSpc>
            </a:pPr>
            <a:r>
              <a:rPr lang="tr-TR" smtClean="0"/>
              <a:t>Hipertansiyonun komplikasyonları</a:t>
            </a:r>
          </a:p>
          <a:p>
            <a:pPr eaLnBrk="1" hangingPunct="1">
              <a:lnSpc>
                <a:spcPct val="120000"/>
              </a:lnSpc>
            </a:pPr>
            <a:r>
              <a:rPr lang="tr-TR" smtClean="0"/>
              <a:t>vurgulanıyor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FB12F-474C-4F76-AC8A-806721538AF9}" type="slidenum">
              <a:rPr lang="tr-TR" smtClean="0"/>
              <a:pPr/>
              <a:t>18</a:t>
            </a:fld>
            <a:endParaRPr lang="tr-TR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343400"/>
            <a:ext cx="4572000" cy="4114800"/>
          </a:xfrm>
          <a:noFill/>
          <a:ln/>
        </p:spPr>
        <p:txBody>
          <a:bodyPr/>
          <a:lstStyle/>
          <a:p>
            <a:pPr marL="228600" indent="-228600"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</p:grpSp>
      <p:sp>
        <p:nvSpPr>
          <p:cNvPr id="2664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2664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45B8-D6D9-4AF0-9394-F47150B3A3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B2F32-4D83-4626-AB3E-D76639CA524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72CE7-5CD3-413E-86A0-CA2F9547291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2B4BE-EB3B-4528-9770-A4C63C933B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5A4DA-8465-4411-9B2E-270DE3E31C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A875F-26BD-40EC-8E44-0CC1C632F6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C169A-9944-497E-9879-115F5196EF9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ACFE3-ED8C-4DDD-AB8F-5CCDE6C290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E31B4-0B1F-4479-9444-22433244665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89462-BF66-4A32-A3EB-80071E794EC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E549D-0C62-4FD9-A460-C559DB05E95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E95F2-38A4-4F80-B981-AEB351677D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838C5-462F-4445-A0E7-AC06FDF0E8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504950"/>
            <a:ext cx="3810000" cy="4591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04950"/>
            <a:ext cx="3810000" cy="4591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215900"/>
            <a:ext cx="1943100" cy="58801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215900"/>
            <a:ext cx="5676900" cy="58801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560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560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560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560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560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561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561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</p:grpSp>
      <p:sp>
        <p:nvSpPr>
          <p:cNvPr id="2561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561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A553F3B-9691-4B2A-9E28-1F38D1419C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59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04950"/>
            <a:ext cx="7772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Belgesi1.doc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008-2009 ders 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905000" y="762000"/>
            <a:ext cx="54038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5400" b="1">
                <a:solidFill>
                  <a:srgbClr val="FF0000"/>
                </a:solidFill>
              </a:rPr>
              <a:t>Hipertansiyon</a:t>
            </a:r>
          </a:p>
          <a:p>
            <a:r>
              <a:rPr lang="tr-TR" sz="3600" b="1">
                <a:solidFill>
                  <a:srgbClr val="FF0000"/>
                </a:solidFill>
              </a:rPr>
              <a:t>       (sinsi katil)</a:t>
            </a:r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5562600" y="6292850"/>
            <a:ext cx="456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 err="1">
                <a:solidFill>
                  <a:schemeClr val="bg1">
                    <a:lumMod val="75000"/>
                  </a:schemeClr>
                </a:solidFill>
              </a:rPr>
              <a:t>Prof.Dr</a:t>
            </a:r>
            <a:r>
              <a:rPr lang="tr-TR" b="1" dirty="0">
                <a:solidFill>
                  <a:schemeClr val="bg1">
                    <a:lumMod val="75000"/>
                  </a:schemeClr>
                </a:solidFill>
              </a:rPr>
              <a:t>.Nizamettin Toprak</a:t>
            </a:r>
          </a:p>
          <a:p>
            <a:pPr>
              <a:defRPr/>
            </a:pPr>
            <a:r>
              <a:rPr lang="tr-TR" b="1" dirty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Diyarbakır,29.11.2019</a:t>
            </a:r>
            <a:endParaRPr lang="tr-TR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3"/>
          <a:srcRect l="7217" t="12970" r="7533" b="8234"/>
          <a:stretch>
            <a:fillRect/>
          </a:stretch>
        </p:blipFill>
        <p:spPr bwMode="auto">
          <a:xfrm>
            <a:off x="347663" y="458788"/>
            <a:ext cx="8447087" cy="61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3781" name="Rectangle 5"/>
          <p:cNvSpPr>
            <a:spLocks noChangeArrowheads="1"/>
          </p:cNvSpPr>
          <p:nvPr/>
        </p:nvSpPr>
        <p:spPr bwMode="auto">
          <a:xfrm>
            <a:off x="2547938" y="1668463"/>
            <a:ext cx="973137" cy="334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1500" b="1">
              <a:solidFill>
                <a:srgbClr val="99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2"/>
          <p:cNvSpPr>
            <a:spLocks noChangeShapeType="1"/>
          </p:cNvSpPr>
          <p:nvPr/>
        </p:nvSpPr>
        <p:spPr bwMode="auto">
          <a:xfrm>
            <a:off x="1004888" y="4856163"/>
            <a:ext cx="6954837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827088" y="184150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tr-TR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Türkiye’de Hipertansiyon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522413" y="3833813"/>
            <a:ext cx="693737" cy="102235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9525">
            <a:solidFill>
              <a:srgbClr val="80FF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260725" y="2965450"/>
            <a:ext cx="693738" cy="1890713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999038" y="2560638"/>
            <a:ext cx="693737" cy="2295525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0" scaled="1"/>
          </a:gra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6738938" y="1870075"/>
            <a:ext cx="693737" cy="2986088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6762750" y="1570038"/>
            <a:ext cx="71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b="1">
                <a:solidFill>
                  <a:srgbClr val="FFFFFF"/>
                </a:solidFill>
                <a:latin typeface="Arial" charset="0"/>
              </a:rPr>
              <a:t>%91.9 </a:t>
            </a:r>
            <a:endParaRPr lang="tr-TR" sz="1600" b="1">
              <a:latin typeface="Arial" charset="0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5010150" y="2222500"/>
            <a:ext cx="71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b="1">
                <a:solidFill>
                  <a:srgbClr val="FFFFFF"/>
                </a:solidFill>
                <a:latin typeface="Arial" charset="0"/>
              </a:rPr>
              <a:t>%68.9 </a:t>
            </a:r>
            <a:endParaRPr lang="tr-TR" sz="1600" b="1">
              <a:latin typeface="Arial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3270250" y="2624138"/>
            <a:ext cx="71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b="1">
                <a:solidFill>
                  <a:srgbClr val="FFFFFF"/>
                </a:solidFill>
                <a:latin typeface="Arial" charset="0"/>
              </a:rPr>
              <a:t>%59.3 </a:t>
            </a:r>
            <a:endParaRPr lang="tr-TR" sz="1600" b="1">
              <a:latin typeface="Arial" charset="0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527175" y="3486150"/>
            <a:ext cx="71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b="1">
                <a:solidFill>
                  <a:srgbClr val="FFFFFF"/>
                </a:solidFill>
                <a:latin typeface="Arial" charset="0"/>
              </a:rPr>
              <a:t>%32.2 </a:t>
            </a:r>
            <a:endParaRPr lang="tr-TR" sz="1600" b="1">
              <a:latin typeface="Arial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1033463" y="5016500"/>
            <a:ext cx="1587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400" b="1">
                <a:solidFill>
                  <a:srgbClr val="FFFFFF"/>
                </a:solidFill>
                <a:latin typeface="Arial" charset="0"/>
              </a:rPr>
              <a:t>KB hiç ölçülmemiş</a:t>
            </a:r>
            <a:endParaRPr lang="tr-TR" sz="1600" b="1">
              <a:latin typeface="Arial" charset="0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2851150" y="5016500"/>
            <a:ext cx="14271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400" b="1">
                <a:solidFill>
                  <a:srgbClr val="FFFFFF"/>
                </a:solidFill>
                <a:latin typeface="Arial" charset="0"/>
              </a:rPr>
              <a:t>KB yüksekliğinin</a:t>
            </a:r>
            <a:endParaRPr lang="tr-TR" sz="1600" b="1">
              <a:latin typeface="Arial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2997200" y="5241925"/>
            <a:ext cx="1150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400" b="1">
                <a:solidFill>
                  <a:srgbClr val="FFFFFF"/>
                </a:solidFill>
                <a:latin typeface="Arial" charset="0"/>
              </a:rPr>
              <a:t>farkında değil</a:t>
            </a:r>
            <a:endParaRPr lang="tr-TR" sz="1600" b="1">
              <a:latin typeface="Arial" charset="0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4549775" y="5016500"/>
            <a:ext cx="1516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400" b="1">
                <a:solidFill>
                  <a:srgbClr val="FFFFFF"/>
                </a:solidFill>
                <a:latin typeface="Arial" charset="0"/>
              </a:rPr>
              <a:t>KB yüksekliği için</a:t>
            </a:r>
            <a:endParaRPr lang="tr-TR" sz="1600" b="1">
              <a:latin typeface="Arial" charset="0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4725988" y="5241925"/>
            <a:ext cx="1192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400" b="1">
                <a:solidFill>
                  <a:srgbClr val="FFFFFF"/>
                </a:solidFill>
                <a:latin typeface="Arial" charset="0"/>
              </a:rPr>
              <a:t>tedavi almıyor</a:t>
            </a:r>
            <a:endParaRPr lang="tr-TR" sz="1600" b="1">
              <a:latin typeface="Arial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611938" y="5016500"/>
            <a:ext cx="9064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400" b="1">
                <a:solidFill>
                  <a:srgbClr val="FFFFFF"/>
                </a:solidFill>
                <a:latin typeface="Arial" charset="0"/>
              </a:rPr>
              <a:t>KB kontrol</a:t>
            </a:r>
            <a:endParaRPr lang="tr-TR" sz="1600" b="1">
              <a:latin typeface="Arial" charset="0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6376988" y="5241925"/>
            <a:ext cx="1365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400" b="1">
                <a:solidFill>
                  <a:srgbClr val="FFFFFF"/>
                </a:solidFill>
                <a:latin typeface="Arial" charset="0"/>
              </a:rPr>
              <a:t>(&lt;140/90 mmHg)</a:t>
            </a:r>
            <a:endParaRPr lang="tr-TR" sz="1600" b="1">
              <a:latin typeface="Arial" charset="0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53200" y="5467350"/>
            <a:ext cx="10318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400" b="1">
                <a:solidFill>
                  <a:srgbClr val="FFFFFF"/>
                </a:solidFill>
                <a:latin typeface="Arial" charset="0"/>
              </a:rPr>
              <a:t>altında değil</a:t>
            </a:r>
            <a:endParaRPr lang="tr-TR" sz="1600" b="1">
              <a:latin typeface="Arial" charset="0"/>
            </a:endParaRPr>
          </a:p>
        </p:txBody>
      </p:sp>
      <p:sp>
        <p:nvSpPr>
          <p:cNvPr id="56340" name="Text Box 4"/>
          <p:cNvSpPr txBox="1">
            <a:spLocks noChangeArrowheads="1"/>
          </p:cNvSpPr>
          <p:nvPr/>
        </p:nvSpPr>
        <p:spPr bwMode="auto">
          <a:xfrm>
            <a:off x="4368800" y="6464300"/>
            <a:ext cx="46894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r-TR" altLang="zh-TW" sz="1400">
                <a:latin typeface="Arial" charset="0"/>
                <a:ea typeface="PMingLiU" pitchFamily="18" charset="-120"/>
              </a:rPr>
              <a:t>Türk Hipertansiyon ve Böbrek Hastal</a:t>
            </a:r>
            <a:r>
              <a:rPr lang="tr-TR" altLang="zh-TW" sz="1400">
                <a:latin typeface="Arial" charset="0"/>
              </a:rPr>
              <a:t>ı</a:t>
            </a:r>
            <a:r>
              <a:rPr lang="tr-TR" altLang="zh-TW" sz="1400">
                <a:latin typeface="Arial" charset="0"/>
                <a:ea typeface="PMingLiU" pitchFamily="18" charset="-120"/>
              </a:rPr>
              <a:t>klar</a:t>
            </a:r>
            <a:r>
              <a:rPr lang="tr-TR" altLang="zh-TW" sz="1400">
                <a:latin typeface="Arial" charset="0"/>
              </a:rPr>
              <a:t>ı</a:t>
            </a:r>
            <a:r>
              <a:rPr lang="tr-TR" altLang="zh-TW" sz="1400">
                <a:latin typeface="Arial" charset="0"/>
                <a:ea typeface="PMingLiU" pitchFamily="18" charset="-120"/>
              </a:rPr>
              <a:t> Derne</a:t>
            </a:r>
            <a:r>
              <a:rPr lang="tr-TR" altLang="zh-TW" sz="1400">
                <a:latin typeface="Arial" charset="0"/>
              </a:rPr>
              <a:t>ğ</a:t>
            </a:r>
            <a:r>
              <a:rPr lang="tr-TR" altLang="zh-TW" sz="1400">
                <a:latin typeface="Arial" charset="0"/>
                <a:ea typeface="PMingLiU" pitchFamily="18" charset="-120"/>
              </a:rPr>
              <a:t>i, 2008</a:t>
            </a:r>
            <a:endParaRPr lang="en-US" altLang="zh-TW" sz="1400">
              <a:latin typeface="Arial" charset="0"/>
              <a:ea typeface="PMingLiU" pitchFamily="18" charset="-120"/>
            </a:endParaRPr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987425" y="1560513"/>
            <a:ext cx="1588" cy="3294062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>
            <a:off x="917575" y="4854575"/>
            <a:ext cx="6985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>
            <a:off x="917575" y="4192588"/>
            <a:ext cx="69850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>
            <a:off x="917575" y="3538538"/>
            <a:ext cx="69850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>
            <a:off x="917575" y="2876550"/>
            <a:ext cx="6985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>
            <a:off x="917575" y="2222500"/>
            <a:ext cx="6985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6347" name="Line 27"/>
          <p:cNvSpPr>
            <a:spLocks noChangeShapeType="1"/>
          </p:cNvSpPr>
          <p:nvPr/>
        </p:nvSpPr>
        <p:spPr bwMode="auto">
          <a:xfrm>
            <a:off x="917575" y="1560513"/>
            <a:ext cx="69850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6348" name="Line 28"/>
          <p:cNvSpPr>
            <a:spLocks noChangeShapeType="1"/>
          </p:cNvSpPr>
          <p:nvPr/>
        </p:nvSpPr>
        <p:spPr bwMode="auto">
          <a:xfrm flipV="1">
            <a:off x="987425" y="4854575"/>
            <a:ext cx="1588" cy="6985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00088" y="4732338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700" b="1">
                <a:solidFill>
                  <a:srgbClr val="FFFFFF"/>
                </a:solidFill>
                <a:latin typeface="Arial" charset="0"/>
              </a:rPr>
              <a:t>0</a:t>
            </a:r>
            <a:endParaRPr lang="tr-TR" sz="1600" b="1">
              <a:latin typeface="Arial" charset="0"/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585788" y="4070350"/>
            <a:ext cx="2413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700" b="1">
                <a:solidFill>
                  <a:srgbClr val="FFFFFF"/>
                </a:solidFill>
                <a:latin typeface="Arial" charset="0"/>
              </a:rPr>
              <a:t>20</a:t>
            </a:r>
            <a:endParaRPr lang="tr-TR" sz="1600" b="1">
              <a:latin typeface="Arial" charset="0"/>
            </a:endParaRPr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585788" y="3416300"/>
            <a:ext cx="2413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700" b="1">
                <a:solidFill>
                  <a:srgbClr val="FFFFFF"/>
                </a:solidFill>
                <a:latin typeface="Arial" charset="0"/>
              </a:rPr>
              <a:t>40</a:t>
            </a:r>
            <a:endParaRPr lang="tr-TR" sz="1600" b="1">
              <a:latin typeface="Arial" charset="0"/>
            </a:endParaRPr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585788" y="2754313"/>
            <a:ext cx="2413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700" b="1">
                <a:solidFill>
                  <a:srgbClr val="FFFFFF"/>
                </a:solidFill>
                <a:latin typeface="Arial" charset="0"/>
              </a:rPr>
              <a:t>60</a:t>
            </a:r>
            <a:endParaRPr lang="tr-TR" sz="1600" b="1">
              <a:latin typeface="Arial" charset="0"/>
            </a:endParaRPr>
          </a:p>
        </p:txBody>
      </p:sp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585788" y="2100263"/>
            <a:ext cx="2413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700" b="1">
                <a:solidFill>
                  <a:srgbClr val="FFFFFF"/>
                </a:solidFill>
                <a:latin typeface="Arial" charset="0"/>
              </a:rPr>
              <a:t>80</a:t>
            </a:r>
            <a:endParaRPr lang="tr-TR" sz="1600" b="1">
              <a:latin typeface="Arial" charset="0"/>
            </a:endParaRPr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471488" y="1438275"/>
            <a:ext cx="361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700" b="1">
                <a:solidFill>
                  <a:srgbClr val="FFFFFF"/>
                </a:solidFill>
                <a:latin typeface="Arial" charset="0"/>
              </a:rPr>
              <a:t>100</a:t>
            </a:r>
            <a:endParaRPr lang="tr-TR" sz="1600" b="1">
              <a:latin typeface="Arial" charset="0"/>
            </a:endParaRPr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 rot="-5400000">
            <a:off x="-161131" y="3050381"/>
            <a:ext cx="10318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700" b="1">
                <a:solidFill>
                  <a:srgbClr val="FFFFFF"/>
                </a:solidFill>
                <a:latin typeface="Arial" charset="0"/>
              </a:rPr>
              <a:t>Yüzde (%)</a:t>
            </a:r>
            <a:endParaRPr lang="tr-TR" sz="1600" b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0"/>
          <p:cNvSpPr>
            <a:spLocks noChangeArrowheads="1"/>
          </p:cNvSpPr>
          <p:nvPr/>
        </p:nvSpPr>
        <p:spPr bwMode="auto">
          <a:xfrm>
            <a:off x="1042988" y="1484313"/>
            <a:ext cx="7489825" cy="4537075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 anchor="ctr">
            <a:spAutoFit/>
          </a:bodyPr>
          <a:lstStyle/>
          <a:p>
            <a:endParaRPr lang="tr-TR" sz="1500" b="1">
              <a:solidFill>
                <a:srgbClr val="990000"/>
              </a:solidFill>
              <a:latin typeface="Arial" charset="0"/>
              <a:cs typeface="Arial" charset="0"/>
            </a:endParaRPr>
          </a:p>
        </p:txBody>
      </p:sp>
      <p:sp>
        <p:nvSpPr>
          <p:cNvPr id="43011" name="Line 4"/>
          <p:cNvSpPr>
            <a:spLocks noChangeShapeType="1"/>
          </p:cNvSpPr>
          <p:nvPr/>
        </p:nvSpPr>
        <p:spPr bwMode="auto">
          <a:xfrm>
            <a:off x="2511425" y="2398713"/>
            <a:ext cx="0" cy="28813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>
            <a:off x="2484438" y="5218113"/>
            <a:ext cx="34575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2894013" y="4365625"/>
            <a:ext cx="514350" cy="858838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sz="1500" b="1">
              <a:solidFill>
                <a:srgbClr val="990000"/>
              </a:solidFill>
              <a:latin typeface="Arial" charset="0"/>
              <a:cs typeface="Arial" charset="0"/>
            </a:endParaRP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3419475" y="4076700"/>
            <a:ext cx="512763" cy="1143000"/>
          </a:xfrm>
          <a:prstGeom prst="rect">
            <a:avLst/>
          </a:prstGeom>
          <a:solidFill>
            <a:srgbClr val="003D5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sz="1500" b="1">
              <a:solidFill>
                <a:srgbClr val="990000"/>
              </a:solidFill>
              <a:latin typeface="Arial" charset="0"/>
              <a:cs typeface="Arial" charset="0"/>
            </a:endParaRPr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4552950" y="3500438"/>
            <a:ext cx="512763" cy="1719262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sz="1500" b="1">
              <a:solidFill>
                <a:srgbClr val="990000"/>
              </a:solidFill>
              <a:latin typeface="Arial" charset="0"/>
              <a:cs typeface="Arial" charset="0"/>
            </a:endParaRPr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5087938" y="2492375"/>
            <a:ext cx="512762" cy="2727325"/>
          </a:xfrm>
          <a:prstGeom prst="rect">
            <a:avLst/>
          </a:prstGeom>
          <a:solidFill>
            <a:srgbClr val="003D5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sz="1500" b="1">
              <a:solidFill>
                <a:srgbClr val="990000"/>
              </a:solidFill>
              <a:latin typeface="Arial" charset="0"/>
              <a:cs typeface="Arial" charset="0"/>
            </a:endParaRP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1957388" y="2603500"/>
            <a:ext cx="6413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200000"/>
              </a:lnSpc>
            </a:pPr>
            <a:r>
              <a:rPr lang="tr-TR">
                <a:solidFill>
                  <a:schemeClr val="bg1"/>
                </a:solidFill>
                <a:latin typeface="Arial" charset="0"/>
                <a:cs typeface="Arial" charset="0"/>
              </a:rPr>
              <a:t>800-</a:t>
            </a:r>
          </a:p>
          <a:p>
            <a:pPr algn="r">
              <a:lnSpc>
                <a:spcPct val="200000"/>
              </a:lnSpc>
            </a:pPr>
            <a:r>
              <a:rPr lang="tr-TR">
                <a:solidFill>
                  <a:schemeClr val="bg1"/>
                </a:solidFill>
                <a:latin typeface="Arial" charset="0"/>
                <a:cs typeface="Arial" charset="0"/>
              </a:rPr>
              <a:t>600-</a:t>
            </a:r>
          </a:p>
          <a:p>
            <a:pPr algn="r">
              <a:lnSpc>
                <a:spcPct val="200000"/>
              </a:lnSpc>
            </a:pPr>
            <a:r>
              <a:rPr lang="tr-TR">
                <a:solidFill>
                  <a:schemeClr val="bg1"/>
                </a:solidFill>
                <a:latin typeface="Arial" charset="0"/>
                <a:cs typeface="Arial" charset="0"/>
              </a:rPr>
              <a:t>400-</a:t>
            </a:r>
          </a:p>
          <a:p>
            <a:pPr algn="r">
              <a:lnSpc>
                <a:spcPct val="200000"/>
              </a:lnSpc>
            </a:pPr>
            <a:r>
              <a:rPr lang="tr-TR">
                <a:solidFill>
                  <a:schemeClr val="bg1"/>
                </a:solidFill>
                <a:latin typeface="Arial" charset="0"/>
                <a:cs typeface="Arial" charset="0"/>
              </a:rPr>
              <a:t>200-</a:t>
            </a:r>
          </a:p>
          <a:p>
            <a:pPr algn="r">
              <a:lnSpc>
                <a:spcPct val="200000"/>
              </a:lnSpc>
            </a:pPr>
            <a:r>
              <a:rPr lang="tr-TR">
                <a:solidFill>
                  <a:schemeClr val="bg1"/>
                </a:solidFill>
                <a:latin typeface="Arial" charset="0"/>
                <a:cs typeface="Arial" charset="0"/>
              </a:rPr>
              <a:t>0-</a:t>
            </a:r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 rot="-1726527">
            <a:off x="2339975" y="255746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  <a:latin typeface="Arial" charset="0"/>
                <a:cs typeface="Arial" charset="0"/>
              </a:rPr>
              <a:t>=</a:t>
            </a:r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1228725" y="1993900"/>
            <a:ext cx="137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200000"/>
              </a:lnSpc>
            </a:pPr>
            <a:r>
              <a:rPr lang="tr-TR">
                <a:solidFill>
                  <a:schemeClr val="bg1"/>
                </a:solidFill>
                <a:latin typeface="Arial" charset="0"/>
                <a:cs typeface="Arial" charset="0"/>
              </a:rPr>
              <a:t>1.15 Milyar-</a:t>
            </a:r>
          </a:p>
        </p:txBody>
      </p:sp>
      <p:sp>
        <p:nvSpPr>
          <p:cNvPr id="43020" name="Rectangle 13"/>
          <p:cNvSpPr>
            <a:spLocks noChangeArrowheads="1"/>
          </p:cNvSpPr>
          <p:nvPr/>
        </p:nvSpPr>
        <p:spPr bwMode="auto">
          <a:xfrm>
            <a:off x="6684963" y="3292475"/>
            <a:ext cx="512762" cy="207963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sz="1500" b="1">
              <a:solidFill>
                <a:srgbClr val="990000"/>
              </a:solidFill>
              <a:latin typeface="Arial" charset="0"/>
              <a:cs typeface="Arial" charset="0"/>
            </a:endParaRPr>
          </a:p>
        </p:txBody>
      </p:sp>
      <p:sp>
        <p:nvSpPr>
          <p:cNvPr id="43021" name="Rectangle 14"/>
          <p:cNvSpPr>
            <a:spLocks noChangeArrowheads="1"/>
          </p:cNvSpPr>
          <p:nvPr/>
        </p:nvSpPr>
        <p:spPr bwMode="auto">
          <a:xfrm>
            <a:off x="6684963" y="3665538"/>
            <a:ext cx="511175" cy="207962"/>
          </a:xfrm>
          <a:prstGeom prst="rect">
            <a:avLst/>
          </a:prstGeom>
          <a:solidFill>
            <a:srgbClr val="003D5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sz="1500" b="1">
              <a:solidFill>
                <a:srgbClr val="990000"/>
              </a:solidFill>
              <a:latin typeface="Arial" charset="0"/>
              <a:cs typeface="Arial" charset="0"/>
            </a:endParaRPr>
          </a:p>
        </p:txBody>
      </p:sp>
      <p:sp>
        <p:nvSpPr>
          <p:cNvPr id="43022" name="Text Box 15"/>
          <p:cNvSpPr txBox="1">
            <a:spLocks noChangeArrowheads="1"/>
          </p:cNvSpPr>
          <p:nvPr/>
        </p:nvSpPr>
        <p:spPr bwMode="auto">
          <a:xfrm>
            <a:off x="7313613" y="321151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  <a:latin typeface="Arial" charset="0"/>
                <a:cs typeface="Arial" charset="0"/>
              </a:rPr>
              <a:t>2000</a:t>
            </a:r>
          </a:p>
        </p:txBody>
      </p:sp>
      <p:sp>
        <p:nvSpPr>
          <p:cNvPr id="43023" name="Text Box 16"/>
          <p:cNvSpPr txBox="1">
            <a:spLocks noChangeArrowheads="1"/>
          </p:cNvSpPr>
          <p:nvPr/>
        </p:nvSpPr>
        <p:spPr bwMode="auto">
          <a:xfrm>
            <a:off x="7308850" y="35734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  <a:latin typeface="Arial" charset="0"/>
                <a:cs typeface="Arial" charset="0"/>
              </a:rPr>
              <a:t>2025</a:t>
            </a:r>
          </a:p>
        </p:txBody>
      </p:sp>
      <p:sp>
        <p:nvSpPr>
          <p:cNvPr id="43024" name="Text Box 17"/>
          <p:cNvSpPr txBox="1">
            <a:spLocks noChangeArrowheads="1"/>
          </p:cNvSpPr>
          <p:nvPr/>
        </p:nvSpPr>
        <p:spPr bwMode="auto">
          <a:xfrm>
            <a:off x="2857500" y="5229225"/>
            <a:ext cx="112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>
                <a:solidFill>
                  <a:schemeClr val="bg1"/>
                </a:solidFill>
                <a:latin typeface="Arial" charset="0"/>
                <a:cs typeface="Arial" charset="0"/>
              </a:rPr>
              <a:t>Gelişmiş </a:t>
            </a:r>
          </a:p>
          <a:p>
            <a:pPr algn="ctr"/>
            <a:r>
              <a:rPr lang="tr-TR">
                <a:solidFill>
                  <a:schemeClr val="bg1"/>
                </a:solidFill>
                <a:latin typeface="Arial" charset="0"/>
                <a:cs typeface="Arial" charset="0"/>
              </a:rPr>
              <a:t>ülkeler</a:t>
            </a:r>
          </a:p>
        </p:txBody>
      </p:sp>
      <p:sp>
        <p:nvSpPr>
          <p:cNvPr id="43025" name="Text Box 18"/>
          <p:cNvSpPr txBox="1">
            <a:spLocks noChangeArrowheads="1"/>
          </p:cNvSpPr>
          <p:nvPr/>
        </p:nvSpPr>
        <p:spPr bwMode="auto">
          <a:xfrm>
            <a:off x="4216400" y="5229225"/>
            <a:ext cx="1822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>
                <a:solidFill>
                  <a:schemeClr val="bg1"/>
                </a:solidFill>
                <a:latin typeface="Arial" charset="0"/>
                <a:cs typeface="Arial" charset="0"/>
              </a:rPr>
              <a:t>Gelişmekte olan</a:t>
            </a:r>
          </a:p>
          <a:p>
            <a:pPr algn="ctr"/>
            <a:r>
              <a:rPr lang="tr-TR">
                <a:solidFill>
                  <a:schemeClr val="bg1"/>
                </a:solidFill>
                <a:latin typeface="Arial" charset="0"/>
                <a:cs typeface="Arial" charset="0"/>
              </a:rPr>
              <a:t>ülkeler</a:t>
            </a:r>
          </a:p>
        </p:txBody>
      </p:sp>
      <p:sp>
        <p:nvSpPr>
          <p:cNvPr id="43026" name="Text Box 19"/>
          <p:cNvSpPr txBox="1">
            <a:spLocks noChangeArrowheads="1"/>
          </p:cNvSpPr>
          <p:nvPr/>
        </p:nvSpPr>
        <p:spPr bwMode="auto">
          <a:xfrm>
            <a:off x="2916238" y="400526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  <a:latin typeface="Arial" charset="0"/>
                <a:cs typeface="Arial" charset="0"/>
              </a:rPr>
              <a:t>333</a:t>
            </a:r>
          </a:p>
        </p:txBody>
      </p:sp>
      <p:sp>
        <p:nvSpPr>
          <p:cNvPr id="43027" name="Text Box 20"/>
          <p:cNvSpPr txBox="1">
            <a:spLocks noChangeArrowheads="1"/>
          </p:cNvSpPr>
          <p:nvPr/>
        </p:nvSpPr>
        <p:spPr bwMode="auto">
          <a:xfrm>
            <a:off x="3419475" y="376872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  <a:latin typeface="Arial" charset="0"/>
                <a:cs typeface="Arial" charset="0"/>
              </a:rPr>
              <a:t>413</a:t>
            </a:r>
          </a:p>
        </p:txBody>
      </p:sp>
      <p:sp>
        <p:nvSpPr>
          <p:cNvPr id="43028" name="Text Box 21"/>
          <p:cNvSpPr txBox="1">
            <a:spLocks noChangeArrowheads="1"/>
          </p:cNvSpPr>
          <p:nvPr/>
        </p:nvSpPr>
        <p:spPr bwMode="auto">
          <a:xfrm>
            <a:off x="2916238" y="32131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003D5C"/>
                </a:solidFill>
                <a:latin typeface="Arial" charset="0"/>
                <a:cs typeface="Arial" charset="0"/>
              </a:rPr>
              <a:t>%24 artış</a:t>
            </a:r>
          </a:p>
        </p:txBody>
      </p:sp>
      <p:sp>
        <p:nvSpPr>
          <p:cNvPr id="43029" name="Text Box 22"/>
          <p:cNvSpPr txBox="1">
            <a:spLocks noChangeArrowheads="1"/>
          </p:cNvSpPr>
          <p:nvPr/>
        </p:nvSpPr>
        <p:spPr bwMode="auto">
          <a:xfrm>
            <a:off x="4575175" y="16383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003D5C"/>
                </a:solidFill>
                <a:latin typeface="Arial" charset="0"/>
                <a:cs typeface="Arial" charset="0"/>
              </a:rPr>
              <a:t>%60 artış</a:t>
            </a:r>
          </a:p>
        </p:txBody>
      </p:sp>
      <p:sp>
        <p:nvSpPr>
          <p:cNvPr id="43030" name="Text Box 23"/>
          <p:cNvSpPr txBox="1">
            <a:spLocks noChangeArrowheads="1"/>
          </p:cNvSpPr>
          <p:nvPr/>
        </p:nvSpPr>
        <p:spPr bwMode="auto">
          <a:xfrm>
            <a:off x="4500563" y="315277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  <a:latin typeface="Arial" charset="0"/>
                <a:cs typeface="Arial" charset="0"/>
              </a:rPr>
              <a:t>639</a:t>
            </a:r>
          </a:p>
        </p:txBody>
      </p:sp>
      <p:sp>
        <p:nvSpPr>
          <p:cNvPr id="43031" name="Text Box 24"/>
          <p:cNvSpPr txBox="1">
            <a:spLocks noChangeArrowheads="1"/>
          </p:cNvSpPr>
          <p:nvPr/>
        </p:nvSpPr>
        <p:spPr bwMode="auto">
          <a:xfrm>
            <a:off x="4957763" y="2143125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  <a:latin typeface="Arial" charset="0"/>
                <a:cs typeface="Arial" charset="0"/>
              </a:rPr>
              <a:t>1.15M</a:t>
            </a:r>
          </a:p>
        </p:txBody>
      </p:sp>
      <p:sp>
        <p:nvSpPr>
          <p:cNvPr id="43032" name="Text Box 25"/>
          <p:cNvSpPr txBox="1">
            <a:spLocks noChangeArrowheads="1"/>
          </p:cNvSpPr>
          <p:nvPr/>
        </p:nvSpPr>
        <p:spPr bwMode="auto">
          <a:xfrm>
            <a:off x="1676400" y="457200"/>
            <a:ext cx="6007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500" b="1">
                <a:solidFill>
                  <a:srgbClr val="FF0000"/>
                </a:solidFill>
                <a:latin typeface="Verdana" pitchFamily="34" charset="0"/>
                <a:cs typeface="Arial" charset="0"/>
              </a:rPr>
              <a:t>Dünyada hipertansiyon görülme </a:t>
            </a:r>
            <a:endParaRPr lang="tr-TR" sz="25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tr-TR" sz="2500" b="1">
                <a:solidFill>
                  <a:srgbClr val="FF0000"/>
                </a:solidFill>
                <a:latin typeface="Verdana" pitchFamily="34" charset="0"/>
                <a:cs typeface="Arial" charset="0"/>
              </a:rPr>
              <a:t>sıklığında gelecekteki değişim:</a:t>
            </a:r>
          </a:p>
        </p:txBody>
      </p:sp>
      <p:sp>
        <p:nvSpPr>
          <p:cNvPr id="43033" name="Freeform 26"/>
          <p:cNvSpPr>
            <a:spLocks/>
          </p:cNvSpPr>
          <p:nvPr/>
        </p:nvSpPr>
        <p:spPr bwMode="auto">
          <a:xfrm>
            <a:off x="4764088" y="2060575"/>
            <a:ext cx="576262" cy="1008063"/>
          </a:xfrm>
          <a:custGeom>
            <a:avLst/>
            <a:gdLst>
              <a:gd name="T0" fmla="*/ 0 w 408"/>
              <a:gd name="T1" fmla="*/ 2147483647 h 635"/>
              <a:gd name="T2" fmla="*/ 0 w 408"/>
              <a:gd name="T3" fmla="*/ 0 h 635"/>
              <a:gd name="T4" fmla="*/ 2147483647 w 408"/>
              <a:gd name="T5" fmla="*/ 0 h 635"/>
              <a:gd name="T6" fmla="*/ 2147483647 w 408"/>
              <a:gd name="T7" fmla="*/ 2147483647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635"/>
              <a:gd name="T14" fmla="*/ 408 w 408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635">
                <a:moveTo>
                  <a:pt x="0" y="635"/>
                </a:moveTo>
                <a:lnTo>
                  <a:pt x="0" y="0"/>
                </a:lnTo>
                <a:lnTo>
                  <a:pt x="408" y="0"/>
                </a:lnTo>
                <a:lnTo>
                  <a:pt x="408" y="91"/>
                </a:lnTo>
              </a:path>
            </a:pathLst>
          </a:custGeom>
          <a:noFill/>
          <a:ln w="19050">
            <a:solidFill>
              <a:srgbClr val="842C58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3034" name="Freeform 27"/>
          <p:cNvSpPr>
            <a:spLocks/>
          </p:cNvSpPr>
          <p:nvPr/>
        </p:nvSpPr>
        <p:spPr bwMode="auto">
          <a:xfrm>
            <a:off x="3163888" y="3644900"/>
            <a:ext cx="512762" cy="360363"/>
          </a:xfrm>
          <a:custGeom>
            <a:avLst/>
            <a:gdLst>
              <a:gd name="T0" fmla="*/ 0 w 363"/>
              <a:gd name="T1" fmla="*/ 2147483647 h 227"/>
              <a:gd name="T2" fmla="*/ 0 w 363"/>
              <a:gd name="T3" fmla="*/ 0 h 227"/>
              <a:gd name="T4" fmla="*/ 2147483647 w 363"/>
              <a:gd name="T5" fmla="*/ 0 h 227"/>
              <a:gd name="T6" fmla="*/ 2147483647 w 363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363"/>
              <a:gd name="T13" fmla="*/ 0 h 227"/>
              <a:gd name="T14" fmla="*/ 363 w 363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3" h="227">
                <a:moveTo>
                  <a:pt x="0" y="227"/>
                </a:moveTo>
                <a:lnTo>
                  <a:pt x="0" y="0"/>
                </a:lnTo>
                <a:lnTo>
                  <a:pt x="363" y="0"/>
                </a:lnTo>
                <a:lnTo>
                  <a:pt x="363" y="91"/>
                </a:lnTo>
              </a:path>
            </a:pathLst>
          </a:custGeom>
          <a:noFill/>
          <a:ln w="19050">
            <a:solidFill>
              <a:srgbClr val="842C58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3035" name="Text Box 28"/>
          <p:cNvSpPr txBox="1">
            <a:spLocks noChangeArrowheads="1"/>
          </p:cNvSpPr>
          <p:nvPr/>
        </p:nvSpPr>
        <p:spPr bwMode="auto">
          <a:xfrm rot="-5400000">
            <a:off x="1232694" y="3609182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  <a:latin typeface="Arial" charset="0"/>
                <a:cs typeface="Arial" charset="0"/>
              </a:rPr>
              <a:t>(milyon)</a:t>
            </a:r>
          </a:p>
        </p:txBody>
      </p:sp>
      <p:sp>
        <p:nvSpPr>
          <p:cNvPr id="43036" name="Text Box 29"/>
          <p:cNvSpPr txBox="1">
            <a:spLocks noChangeArrowheads="1"/>
          </p:cNvSpPr>
          <p:nvPr/>
        </p:nvSpPr>
        <p:spPr bwMode="auto">
          <a:xfrm>
            <a:off x="6792913" y="6496050"/>
            <a:ext cx="2259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tr-TR" sz="1400" b="1" i="1">
                <a:solidFill>
                  <a:srgbClr val="990000"/>
                </a:solidFill>
                <a:latin typeface="Arial" charset="0"/>
                <a:cs typeface="Arial" charset="0"/>
              </a:rPr>
              <a:t>Lancet 2005;365:217-223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5334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44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2008 Yılında Durum Nedir ?</a:t>
            </a:r>
          </a:p>
        </p:txBody>
      </p:sp>
      <p:graphicFrame>
        <p:nvGraphicFramePr>
          <p:cNvPr id="74805" name="Group 53"/>
          <p:cNvGraphicFramePr>
            <a:graphicFrameLocks noGrp="1"/>
          </p:cNvGraphicFramePr>
          <p:nvPr/>
        </p:nvGraphicFramePr>
        <p:xfrm>
          <a:off x="228600" y="3124200"/>
          <a:ext cx="8713788" cy="1950720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225550"/>
                <a:gridCol w="1079500"/>
                <a:gridCol w="1079500"/>
                <a:gridCol w="1081088"/>
                <a:gridCol w="1150937"/>
                <a:gridCol w="1296988"/>
              </a:tblGrid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&lt;30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30-39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40-49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50-59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60-69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70 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457200" marR="0" lvl="0" indent="-4572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ve üzeri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Toplam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Erkek</a:t>
                      </a: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1.566.482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1.490.559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1.758.658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1.677.352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1.216.024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1.025.729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8.734.804</a:t>
                      </a:r>
                      <a:endParaRPr kumimoji="0" lang="tr-T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Kadın</a:t>
                      </a: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863.313</a:t>
                      </a: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1.348.766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2.007.961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2.234.673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1.687.954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1.613.747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9.756.414</a:t>
                      </a:r>
                      <a:endParaRPr kumimoji="0" lang="tr-T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2.429.795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2.839.325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3.766.619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3.912.025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2.903.978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2.639.476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18.491.218</a:t>
                      </a: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50226" name="Text Box 52"/>
          <p:cNvSpPr txBox="1">
            <a:spLocks noChangeArrowheads="1"/>
          </p:cNvSpPr>
          <p:nvPr/>
        </p:nvSpPr>
        <p:spPr bwMode="auto">
          <a:xfrm>
            <a:off x="2024063" y="1844675"/>
            <a:ext cx="54371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3200" b="1" i="1">
                <a:solidFill>
                  <a:srgbClr val="99FF66"/>
                </a:solidFill>
                <a:latin typeface="Arial" charset="0"/>
                <a:cs typeface="Arial" charset="0"/>
              </a:rPr>
              <a:t>2008 Yılı 18 yaş üzeri nüfus</a:t>
            </a:r>
          </a:p>
          <a:p>
            <a:pPr algn="ctr"/>
            <a:r>
              <a:rPr lang="tr-TR" sz="3200" b="1" i="1">
                <a:solidFill>
                  <a:srgbClr val="99FF66"/>
                </a:solidFill>
                <a:latin typeface="Arial" charset="0"/>
                <a:cs typeface="Arial" charset="0"/>
              </a:rPr>
              <a:t> 48 249 645</a:t>
            </a:r>
            <a:r>
              <a:rPr lang="en-US" sz="3200" b="1" i="1">
                <a:solidFill>
                  <a:srgbClr val="99FF66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0227" name="Oval 54"/>
          <p:cNvSpPr>
            <a:spLocks noChangeArrowheads="1"/>
          </p:cNvSpPr>
          <p:nvPr/>
        </p:nvSpPr>
        <p:spPr bwMode="auto">
          <a:xfrm>
            <a:off x="7620000" y="4572000"/>
            <a:ext cx="1371600" cy="685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 sz="1500" b="1">
              <a:solidFill>
                <a:srgbClr val="990000"/>
              </a:solidFill>
              <a:latin typeface="Arial" charset="0"/>
              <a:cs typeface="Arial" charset="0"/>
            </a:endParaRPr>
          </a:p>
        </p:txBody>
      </p:sp>
      <p:sp>
        <p:nvSpPr>
          <p:cNvPr id="50228" name="Text Box 54"/>
          <p:cNvSpPr txBox="1">
            <a:spLocks noChangeArrowheads="1"/>
          </p:cNvSpPr>
          <p:nvPr/>
        </p:nvSpPr>
        <p:spPr bwMode="auto">
          <a:xfrm>
            <a:off x="974725" y="5594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>
              <a:latin typeface="Tahoma" pitchFamily="34" charset="0"/>
            </a:endParaRPr>
          </a:p>
        </p:txBody>
      </p:sp>
      <p:sp>
        <p:nvSpPr>
          <p:cNvPr id="50229" name="Text Box 55"/>
          <p:cNvSpPr txBox="1">
            <a:spLocks noChangeArrowheads="1"/>
          </p:cNvSpPr>
          <p:nvPr/>
        </p:nvSpPr>
        <p:spPr bwMode="auto">
          <a:xfrm>
            <a:off x="517525" y="5746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>
              <a:latin typeface="Tahoma" pitchFamily="34" charset="0"/>
            </a:endParaRPr>
          </a:p>
        </p:txBody>
      </p:sp>
      <p:pic>
        <p:nvPicPr>
          <p:cNvPr id="50230" name="Picture 57" descr="527193_174958195962294_203117389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13711238"/>
            <a:ext cx="3143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31" name="Text Box 58"/>
          <p:cNvSpPr txBox="1">
            <a:spLocks noChangeArrowheads="1"/>
          </p:cNvSpPr>
          <p:nvPr/>
        </p:nvSpPr>
        <p:spPr bwMode="auto">
          <a:xfrm>
            <a:off x="365125" y="5746750"/>
            <a:ext cx="5921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Tahoma" pitchFamily="34" charset="0"/>
              </a:rPr>
              <a:t>18 yaş üzeri erişkin  nüfusumuzun </a:t>
            </a:r>
            <a:r>
              <a:rPr lang="tr-TR" b="1">
                <a:solidFill>
                  <a:srgbClr val="00FF00"/>
                </a:solidFill>
                <a:latin typeface="Tahoma" pitchFamily="34" charset="0"/>
              </a:rPr>
              <a:t>%37’si</a:t>
            </a:r>
            <a:r>
              <a:rPr lang="tr-TR">
                <a:latin typeface="Tahoma" pitchFamily="34" charset="0"/>
              </a:rPr>
              <a:t> hipertansiftir.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2163763" y="1081088"/>
            <a:ext cx="2452687" cy="1706562"/>
          </a:xfrm>
          <a:prstGeom prst="ellipse">
            <a:avLst/>
          </a:prstGeom>
          <a:solidFill>
            <a:srgbClr val="8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600">
                <a:latin typeface="Arial" charset="0"/>
              </a:rPr>
              <a:t>Mayor genler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4003675" y="1360488"/>
            <a:ext cx="2776538" cy="17399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>
                <a:latin typeface="Arial" charset="0"/>
              </a:rPr>
              <a:t>poligenler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2228850" y="2143125"/>
            <a:ext cx="2420938" cy="1638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r-TR" sz="3200">
              <a:latin typeface="Arial" charset="0"/>
            </a:endParaRP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3835400" y="2720975"/>
            <a:ext cx="2454275" cy="1706563"/>
          </a:xfrm>
          <a:prstGeom prst="ellipse">
            <a:avLst/>
          </a:prstGeom>
          <a:solidFill>
            <a:srgbClr val="CC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600">
                <a:latin typeface="Arial" charset="0"/>
              </a:rPr>
              <a:t>Bireyin katkısı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562225" y="2684463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>
                <a:latin typeface="Arial" charset="0"/>
              </a:rPr>
              <a:t>çevre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5530850" y="1873250"/>
            <a:ext cx="1462088" cy="70326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945313" y="1338263"/>
            <a:ext cx="199926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 err="1">
                <a:solidFill>
                  <a:srgbClr val="FF0000"/>
                </a:solidFill>
                <a:latin typeface="Arial" charset="0"/>
              </a:rPr>
              <a:t>Obezite</a:t>
            </a:r>
            <a:endParaRPr lang="tr-TR" b="1" dirty="0">
              <a:solidFill>
                <a:srgbClr val="FF0000"/>
              </a:solidFill>
              <a:latin typeface="Arial" charset="0"/>
            </a:endParaRPr>
          </a:p>
          <a:p>
            <a:r>
              <a:rPr lang="tr-TR" b="1" dirty="0">
                <a:solidFill>
                  <a:srgbClr val="FF0000"/>
                </a:solidFill>
                <a:latin typeface="Arial" charset="0"/>
              </a:rPr>
              <a:t>Irk</a:t>
            </a:r>
          </a:p>
          <a:p>
            <a:r>
              <a:rPr lang="tr-TR" sz="1600" dirty="0">
                <a:latin typeface="Arial" charset="0"/>
              </a:rPr>
              <a:t>Kan basıncı</a:t>
            </a:r>
          </a:p>
          <a:p>
            <a:r>
              <a:rPr lang="tr-TR" sz="1600" dirty="0" err="1">
                <a:latin typeface="Arial" charset="0"/>
              </a:rPr>
              <a:t>Mayor</a:t>
            </a:r>
            <a:r>
              <a:rPr lang="tr-TR" sz="1600" dirty="0">
                <a:latin typeface="Arial" charset="0"/>
              </a:rPr>
              <a:t> gen karakteri</a:t>
            </a:r>
          </a:p>
          <a:p>
            <a:r>
              <a:rPr lang="tr-TR" sz="1600" dirty="0">
                <a:latin typeface="Arial" charset="0"/>
              </a:rPr>
              <a:t>  -zemin</a:t>
            </a:r>
          </a:p>
          <a:p>
            <a:r>
              <a:rPr lang="tr-TR" sz="1600" dirty="0">
                <a:latin typeface="Arial" charset="0"/>
              </a:rPr>
              <a:t>  -kombinasyon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5686425" y="3879850"/>
            <a:ext cx="814388" cy="334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654800" y="3768725"/>
            <a:ext cx="245451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charset="0"/>
              </a:rPr>
              <a:t>Sigara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" charset="0"/>
              </a:rPr>
              <a:t>Oral </a:t>
            </a:r>
            <a:r>
              <a:rPr lang="tr-TR" b="1" dirty="0" err="1">
                <a:solidFill>
                  <a:srgbClr val="FF0000"/>
                </a:solidFill>
                <a:latin typeface="Arial" charset="0"/>
              </a:rPr>
              <a:t>kontraseptifler</a:t>
            </a:r>
            <a:endParaRPr lang="tr-TR" b="1" dirty="0">
              <a:solidFill>
                <a:srgbClr val="FF0000"/>
              </a:solidFill>
              <a:latin typeface="Arial" charset="0"/>
            </a:endParaRPr>
          </a:p>
          <a:p>
            <a:r>
              <a:rPr lang="tr-TR" b="1" dirty="0">
                <a:solidFill>
                  <a:srgbClr val="FF0000"/>
                </a:solidFill>
                <a:latin typeface="Arial" charset="0"/>
              </a:rPr>
              <a:t>Fiziksel </a:t>
            </a:r>
            <a:r>
              <a:rPr lang="tr-TR" b="1" dirty="0" err="1">
                <a:solidFill>
                  <a:srgbClr val="FF0000"/>
                </a:solidFill>
                <a:latin typeface="Arial" charset="0"/>
              </a:rPr>
              <a:t>inaktivite</a:t>
            </a:r>
            <a:endParaRPr lang="tr-TR" b="1" dirty="0">
              <a:solidFill>
                <a:srgbClr val="FF0000"/>
              </a:solidFill>
              <a:latin typeface="Arial" charset="0"/>
            </a:endParaRPr>
          </a:p>
          <a:p>
            <a:r>
              <a:rPr lang="tr-TR" b="1" dirty="0">
                <a:solidFill>
                  <a:srgbClr val="FF0000"/>
                </a:solidFill>
                <a:latin typeface="Arial" charset="0"/>
              </a:rPr>
              <a:t>Stres</a:t>
            </a:r>
          </a:p>
          <a:p>
            <a:r>
              <a:rPr lang="tr-TR" b="1" dirty="0">
                <a:solidFill>
                  <a:srgbClr val="FF0000"/>
                </a:solidFill>
                <a:latin typeface="Arial" charset="0"/>
              </a:rPr>
              <a:t>Düşük eğitim düzeyi</a:t>
            </a:r>
          </a:p>
          <a:p>
            <a:r>
              <a:rPr lang="tr-TR" b="1" dirty="0">
                <a:solidFill>
                  <a:srgbClr val="FF0000"/>
                </a:solidFill>
                <a:latin typeface="Arial" charset="0"/>
              </a:rPr>
              <a:t>Düşük doğum kilosu</a:t>
            </a:r>
          </a:p>
          <a:p>
            <a:r>
              <a:rPr lang="tr-TR" b="1" dirty="0">
                <a:solidFill>
                  <a:srgbClr val="FF0000"/>
                </a:solidFill>
                <a:latin typeface="Arial" charset="0"/>
              </a:rPr>
              <a:t>Küçük aile boyutu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3155950" y="3411538"/>
            <a:ext cx="0" cy="106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428875" y="4467225"/>
            <a:ext cx="14763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Diyet</a:t>
            </a:r>
          </a:p>
          <a:p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Tuz alımı</a:t>
            </a:r>
          </a:p>
          <a:p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Kalori</a:t>
            </a:r>
          </a:p>
          <a:p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Alkol</a:t>
            </a:r>
          </a:p>
          <a:p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Kafein</a:t>
            </a:r>
          </a:p>
          <a:p>
            <a:endParaRPr lang="tr-TR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1327150" y="1995488"/>
            <a:ext cx="1169988" cy="947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54013" y="3219450"/>
            <a:ext cx="2023311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dirty="0">
                <a:latin typeface="Arial" charset="0"/>
              </a:rPr>
              <a:t>Spesifik </a:t>
            </a:r>
          </a:p>
          <a:p>
            <a:r>
              <a:rPr lang="tr-TR" sz="2000" dirty="0" err="1">
                <a:latin typeface="Arial" charset="0"/>
              </a:rPr>
              <a:t>Hipertansif</a:t>
            </a:r>
            <a:endParaRPr lang="tr-TR" sz="2000" dirty="0">
              <a:latin typeface="Arial" charset="0"/>
            </a:endParaRPr>
          </a:p>
          <a:p>
            <a:r>
              <a:rPr lang="tr-TR" sz="2000" dirty="0">
                <a:latin typeface="Arial" charset="0"/>
              </a:rPr>
              <a:t> genler</a:t>
            </a:r>
          </a:p>
          <a:p>
            <a:r>
              <a:rPr lang="tr-TR" sz="2000" dirty="0">
                <a:latin typeface="Arial" charset="0"/>
              </a:rPr>
              <a:t>(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Diyabet</a:t>
            </a:r>
            <a:r>
              <a:rPr lang="tr-TR" sz="2000" dirty="0">
                <a:latin typeface="Arial" charset="0"/>
              </a:rPr>
              <a:t>,</a:t>
            </a:r>
          </a:p>
          <a:p>
            <a:r>
              <a:rPr lang="tr-TR" sz="2000" dirty="0" err="1">
                <a:latin typeface="Arial" charset="0"/>
              </a:rPr>
              <a:t>haptoglobülin</a:t>
            </a:r>
            <a:r>
              <a:rPr lang="tr-TR" sz="2000" dirty="0">
                <a:latin typeface="Arial" charset="0"/>
              </a:rPr>
              <a:t>,</a:t>
            </a:r>
          </a:p>
          <a:p>
            <a:r>
              <a:rPr lang="tr-TR" sz="2000" dirty="0" err="1">
                <a:latin typeface="Arial" charset="0"/>
              </a:rPr>
              <a:t>anjiyotensin</a:t>
            </a:r>
            <a:r>
              <a:rPr lang="tr-TR" sz="2000" dirty="0">
                <a:latin typeface="Arial" charset="0"/>
              </a:rPr>
              <a:t> vs.)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12725" y="304800"/>
            <a:ext cx="8931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b="1">
                <a:solidFill>
                  <a:schemeClr val="tx2"/>
                </a:solidFill>
                <a:latin typeface="Arial" charset="0"/>
              </a:rPr>
              <a:t>Hipertansiyonda genetik ve çevresel faktörler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828925" y="2406650"/>
            <a:ext cx="3086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>
                <a:solidFill>
                  <a:schemeClr val="hlink"/>
                </a:solidFill>
                <a:latin typeface="Arial" charset="0"/>
              </a:rPr>
              <a:t>HİPERTANSİYON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533400" y="411163"/>
            <a:ext cx="7583488" cy="648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tr-TR" sz="4000" b="1">
              <a:solidFill>
                <a:srgbClr val="FFFF66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tr-TR" sz="4000" b="1">
                <a:solidFill>
                  <a:srgbClr val="FF0000"/>
                </a:solidFill>
                <a:latin typeface="Arial" charset="0"/>
                <a:cs typeface="Arial" charset="0"/>
              </a:rPr>
              <a:t>Hipertansiyonlu hastalarda </a:t>
            </a:r>
          </a:p>
          <a:p>
            <a:pPr eaLnBrk="0" hangingPunct="0"/>
            <a:r>
              <a:rPr lang="tr-TR" sz="4000" b="1">
                <a:solidFill>
                  <a:srgbClr val="FF0000"/>
                </a:solidFill>
                <a:latin typeface="Arial" charset="0"/>
                <a:cs typeface="Arial" charset="0"/>
              </a:rPr>
              <a:t>diğer koroner risk faktörleri</a:t>
            </a:r>
          </a:p>
          <a:p>
            <a:pPr eaLnBrk="0" hangingPunct="0"/>
            <a:endParaRPr lang="tr-TR" sz="40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tr-TR" sz="2400" b="1">
                <a:solidFill>
                  <a:srgbClr val="FFFF66"/>
                </a:solidFill>
                <a:latin typeface="Arial" charset="0"/>
                <a:cs typeface="Arial" charset="0"/>
              </a:rPr>
              <a:t>						   </a:t>
            </a:r>
            <a:r>
              <a:rPr lang="tr-TR" sz="2400" b="1">
                <a:solidFill>
                  <a:srgbClr val="FFFF00"/>
                </a:solidFill>
                <a:latin typeface="Arial" charset="0"/>
                <a:cs typeface="Arial" charset="0"/>
              </a:rPr>
              <a:t>Hasta oranı</a:t>
            </a:r>
          </a:p>
          <a:p>
            <a:pPr eaLnBrk="0" hangingPunct="0"/>
            <a:endParaRPr lang="tr-TR" sz="2400" b="1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tr-TR" sz="2400" b="1">
                <a:solidFill>
                  <a:srgbClr val="FFFF00"/>
                </a:solidFill>
                <a:latin typeface="Arial" charset="0"/>
                <a:cs typeface="Arial" charset="0"/>
              </a:rPr>
              <a:t>Obesite						40</a:t>
            </a:r>
          </a:p>
          <a:p>
            <a:pPr eaLnBrk="0" hangingPunct="0"/>
            <a:r>
              <a:rPr lang="tr-TR" sz="2400" b="1">
                <a:solidFill>
                  <a:srgbClr val="FFFF00"/>
                </a:solidFill>
                <a:latin typeface="Arial" charset="0"/>
                <a:cs typeface="Arial" charset="0"/>
              </a:rPr>
              <a:t>Hiperinsülinemi					50</a:t>
            </a:r>
          </a:p>
          <a:p>
            <a:pPr eaLnBrk="0" hangingPunct="0"/>
            <a:r>
              <a:rPr lang="tr-TR" sz="2400" b="1">
                <a:solidFill>
                  <a:srgbClr val="FFFF00"/>
                </a:solidFill>
                <a:latin typeface="Arial" charset="0"/>
                <a:cs typeface="Arial" charset="0"/>
              </a:rPr>
              <a:t>Hiperkolesterolemi  ( &gt;240 mg/dl )		40</a:t>
            </a:r>
          </a:p>
          <a:p>
            <a:pPr eaLnBrk="0" hangingPunct="0"/>
            <a:r>
              <a:rPr lang="tr-TR" sz="2400" b="1">
                <a:solidFill>
                  <a:srgbClr val="FFFF00"/>
                </a:solidFill>
                <a:latin typeface="Arial" charset="0"/>
                <a:cs typeface="Arial" charset="0"/>
              </a:rPr>
              <a:t>Düşük HDL- C   ( &lt;40 mg/dl )			25</a:t>
            </a:r>
          </a:p>
          <a:p>
            <a:pPr eaLnBrk="0" hangingPunct="0"/>
            <a:r>
              <a:rPr lang="tr-TR" sz="2400" b="1">
                <a:solidFill>
                  <a:srgbClr val="FFFF00"/>
                </a:solidFill>
                <a:latin typeface="Arial" charset="0"/>
                <a:cs typeface="Arial" charset="0"/>
              </a:rPr>
              <a:t>Diyabet						15</a:t>
            </a:r>
          </a:p>
          <a:p>
            <a:pPr eaLnBrk="0" hangingPunct="0"/>
            <a:r>
              <a:rPr lang="tr-TR" sz="2400" b="1">
                <a:solidFill>
                  <a:srgbClr val="FFFF00"/>
                </a:solidFill>
                <a:latin typeface="Arial" charset="0"/>
                <a:cs typeface="Arial" charset="0"/>
              </a:rPr>
              <a:t>Sol Ventrikül Hipertrofisi				30</a:t>
            </a:r>
          </a:p>
          <a:p>
            <a:pPr eaLnBrk="0" hangingPunct="0"/>
            <a:r>
              <a:rPr lang="tr-TR" sz="2400" b="1">
                <a:solidFill>
                  <a:srgbClr val="FFFF00"/>
                </a:solidFill>
                <a:latin typeface="Arial" charset="0"/>
                <a:cs typeface="Arial" charset="0"/>
              </a:rPr>
              <a:t>Sigara						35</a:t>
            </a:r>
          </a:p>
          <a:p>
            <a:pPr eaLnBrk="0" hangingPunct="0"/>
            <a:r>
              <a:rPr lang="tr-TR" sz="2400" b="1">
                <a:solidFill>
                  <a:srgbClr val="FFFF00"/>
                </a:solidFill>
                <a:latin typeface="Arial" charset="0"/>
                <a:cs typeface="Arial" charset="0"/>
              </a:rPr>
              <a:t>Sedanter Hayat				         &gt;50</a:t>
            </a:r>
          </a:p>
          <a:p>
            <a:pPr eaLnBrk="0" hangingPunct="0"/>
            <a:endParaRPr lang="tr-TR" sz="20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" y="381000"/>
            <a:ext cx="5892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0" smtClean="0">
                <a:solidFill>
                  <a:srgbClr val="CC0000"/>
                </a:solidFill>
                <a:latin typeface="Arial" charset="0"/>
              </a:rPr>
              <a:t>HİPERTANSİYONUN SONUÇLARI</a:t>
            </a:r>
            <a:endParaRPr lang="tr-TR" sz="3200" b="0" smtClean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2133600"/>
            <a:ext cx="7281862" cy="4267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2800" dirty="0" smtClean="0">
                <a:latin typeface="Arial" charset="0"/>
              </a:rPr>
              <a:t>Yüksek kan basıncı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tr-TR" sz="2800" dirty="0" smtClean="0"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2800" dirty="0" smtClean="0">
                <a:latin typeface="Arial" charset="0"/>
              </a:rPr>
              <a:t>			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2800" dirty="0" smtClean="0">
                <a:latin typeface="Arial" charset="0"/>
              </a:rPr>
              <a:t>Hedef organ hasarı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tr-TR" sz="2800" dirty="0" smtClean="0"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tr-TR" sz="2800" dirty="0" smtClean="0"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2800" dirty="0" smtClean="0">
                <a:latin typeface="Arial" charset="0"/>
              </a:rPr>
              <a:t>Ölüm ve ağır hastalık hali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4538663" y="4419600"/>
            <a:ext cx="0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4538663" y="2819400"/>
            <a:ext cx="0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371600" y="2819400"/>
            <a:ext cx="3007555" cy="23698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r-TR" sz="2400" b="1" dirty="0">
                <a:solidFill>
                  <a:srgbClr val="FE8618"/>
                </a:solidFill>
                <a:latin typeface="Arial" charset="0"/>
              </a:rPr>
              <a:t>Diğer risk </a:t>
            </a:r>
            <a:r>
              <a:rPr lang="tr-TR" sz="2400" b="1" dirty="0" smtClean="0">
                <a:solidFill>
                  <a:srgbClr val="FE8618"/>
                </a:solidFill>
                <a:latin typeface="Arial" charset="0"/>
              </a:rPr>
              <a:t>faktörleri</a:t>
            </a:r>
          </a:p>
          <a:p>
            <a:pPr eaLnBrk="0" hangingPunct="0"/>
            <a:r>
              <a:rPr lang="tr-TR" sz="1600" b="1" dirty="0" smtClean="0">
                <a:solidFill>
                  <a:srgbClr val="92D050"/>
                </a:solidFill>
                <a:latin typeface="Arial" charset="0"/>
              </a:rPr>
              <a:t>Sigara</a:t>
            </a:r>
          </a:p>
          <a:p>
            <a:pPr eaLnBrk="0" hangingPunct="0"/>
            <a:r>
              <a:rPr lang="tr-TR" sz="1600" b="1" dirty="0" smtClean="0">
                <a:solidFill>
                  <a:srgbClr val="92D050"/>
                </a:solidFill>
                <a:latin typeface="Arial" charset="0"/>
              </a:rPr>
              <a:t>Kolesterol</a:t>
            </a:r>
          </a:p>
          <a:p>
            <a:pPr eaLnBrk="0" hangingPunct="0"/>
            <a:r>
              <a:rPr lang="tr-TR" sz="1600" b="1" dirty="0" smtClean="0">
                <a:solidFill>
                  <a:srgbClr val="92D050"/>
                </a:solidFill>
                <a:latin typeface="Arial" charset="0"/>
              </a:rPr>
              <a:t>Şişmanlık</a:t>
            </a:r>
          </a:p>
          <a:p>
            <a:pPr eaLnBrk="0" hangingPunct="0"/>
            <a:r>
              <a:rPr lang="tr-TR" sz="1600" b="1" dirty="0" smtClean="0">
                <a:solidFill>
                  <a:srgbClr val="92D050"/>
                </a:solidFill>
                <a:latin typeface="Arial" charset="0"/>
              </a:rPr>
              <a:t>Hareketsiz yaşam</a:t>
            </a:r>
          </a:p>
          <a:p>
            <a:pPr eaLnBrk="0" hangingPunct="0"/>
            <a:r>
              <a:rPr lang="tr-TR" sz="1600" b="1" dirty="0" smtClean="0">
                <a:solidFill>
                  <a:srgbClr val="92D050"/>
                </a:solidFill>
                <a:latin typeface="Arial" charset="0"/>
              </a:rPr>
              <a:t>Şeker </a:t>
            </a:r>
            <a:r>
              <a:rPr lang="tr-TR" sz="1600" b="1" dirty="0" err="1" smtClean="0">
                <a:solidFill>
                  <a:srgbClr val="92D050"/>
                </a:solidFill>
                <a:latin typeface="Arial" charset="0"/>
              </a:rPr>
              <a:t>hast</a:t>
            </a:r>
            <a:r>
              <a:rPr lang="tr-TR" sz="1600" b="1" dirty="0" smtClean="0">
                <a:solidFill>
                  <a:srgbClr val="92D050"/>
                </a:solidFill>
                <a:latin typeface="Arial" charset="0"/>
              </a:rPr>
              <a:t>.</a:t>
            </a:r>
          </a:p>
          <a:p>
            <a:pPr eaLnBrk="0" hangingPunct="0"/>
            <a:r>
              <a:rPr lang="tr-TR" sz="1600" b="1" dirty="0" smtClean="0">
                <a:solidFill>
                  <a:srgbClr val="92D050"/>
                </a:solidFill>
                <a:latin typeface="Arial" charset="0"/>
              </a:rPr>
              <a:t>Stres</a:t>
            </a:r>
            <a:endParaRPr lang="tr-TR" sz="1400" b="1" dirty="0">
              <a:solidFill>
                <a:srgbClr val="92D050"/>
              </a:solidFill>
              <a:latin typeface="Arial" charset="0"/>
            </a:endParaRPr>
          </a:p>
          <a:p>
            <a:pPr eaLnBrk="0" hangingPunct="0"/>
            <a:endParaRPr lang="tr-TR" sz="2400" b="1" dirty="0">
              <a:solidFill>
                <a:srgbClr val="FC0128"/>
              </a:solidFill>
              <a:latin typeface="Arial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230938" y="2971800"/>
            <a:ext cx="2187575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2400" b="1">
                <a:solidFill>
                  <a:srgbClr val="FE8618"/>
                </a:solidFill>
                <a:latin typeface="Arial" charset="0"/>
              </a:rPr>
              <a:t> Kalp</a:t>
            </a:r>
          </a:p>
          <a:p>
            <a:pPr eaLnBrk="0" hangingPunct="0">
              <a:buFontTx/>
              <a:buChar char="•"/>
            </a:pPr>
            <a:r>
              <a:rPr lang="tr-TR" sz="2400" b="1">
                <a:solidFill>
                  <a:srgbClr val="FE8618"/>
                </a:solidFill>
                <a:latin typeface="Arial" charset="0"/>
              </a:rPr>
              <a:t> Beyin</a:t>
            </a:r>
          </a:p>
          <a:p>
            <a:pPr eaLnBrk="0" hangingPunct="0">
              <a:buFontTx/>
              <a:buChar char="•"/>
            </a:pPr>
            <a:r>
              <a:rPr lang="tr-TR" sz="2400" b="1">
                <a:solidFill>
                  <a:srgbClr val="FE8618"/>
                </a:solidFill>
                <a:latin typeface="Arial" charset="0"/>
              </a:rPr>
              <a:t> Böbrek</a:t>
            </a:r>
          </a:p>
          <a:p>
            <a:pPr eaLnBrk="0" hangingPunct="0">
              <a:buFontTx/>
              <a:buChar char="•"/>
            </a:pPr>
            <a:r>
              <a:rPr lang="tr-TR" sz="2400" b="1">
                <a:solidFill>
                  <a:srgbClr val="FE8618"/>
                </a:solidFill>
                <a:latin typeface="Arial" charset="0"/>
              </a:rPr>
              <a:t> Göz</a:t>
            </a:r>
          </a:p>
          <a:p>
            <a:pPr eaLnBrk="0" hangingPunct="0">
              <a:buFontTx/>
              <a:buChar char="•"/>
            </a:pPr>
            <a:r>
              <a:rPr lang="tr-TR" sz="2400" b="1">
                <a:solidFill>
                  <a:srgbClr val="FE8618"/>
                </a:solidFill>
                <a:latin typeface="Arial" charset="0"/>
              </a:rPr>
              <a:t> Damar sistemi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897063" y="381000"/>
            <a:ext cx="650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3200" b="1">
                <a:solidFill>
                  <a:srgbClr val="FFFF00"/>
                </a:solidFill>
                <a:latin typeface="Arial" charset="0"/>
              </a:rPr>
              <a:t>  HİPERTANSİYONUN DOĞAL SEYRİ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5150" y="1371600"/>
            <a:ext cx="9079116" cy="5205414"/>
            <a:chOff x="700" y="1008"/>
            <a:chExt cx="6435" cy="3279"/>
          </a:xfrm>
        </p:grpSpPr>
        <p:sp>
          <p:nvSpPr>
            <p:cNvPr id="17412" name="Line 4"/>
            <p:cNvSpPr>
              <a:spLocks noChangeShapeType="1"/>
            </p:cNvSpPr>
            <p:nvPr/>
          </p:nvSpPr>
          <p:spPr bwMode="auto">
            <a:xfrm>
              <a:off x="3632" y="1710"/>
              <a:ext cx="0" cy="19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>
              <a:off x="3632" y="2130"/>
              <a:ext cx="0" cy="19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auto">
            <a:xfrm>
              <a:off x="2164" y="2547"/>
              <a:ext cx="1484" cy="260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810" y="0"/>
                </a:cxn>
                <a:cxn ang="0">
                  <a:pos x="0" y="472"/>
                </a:cxn>
              </a:cxnLst>
              <a:rect l="0" t="0" r="r" b="b"/>
              <a:pathLst>
                <a:path w="816" h="472">
                  <a:moveTo>
                    <a:pt x="816" y="0"/>
                  </a:moveTo>
                  <a:lnTo>
                    <a:pt x="810" y="0"/>
                  </a:lnTo>
                  <a:lnTo>
                    <a:pt x="0" y="472"/>
                  </a:lnTo>
                </a:path>
              </a:pathLst>
            </a:custGeom>
            <a:noFill/>
            <a:ln w="28575" cmpd="sng">
              <a:solidFill>
                <a:srgbClr val="00FF00"/>
              </a:solidFill>
              <a:round/>
              <a:headEnd type="none" w="med" len="med"/>
              <a:tailEnd type="arrow" w="med" len="med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040" y="3027"/>
              <a:ext cx="3036" cy="540"/>
              <a:chOff x="2496" y="2880"/>
              <a:chExt cx="2208" cy="384"/>
            </a:xfrm>
          </p:grpSpPr>
          <p:sp>
            <p:nvSpPr>
              <p:cNvPr id="17416" name="Freeform 8"/>
              <p:cNvSpPr>
                <a:spLocks/>
              </p:cNvSpPr>
              <p:nvPr/>
            </p:nvSpPr>
            <p:spPr bwMode="auto">
              <a:xfrm>
                <a:off x="3072" y="2881"/>
                <a:ext cx="576" cy="331"/>
              </a:xfrm>
              <a:custGeom>
                <a:avLst/>
                <a:gdLst/>
                <a:ahLst/>
                <a:cxnLst>
                  <a:cxn ang="0">
                    <a:pos x="816" y="0"/>
                  </a:cxn>
                  <a:cxn ang="0">
                    <a:pos x="810" y="0"/>
                  </a:cxn>
                  <a:cxn ang="0">
                    <a:pos x="0" y="472"/>
                  </a:cxn>
                </a:cxnLst>
                <a:rect l="0" t="0" r="r" b="b"/>
                <a:pathLst>
                  <a:path w="816" h="472">
                    <a:moveTo>
                      <a:pt x="816" y="0"/>
                    </a:moveTo>
                    <a:lnTo>
                      <a:pt x="810" y="0"/>
                    </a:lnTo>
                    <a:lnTo>
                      <a:pt x="0" y="472"/>
                    </a:lnTo>
                  </a:path>
                </a:pathLst>
              </a:custGeom>
              <a:noFill/>
              <a:ln w="28575" cmpd="sng">
                <a:solidFill>
                  <a:srgbClr val="00FF00"/>
                </a:solidFill>
                <a:round/>
                <a:headEnd type="none" w="med" len="med"/>
                <a:tailEnd type="arrow" w="med" len="med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auto">
              <a:xfrm>
                <a:off x="3648" y="2881"/>
                <a:ext cx="528" cy="336"/>
              </a:xfrm>
              <a:custGeom>
                <a:avLst/>
                <a:gdLst/>
                <a:ahLst/>
                <a:cxnLst>
                  <a:cxn ang="0">
                    <a:pos x="755" y="478"/>
                  </a:cxn>
                  <a:cxn ang="0">
                    <a:pos x="1" y="0"/>
                  </a:cxn>
                  <a:cxn ang="0">
                    <a:pos x="0" y="5"/>
                  </a:cxn>
                </a:cxnLst>
                <a:rect l="0" t="0" r="r" b="b"/>
                <a:pathLst>
                  <a:path w="755" h="478">
                    <a:moveTo>
                      <a:pt x="755" y="478"/>
                    </a:moveTo>
                    <a:lnTo>
                      <a:pt x="1" y="0"/>
                    </a:lnTo>
                    <a:lnTo>
                      <a:pt x="0" y="5"/>
                    </a:lnTo>
                  </a:path>
                </a:pathLst>
              </a:custGeom>
              <a:noFill/>
              <a:ln w="28575" cmpd="sng">
                <a:solidFill>
                  <a:srgbClr val="00FF00"/>
                </a:solidFill>
                <a:round/>
                <a:headEnd type="arrow" w="med" len="med"/>
                <a:tailEnd type="none" w="med" len="med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7418" name="Line 10"/>
              <p:cNvSpPr>
                <a:spLocks noChangeShapeType="1"/>
              </p:cNvSpPr>
              <p:nvPr/>
            </p:nvSpPr>
            <p:spPr bwMode="auto">
              <a:xfrm>
                <a:off x="3648" y="288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 type="arrow" w="med" len="med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7419" name="Line 11"/>
              <p:cNvSpPr>
                <a:spLocks noChangeShapeType="1"/>
              </p:cNvSpPr>
              <p:nvPr/>
            </p:nvSpPr>
            <p:spPr bwMode="auto">
              <a:xfrm>
                <a:off x="3648" y="2880"/>
                <a:ext cx="1056" cy="283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 type="arrow" w="med" len="med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7420" name="Freeform 12"/>
              <p:cNvSpPr>
                <a:spLocks/>
              </p:cNvSpPr>
              <p:nvPr/>
            </p:nvSpPr>
            <p:spPr bwMode="auto">
              <a:xfrm>
                <a:off x="2496" y="2880"/>
                <a:ext cx="1152" cy="309"/>
              </a:xfrm>
              <a:custGeom>
                <a:avLst/>
                <a:gdLst/>
                <a:ahLst/>
                <a:cxnLst>
                  <a:cxn ang="0">
                    <a:pos x="1152" y="0"/>
                  </a:cxn>
                  <a:cxn ang="0">
                    <a:pos x="0" y="309"/>
                  </a:cxn>
                </a:cxnLst>
                <a:rect l="0" t="0" r="r" b="b"/>
                <a:pathLst>
                  <a:path w="1152" h="309">
                    <a:moveTo>
                      <a:pt x="1152" y="0"/>
                    </a:moveTo>
                    <a:lnTo>
                      <a:pt x="0" y="309"/>
                    </a:lnTo>
                  </a:path>
                </a:pathLst>
              </a:custGeom>
              <a:noFill/>
              <a:ln w="28575" cmpd="sng">
                <a:solidFill>
                  <a:srgbClr val="00FF00"/>
                </a:solidFill>
                <a:round/>
                <a:headEnd type="none" w="med" len="med"/>
                <a:tailEnd type="arrow" w="med" len="med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2656" y="1047"/>
              <a:ext cx="1952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tr-TR" sz="2000" b="1">
                  <a:solidFill>
                    <a:srgbClr val="FE8618"/>
                  </a:solidFill>
                  <a:latin typeface="Arial" charset="0"/>
                </a:rPr>
                <a:t>KALITIM - ÇEVRE</a:t>
              </a:r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2732" y="1098"/>
              <a:ext cx="1824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1824" y="192"/>
                </a:cxn>
                <a:cxn ang="0">
                  <a:pos x="1824" y="0"/>
                </a:cxn>
              </a:cxnLst>
              <a:rect l="0" t="0" r="r" b="b"/>
              <a:pathLst>
                <a:path w="1824" h="192">
                  <a:moveTo>
                    <a:pt x="0" y="0"/>
                  </a:moveTo>
                  <a:lnTo>
                    <a:pt x="0" y="192"/>
                  </a:lnTo>
                  <a:lnTo>
                    <a:pt x="1824" y="192"/>
                  </a:lnTo>
                  <a:lnTo>
                    <a:pt x="1824" y="0"/>
                  </a:lnTo>
                </a:path>
              </a:pathLst>
            </a:custGeom>
            <a:noFill/>
            <a:ln w="28575" cmpd="sng">
              <a:solidFill>
                <a:srgbClr val="00FF00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3648" y="1290"/>
              <a:ext cx="0" cy="19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2496" y="1491"/>
              <a:ext cx="2272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tr-TR" b="1">
                  <a:solidFill>
                    <a:srgbClr val="FFCC00"/>
                  </a:solidFill>
                  <a:latin typeface="Arial" charset="0"/>
                </a:rPr>
                <a:t>HİPERTANSİYON ÖNCESİ</a:t>
              </a:r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2496" y="1899"/>
              <a:ext cx="2272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tr-TR" b="1">
                  <a:solidFill>
                    <a:srgbClr val="FFCC00"/>
                  </a:solidFill>
                  <a:latin typeface="Arial" charset="0"/>
                </a:rPr>
                <a:t>ERKEN HİPERTANSİYON</a:t>
              </a:r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2256" y="2319"/>
              <a:ext cx="2752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tr-TR" b="1">
                  <a:solidFill>
                    <a:srgbClr val="FFCC00"/>
                  </a:solidFill>
                  <a:latin typeface="Arial" charset="0"/>
                </a:rPr>
                <a:t>BELİRLENMİŞ HİPERTANSİYON</a:t>
              </a:r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1008" y="1899"/>
              <a:ext cx="134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tr-TR" b="1">
                  <a:solidFill>
                    <a:srgbClr val="FFFFFF"/>
                  </a:solidFill>
                  <a:latin typeface="Arial" charset="0"/>
                </a:rPr>
                <a:t>Normotansiyon</a:t>
              </a: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 rot="-5400000">
              <a:off x="2479" y="1902"/>
              <a:ext cx="0" cy="24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arrow" w="med" len="med"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4172" y="1008"/>
              <a:ext cx="2272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tr-TR" sz="2400" b="1">
                  <a:solidFill>
                    <a:srgbClr val="FFCC00"/>
                  </a:solidFill>
                  <a:latin typeface="Arial" charset="0"/>
                </a:rPr>
                <a:t>Yaş</a:t>
              </a:r>
              <a:endParaRPr lang="tr-TR" sz="2000" b="1">
                <a:latin typeface="Arial" charset="0"/>
              </a:endParaRPr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4368" y="1404"/>
              <a:ext cx="1968" cy="1311"/>
              <a:chOff x="1184" y="1053"/>
              <a:chExt cx="2752" cy="1311"/>
            </a:xfrm>
          </p:grpSpPr>
          <p:sp>
            <p:nvSpPr>
              <p:cNvPr id="17431" name="Rectangle 23"/>
              <p:cNvSpPr>
                <a:spLocks noChangeArrowheads="1"/>
              </p:cNvSpPr>
              <p:nvPr/>
            </p:nvSpPr>
            <p:spPr bwMode="auto">
              <a:xfrm>
                <a:off x="1425" y="1053"/>
                <a:ext cx="2270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 algn="ctr" eaLnBrk="0" hangingPunct="0">
                  <a:defRPr/>
                </a:pPr>
                <a:r>
                  <a:rPr lang="tr-TR" sz="2000" b="1">
                    <a:solidFill>
                      <a:srgbClr val="FFFFFF"/>
                    </a:solidFill>
                    <a:latin typeface="Arial" charset="0"/>
                  </a:rPr>
                  <a:t>0 - 30</a:t>
                </a:r>
              </a:p>
            </p:txBody>
          </p:sp>
          <p:sp>
            <p:nvSpPr>
              <p:cNvPr id="17432" name="Rectangle 24"/>
              <p:cNvSpPr>
                <a:spLocks noChangeArrowheads="1"/>
              </p:cNvSpPr>
              <p:nvPr/>
            </p:nvSpPr>
            <p:spPr bwMode="auto">
              <a:xfrm>
                <a:off x="1425" y="1509"/>
                <a:ext cx="2270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 algn="ctr" eaLnBrk="0" hangingPunct="0">
                  <a:defRPr/>
                </a:pPr>
                <a:r>
                  <a:rPr lang="tr-TR" sz="2000" b="1">
                    <a:solidFill>
                      <a:srgbClr val="FFFFFF"/>
                    </a:solidFill>
                    <a:latin typeface="Arial" charset="0"/>
                  </a:rPr>
                  <a:t>20 - 40</a:t>
                </a:r>
              </a:p>
            </p:txBody>
          </p:sp>
          <p:sp>
            <p:nvSpPr>
              <p:cNvPr id="17433" name="Rectangle 25"/>
              <p:cNvSpPr>
                <a:spLocks noChangeArrowheads="1"/>
              </p:cNvSpPr>
              <p:nvPr/>
            </p:nvSpPr>
            <p:spPr bwMode="auto">
              <a:xfrm>
                <a:off x="1184" y="1977"/>
                <a:ext cx="2752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 algn="ctr" eaLnBrk="0" hangingPunct="0">
                  <a:defRPr/>
                </a:pPr>
                <a:r>
                  <a:rPr lang="tr-TR" sz="2000" b="1">
                    <a:solidFill>
                      <a:srgbClr val="FFFFFF"/>
                    </a:solidFill>
                    <a:latin typeface="Arial" charset="0"/>
                  </a:rPr>
                  <a:t>30 - 50</a:t>
                </a:r>
              </a:p>
            </p:txBody>
          </p:sp>
        </p:grp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700" y="2844"/>
              <a:ext cx="1952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tr-TR" sz="2000" b="1">
                  <a:solidFill>
                    <a:srgbClr val="FFCC00"/>
                  </a:solidFill>
                  <a:latin typeface="Arial" charset="0"/>
                </a:rPr>
                <a:t>KOMPLİKE OLMAYAN</a:t>
              </a:r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2696" y="2808"/>
              <a:ext cx="1952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tr-TR" sz="2000" b="1">
                  <a:solidFill>
                    <a:srgbClr val="FFCC00"/>
                  </a:solidFill>
                  <a:latin typeface="Arial" charset="0"/>
                </a:rPr>
                <a:t>KOMPLİKE</a:t>
              </a:r>
            </a:p>
          </p:txBody>
        </p:sp>
        <p:sp>
          <p:nvSpPr>
            <p:cNvPr id="17436" name="Rectangle 28"/>
            <p:cNvSpPr>
              <a:spLocks noChangeArrowheads="1"/>
            </p:cNvSpPr>
            <p:nvPr/>
          </p:nvSpPr>
          <p:spPr bwMode="auto">
            <a:xfrm>
              <a:off x="1084" y="3324"/>
              <a:ext cx="1064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pPr algn="ctr" eaLnBrk="0" hangingPunct="0">
                <a:lnSpc>
                  <a:spcPct val="75000"/>
                </a:lnSpc>
                <a:defRPr/>
              </a:pPr>
              <a:r>
                <a:rPr lang="tr-TR" sz="2000">
                  <a:solidFill>
                    <a:srgbClr val="FFFFFF"/>
                  </a:solidFill>
                  <a:latin typeface="Arial" charset="0"/>
                </a:rPr>
                <a:t>Hızlanmış malign süreç</a:t>
              </a:r>
            </a:p>
          </p:txBody>
        </p:sp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1818" y="3516"/>
              <a:ext cx="141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pPr algn="ctr" eaLnBrk="0" hangingPunct="0">
                <a:lnSpc>
                  <a:spcPct val="75000"/>
                </a:lnSpc>
                <a:defRPr/>
              </a:pPr>
              <a:r>
                <a:rPr lang="tr-TR" sz="2000" dirty="0">
                  <a:solidFill>
                    <a:srgbClr val="FFCC00"/>
                  </a:solidFill>
                  <a:latin typeface="Arial" charset="0"/>
                </a:rPr>
                <a:t>KARDİYAK</a:t>
              </a:r>
            </a:p>
            <a:p>
              <a:pPr algn="ctr" eaLnBrk="0" hangingPunct="0">
                <a:lnSpc>
                  <a:spcPct val="15000"/>
                </a:lnSpc>
                <a:defRPr/>
              </a:pPr>
              <a:endParaRPr lang="tr-TR" sz="2000" dirty="0">
                <a:latin typeface="Arial" charset="0"/>
              </a:endParaRPr>
            </a:p>
            <a:p>
              <a:pPr eaLnBrk="0" hangingPunct="0">
                <a:lnSpc>
                  <a:spcPct val="75000"/>
                </a:lnSpc>
                <a:defRPr/>
              </a:pPr>
              <a:r>
                <a:rPr lang="tr-TR" sz="2000" dirty="0" smtClean="0">
                  <a:solidFill>
                    <a:srgbClr val="FFFFFF"/>
                  </a:solidFill>
                  <a:latin typeface="Arial" charset="0"/>
                </a:rPr>
                <a:t>Kalp büyümesi </a:t>
              </a:r>
              <a:r>
                <a:rPr lang="tr-TR" sz="2000" dirty="0" err="1" smtClean="0">
                  <a:solidFill>
                    <a:srgbClr val="FFFFFF"/>
                  </a:solidFill>
                  <a:latin typeface="Arial" charset="0"/>
                </a:rPr>
                <a:t>KalpYetersizliği</a:t>
              </a:r>
              <a:r>
                <a:rPr lang="tr-TR" sz="2000" dirty="0" smtClean="0">
                  <a:solidFill>
                    <a:srgbClr val="FFFFFF"/>
                  </a:solidFill>
                  <a:latin typeface="Arial" charset="0"/>
                </a:rPr>
                <a:t> Kalp krizi</a:t>
              </a:r>
            </a:p>
            <a:p>
              <a:pPr eaLnBrk="0" hangingPunct="0">
                <a:lnSpc>
                  <a:spcPct val="75000"/>
                </a:lnSpc>
                <a:defRPr/>
              </a:pPr>
              <a:r>
                <a:rPr lang="tr-TR" sz="2000" dirty="0" err="1" smtClean="0">
                  <a:solidFill>
                    <a:srgbClr val="FFFFFF"/>
                  </a:solidFill>
                  <a:latin typeface="Arial" charset="0"/>
                </a:rPr>
                <a:t>Ritm</a:t>
              </a:r>
              <a:r>
                <a:rPr lang="tr-TR" sz="2000" dirty="0" smtClean="0">
                  <a:solidFill>
                    <a:srgbClr val="FFFFFF"/>
                  </a:solidFill>
                  <a:latin typeface="Arial" charset="0"/>
                </a:rPr>
                <a:t> bozukluğu</a:t>
              </a:r>
              <a:endParaRPr lang="tr-TR" sz="2000" dirty="0">
                <a:latin typeface="Arial" charset="0"/>
              </a:endParaRPr>
            </a:p>
          </p:txBody>
        </p:sp>
        <p:sp>
          <p:nvSpPr>
            <p:cNvPr id="17438" name="Rectangle 30"/>
            <p:cNvSpPr>
              <a:spLocks noChangeArrowheads="1"/>
            </p:cNvSpPr>
            <p:nvPr/>
          </p:nvSpPr>
          <p:spPr bwMode="auto">
            <a:xfrm>
              <a:off x="3088" y="3648"/>
              <a:ext cx="1064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pPr algn="ctr" eaLnBrk="0" hangingPunct="0">
                <a:lnSpc>
                  <a:spcPct val="75000"/>
                </a:lnSpc>
                <a:defRPr/>
              </a:pPr>
              <a:r>
                <a:rPr lang="tr-TR" sz="2000" dirty="0">
                  <a:solidFill>
                    <a:srgbClr val="FFCC00"/>
                  </a:solidFill>
                  <a:latin typeface="Arial" charset="0"/>
                </a:rPr>
                <a:t>BÜYÜK DAMAR</a:t>
              </a:r>
            </a:p>
            <a:p>
              <a:pPr algn="ctr" eaLnBrk="0" hangingPunct="0">
                <a:lnSpc>
                  <a:spcPct val="5000"/>
                </a:lnSpc>
                <a:defRPr/>
              </a:pPr>
              <a:endParaRPr lang="tr-TR" sz="2000" dirty="0">
                <a:latin typeface="Arial" charset="0"/>
              </a:endParaRPr>
            </a:p>
            <a:p>
              <a:pPr eaLnBrk="0" hangingPunct="0">
                <a:lnSpc>
                  <a:spcPct val="75000"/>
                </a:lnSpc>
                <a:defRPr/>
              </a:pPr>
              <a:r>
                <a:rPr lang="tr-TR" dirty="0" smtClean="0">
                  <a:solidFill>
                    <a:srgbClr val="FFFFFF"/>
                  </a:solidFill>
                  <a:latin typeface="Arial" charset="0"/>
                </a:rPr>
                <a:t>Balonlaşma</a:t>
              </a:r>
            </a:p>
            <a:p>
              <a:pPr eaLnBrk="0" hangingPunct="0">
                <a:lnSpc>
                  <a:spcPct val="75000"/>
                </a:lnSpc>
                <a:defRPr/>
              </a:pPr>
              <a:r>
                <a:rPr lang="tr-TR" dirty="0" smtClean="0">
                  <a:solidFill>
                    <a:srgbClr val="FFFFFF"/>
                  </a:solidFill>
                  <a:latin typeface="Arial" charset="0"/>
                </a:rPr>
                <a:t>Yırtılma</a:t>
              </a:r>
              <a:endParaRPr lang="tr-TR" dirty="0">
                <a:latin typeface="Arial" charset="0"/>
              </a:endParaRPr>
            </a:p>
          </p:txBody>
        </p:sp>
        <p:sp>
          <p:nvSpPr>
            <p:cNvPr id="17439" name="Rectangle 31"/>
            <p:cNvSpPr>
              <a:spLocks noChangeArrowheads="1"/>
            </p:cNvSpPr>
            <p:nvPr/>
          </p:nvSpPr>
          <p:spPr bwMode="auto">
            <a:xfrm>
              <a:off x="4046" y="3519"/>
              <a:ext cx="1671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pPr algn="ctr" eaLnBrk="0" hangingPunct="0">
                <a:lnSpc>
                  <a:spcPct val="75000"/>
                </a:lnSpc>
                <a:defRPr/>
              </a:pPr>
              <a:r>
                <a:rPr lang="tr-TR" dirty="0" smtClean="0">
                  <a:solidFill>
                    <a:srgbClr val="FFCC00"/>
                  </a:solidFill>
                  <a:latin typeface="Arial" charset="0"/>
                </a:rPr>
                <a:t>Beyin hasarı</a:t>
              </a:r>
              <a:endParaRPr lang="tr-TR" dirty="0" smtClean="0">
                <a:latin typeface="Arial" charset="0"/>
              </a:endParaRPr>
            </a:p>
            <a:p>
              <a:pPr algn="ctr" eaLnBrk="0" hangingPunct="0">
                <a:lnSpc>
                  <a:spcPct val="35000"/>
                </a:lnSpc>
                <a:defRPr/>
              </a:pPr>
              <a:endParaRPr lang="tr-TR" dirty="0" smtClean="0">
                <a:solidFill>
                  <a:srgbClr val="FFFFFF"/>
                </a:solidFill>
                <a:latin typeface="Arial" charset="0"/>
              </a:endParaRPr>
            </a:p>
            <a:p>
              <a:pPr eaLnBrk="0" hangingPunct="0">
                <a:lnSpc>
                  <a:spcPct val="75000"/>
                </a:lnSpc>
                <a:defRPr/>
              </a:pPr>
              <a:r>
                <a:rPr lang="tr-TR" sz="2000" dirty="0" smtClean="0">
                  <a:latin typeface="Arial" charset="0"/>
                </a:rPr>
                <a:t>Kanama,</a:t>
              </a:r>
            </a:p>
            <a:p>
              <a:pPr eaLnBrk="0" hangingPunct="0">
                <a:lnSpc>
                  <a:spcPct val="75000"/>
                </a:lnSpc>
                <a:defRPr/>
              </a:pPr>
              <a:r>
                <a:rPr lang="tr-TR" sz="2000" dirty="0" smtClean="0">
                  <a:latin typeface="Arial" charset="0"/>
                </a:rPr>
                <a:t>Pıhtı oluşumu</a:t>
              </a:r>
            </a:p>
            <a:p>
              <a:pPr eaLnBrk="0" hangingPunct="0">
                <a:lnSpc>
                  <a:spcPct val="75000"/>
                </a:lnSpc>
                <a:defRPr/>
              </a:pPr>
              <a:r>
                <a:rPr lang="tr-TR" sz="2000" dirty="0" smtClean="0">
                  <a:latin typeface="Arial" charset="0"/>
                </a:rPr>
                <a:t>Damar tıkanıklığı</a:t>
              </a:r>
              <a:endParaRPr lang="tr-TR" sz="2000" dirty="0">
                <a:latin typeface="Arial" charset="0"/>
              </a:endParaRPr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5312" y="3204"/>
              <a:ext cx="182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pPr eaLnBrk="0" hangingPunct="0">
                <a:lnSpc>
                  <a:spcPct val="75000"/>
                </a:lnSpc>
                <a:defRPr/>
              </a:pPr>
              <a:r>
                <a:rPr lang="tr-TR" sz="2000" dirty="0" smtClean="0">
                  <a:solidFill>
                    <a:srgbClr val="FFCC00"/>
                  </a:solidFill>
                  <a:latin typeface="Arial" charset="0"/>
                </a:rPr>
                <a:t>Böbrek hasarı</a:t>
              </a:r>
              <a:r>
                <a:rPr lang="tr-TR" sz="2000" dirty="0" smtClean="0">
                  <a:solidFill>
                    <a:srgbClr val="FFFFFF"/>
                  </a:solidFill>
                  <a:latin typeface="Arial" charset="0"/>
                </a:rPr>
                <a:t>  Böbrek                     </a:t>
              </a:r>
              <a:r>
                <a:rPr lang="tr-TR" sz="2000" dirty="0" err="1" smtClean="0">
                  <a:solidFill>
                    <a:srgbClr val="FFFFFF"/>
                  </a:solidFill>
                  <a:latin typeface="Arial" charset="0"/>
                </a:rPr>
                <a:t>yeterersizliği</a:t>
              </a:r>
              <a:endParaRPr lang="tr-TR" sz="2000" dirty="0">
                <a:latin typeface="Arial" charset="0"/>
              </a:endParaRPr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3648" y="2547"/>
              <a:ext cx="0" cy="19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</p:grpSp>
      <p:cxnSp>
        <p:nvCxnSpPr>
          <p:cNvPr id="66" name="65 Düz Ok Bağlayıcısı"/>
          <p:cNvCxnSpPr/>
          <p:nvPr/>
        </p:nvCxnSpPr>
        <p:spPr>
          <a:xfrm>
            <a:off x="5500694" y="4572008"/>
            <a:ext cx="1000132" cy="71438"/>
          </a:xfrm>
          <a:prstGeom prst="straightConnector1">
            <a:avLst/>
          </a:prstGeom>
          <a:ln w="28575">
            <a:solidFill>
              <a:srgbClr val="77CB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Metin kutusu"/>
          <p:cNvSpPr txBox="1"/>
          <p:nvPr/>
        </p:nvSpPr>
        <p:spPr>
          <a:xfrm>
            <a:off x="6643702" y="4429132"/>
            <a:ext cx="150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Gözde körlük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075" y="298450"/>
            <a:ext cx="6918325" cy="955675"/>
          </a:xfrm>
        </p:spPr>
        <p:txBody>
          <a:bodyPr/>
          <a:lstStyle/>
          <a:p>
            <a:pPr eaLnBrk="1" hangingPunct="1">
              <a:defRPr/>
            </a:pPr>
            <a:r>
              <a:rPr lang="tr-TR" sz="3800" smtClean="0"/>
              <a:t>Hipertansiyonun Vask</a:t>
            </a:r>
            <a:r>
              <a:rPr lang="tr-TR" sz="3800" smtClean="0">
                <a:latin typeface="Arial"/>
              </a:rPr>
              <a:t>ü</a:t>
            </a:r>
            <a:r>
              <a:rPr lang="tr-TR" sz="3800" smtClean="0"/>
              <a:t>ler Komplikasyonları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06463" y="6451600"/>
            <a:ext cx="8137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r"/>
            <a:r>
              <a:rPr lang="tr-TR" altLang="ja-JP" sz="1400">
                <a:latin typeface="Arial" charset="0"/>
                <a:cs typeface="Arial" charset="0"/>
              </a:rPr>
              <a:t>1. Grupta R. </a:t>
            </a:r>
            <a:r>
              <a:rPr lang="tr-TR" altLang="ja-JP" sz="1400" i="1">
                <a:latin typeface="Arial" charset="0"/>
                <a:cs typeface="Arial" charset="0"/>
              </a:rPr>
              <a:t>JAPI</a:t>
            </a:r>
            <a:r>
              <a:rPr lang="tr-TR" altLang="ja-JP" sz="1400">
                <a:latin typeface="Arial" charset="0"/>
                <a:cs typeface="Arial" charset="0"/>
              </a:rPr>
              <a:t> 2004;52:479-485</a:t>
            </a:r>
          </a:p>
          <a:p>
            <a:pPr marL="342900" indent="-342900" algn="r"/>
            <a:r>
              <a:rPr lang="tr-TR" sz="1400">
                <a:latin typeface="Arial" charset="0"/>
                <a:cs typeface="Arial" charset="0"/>
              </a:rPr>
              <a:t>2. Libby P. </a:t>
            </a:r>
            <a:r>
              <a:rPr lang="tr-TR" sz="1400" i="1">
                <a:latin typeface="Arial" charset="0"/>
                <a:cs typeface="Arial" charset="0"/>
              </a:rPr>
              <a:t>Circulation</a:t>
            </a:r>
            <a:r>
              <a:rPr lang="tr-TR" sz="1400">
                <a:latin typeface="Arial" charset="0"/>
                <a:cs typeface="Arial" charset="0"/>
              </a:rPr>
              <a:t> 2001;104:365-372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H="1">
            <a:off x="2514600" y="1228725"/>
            <a:ext cx="588963" cy="582613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5605463" y="1212850"/>
            <a:ext cx="446087" cy="598488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295400" y="1925638"/>
            <a:ext cx="256222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lnSpc>
                <a:spcPct val="60000"/>
              </a:lnSpc>
              <a:spcBef>
                <a:spcPct val="50000"/>
              </a:spcBef>
            </a:pPr>
            <a:r>
              <a:rPr lang="tr-TR" sz="16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Hipertansif</a:t>
            </a:r>
            <a:r>
              <a:rPr lang="tr-TR" sz="1600" b="1" baseline="300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1</a:t>
            </a:r>
          </a:p>
          <a:p>
            <a:pPr marL="231775" indent="-231775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r-TR" sz="16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Kalp büyümesi</a:t>
            </a:r>
          </a:p>
          <a:p>
            <a:pPr marL="231775" indent="-231775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r-TR" sz="16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Kalp </a:t>
            </a:r>
            <a:r>
              <a:rPr lang="tr-TR" sz="16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yetersizli</a:t>
            </a:r>
            <a:r>
              <a:rPr lang="tr-TR" sz="1600" dirty="0">
                <a:latin typeface="Lucida Grande" pitchFamily="1" charset="-94"/>
                <a:ea typeface="Arial Unicode MS" pitchFamily="34" charset="-128"/>
                <a:cs typeface="Arial Unicode MS" pitchFamily="34" charset="-128"/>
              </a:rPr>
              <a:t>ğ</a:t>
            </a:r>
            <a:r>
              <a:rPr lang="tr-TR" sz="16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i</a:t>
            </a:r>
          </a:p>
          <a:p>
            <a:pPr marL="231775" indent="-231775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r-TR" sz="16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İnme(beyin kanaması)</a:t>
            </a:r>
          </a:p>
          <a:p>
            <a:pPr marL="231775" indent="-231775">
              <a:lnSpc>
                <a:spcPct val="60000"/>
              </a:lnSpc>
              <a:spcBef>
                <a:spcPct val="50000"/>
              </a:spcBef>
            </a:pPr>
            <a:r>
              <a:rPr lang="tr-TR" sz="16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Böbrek hasarı</a:t>
            </a:r>
          </a:p>
          <a:p>
            <a:pPr marL="231775" indent="-231775">
              <a:lnSpc>
                <a:spcPct val="60000"/>
              </a:lnSpc>
              <a:spcBef>
                <a:spcPct val="50000"/>
              </a:spcBef>
            </a:pPr>
            <a:r>
              <a:rPr lang="tr-TR" sz="16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Aort genişlemesi ve </a:t>
            </a:r>
          </a:p>
          <a:p>
            <a:pPr marL="231775" indent="-231775">
              <a:lnSpc>
                <a:spcPct val="60000"/>
              </a:lnSpc>
              <a:spcBef>
                <a:spcPct val="50000"/>
              </a:spcBef>
            </a:pPr>
            <a:r>
              <a:rPr lang="tr-TR" sz="16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yırtılması</a:t>
            </a:r>
            <a:endParaRPr lang="tr-TR" sz="16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072066" y="1785926"/>
            <a:ext cx="2593975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lnSpc>
                <a:spcPct val="60000"/>
              </a:lnSpc>
              <a:spcBef>
                <a:spcPct val="50000"/>
              </a:spcBef>
            </a:pPr>
            <a:r>
              <a:rPr lang="tr-TR" sz="16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Aterosklerotik</a:t>
            </a:r>
            <a:r>
              <a:rPr lang="tr-TR" sz="1600" b="1" baseline="300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1</a:t>
            </a:r>
          </a:p>
          <a:p>
            <a:pPr marL="231775" indent="-231775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r-TR" sz="16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Kalp damar hastalığı</a:t>
            </a:r>
          </a:p>
          <a:p>
            <a:pPr marL="231775" indent="-231775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r-TR" sz="16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Kalp krizi</a:t>
            </a:r>
            <a:endParaRPr lang="tr-TR" sz="16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231775" indent="-231775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r-TR" sz="16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Periferik</a:t>
            </a:r>
            <a:r>
              <a:rPr lang="tr-TR" sz="16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arter hastalı</a:t>
            </a:r>
            <a:r>
              <a:rPr lang="tr-TR" sz="1600" dirty="0">
                <a:latin typeface="Lucida Grande" pitchFamily="1" charset="-94"/>
                <a:ea typeface="Arial Unicode MS" pitchFamily="34" charset="-128"/>
                <a:cs typeface="Arial Unicode MS" pitchFamily="34" charset="-128"/>
              </a:rPr>
              <a:t>ğ</a:t>
            </a:r>
            <a:r>
              <a:rPr lang="tr-TR" sz="16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ı</a:t>
            </a:r>
          </a:p>
          <a:p>
            <a:pPr marL="231775" indent="-231775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r-TR" sz="16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Ani kardiyak ölüm</a:t>
            </a:r>
          </a:p>
          <a:p>
            <a:pPr marL="231775" indent="-231775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r-TR" sz="16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Aritmi</a:t>
            </a:r>
          </a:p>
          <a:p>
            <a:pPr marL="231775" indent="-231775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r-TR" sz="16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Non</a:t>
            </a:r>
            <a:r>
              <a:rPr lang="tr-TR" sz="16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tr-TR" sz="16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hemorajik</a:t>
            </a:r>
            <a:r>
              <a:rPr lang="tr-TR" sz="16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inme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62400" y="3678238"/>
            <a:ext cx="4724400" cy="2265362"/>
            <a:chOff x="0" y="957"/>
            <a:chExt cx="5760" cy="2762"/>
          </a:xfrm>
        </p:grpSpPr>
        <p:sp>
          <p:nvSpPr>
            <p:cNvPr id="24586" name="Rectangle 9"/>
            <p:cNvSpPr>
              <a:spLocks noChangeArrowheads="1"/>
            </p:cNvSpPr>
            <p:nvPr/>
          </p:nvSpPr>
          <p:spPr bwMode="auto">
            <a:xfrm>
              <a:off x="941" y="3421"/>
              <a:ext cx="193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4" rIns="91426" bIns="45714">
              <a:spAutoFit/>
            </a:bodyPr>
            <a:lstStyle/>
            <a:p>
              <a:pPr algn="ctr" eaLnBrk="0" hangingPunct="0"/>
              <a:r>
                <a:rPr lang="tr-TR" sz="1000" b="1">
                  <a:latin typeface="Lucida Grande" pitchFamily="1" charset="-94"/>
                  <a:cs typeface="Arial" charset="0"/>
                </a:rPr>
                <a:t>İ</a:t>
              </a:r>
              <a:r>
                <a:rPr lang="tr-TR" sz="1000" b="1">
                  <a:latin typeface="Arial" charset="0"/>
                  <a:cs typeface="Arial" charset="0"/>
                </a:rPr>
                <a:t>ntima Kalınla</a:t>
              </a:r>
              <a:r>
                <a:rPr lang="tr-TR" sz="1000" b="1">
                  <a:latin typeface="Lucida Grande" pitchFamily="1" charset="-94"/>
                  <a:cs typeface="Arial" charset="0"/>
                </a:rPr>
                <a:t>ş</a:t>
              </a:r>
              <a:r>
                <a:rPr lang="tr-TR" sz="1000" b="1">
                  <a:latin typeface="Arial" charset="0"/>
                  <a:cs typeface="Arial" charset="0"/>
                </a:rPr>
                <a:t>ması</a:t>
              </a:r>
              <a:r>
                <a:rPr lang="tr-TR" sz="1000" b="1" baseline="30000">
                  <a:latin typeface="Arial" charset="0"/>
                  <a:cs typeface="Arial" charset="0"/>
                </a:rPr>
                <a:t>2</a:t>
              </a:r>
              <a:endParaRPr lang="en-US" sz="1000" b="1" baseline="30000">
                <a:latin typeface="Arial" charset="0"/>
                <a:cs typeface="Arial" charset="0"/>
              </a:endParaRPr>
            </a:p>
          </p:txBody>
        </p:sp>
        <p:sp>
          <p:nvSpPr>
            <p:cNvPr id="24587" name="AutoShape 10"/>
            <p:cNvSpPr>
              <a:spLocks/>
            </p:cNvSpPr>
            <p:nvPr/>
          </p:nvSpPr>
          <p:spPr bwMode="auto">
            <a:xfrm rot="-5400000">
              <a:off x="1939" y="2602"/>
              <a:ext cx="136" cy="1248"/>
            </a:xfrm>
            <a:prstGeom prst="leftBracket">
              <a:avLst>
                <a:gd name="adj" fmla="val 37173"/>
              </a:avLst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588" name="AutoShape 11"/>
            <p:cNvSpPr>
              <a:spLocks/>
            </p:cNvSpPr>
            <p:nvPr/>
          </p:nvSpPr>
          <p:spPr bwMode="auto">
            <a:xfrm rot="-5400000">
              <a:off x="3946" y="2092"/>
              <a:ext cx="136" cy="2268"/>
            </a:xfrm>
            <a:prstGeom prst="leftBracket">
              <a:avLst>
                <a:gd name="adj" fmla="val 67555"/>
              </a:avLst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589" name="Rectangle 12"/>
            <p:cNvSpPr>
              <a:spLocks noChangeArrowheads="1"/>
            </p:cNvSpPr>
            <p:nvPr/>
          </p:nvSpPr>
          <p:spPr bwMode="auto">
            <a:xfrm>
              <a:off x="3267" y="3419"/>
              <a:ext cx="1767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4" rIns="91426" bIns="45714">
              <a:spAutoFit/>
            </a:bodyPr>
            <a:lstStyle/>
            <a:p>
              <a:pPr algn="ctr" eaLnBrk="0" hangingPunct="0"/>
              <a:r>
                <a:rPr lang="tr-TR" sz="1000" b="1">
                  <a:latin typeface="Arial" charset="0"/>
                  <a:cs typeface="Arial" charset="0"/>
                </a:rPr>
                <a:t>Aterom Pla</a:t>
              </a:r>
              <a:r>
                <a:rPr lang="tr-TR" sz="1000" b="1">
                  <a:latin typeface="Lucida Grande" pitchFamily="1" charset="-94"/>
                  <a:cs typeface="Arial" charset="0"/>
                </a:rPr>
                <a:t>ğ</a:t>
              </a:r>
              <a:r>
                <a:rPr lang="tr-TR" sz="1000" b="1">
                  <a:latin typeface="Arial" charset="0"/>
                  <a:cs typeface="Arial" charset="0"/>
                </a:rPr>
                <a:t>ı</a:t>
              </a:r>
              <a:r>
                <a:rPr lang="tr-TR" sz="1000" b="1" baseline="30000">
                  <a:latin typeface="Arial" charset="0"/>
                  <a:cs typeface="Arial" charset="0"/>
                </a:rPr>
                <a:t>2</a:t>
              </a:r>
              <a:endParaRPr lang="en-US" sz="1000" b="1" baseline="30000">
                <a:latin typeface="Arial" charset="0"/>
                <a:cs typeface="Arial" charset="0"/>
              </a:endParaRPr>
            </a:p>
          </p:txBody>
        </p:sp>
        <p:pic>
          <p:nvPicPr>
            <p:cNvPr id="24590" name="Picture 13"/>
            <p:cNvPicPr>
              <a:picLocks noChangeAspect="1" noChangeArrowheads="1"/>
            </p:cNvPicPr>
            <p:nvPr/>
          </p:nvPicPr>
          <p:blipFill>
            <a:blip r:embed="rId3"/>
            <a:srcRect l="4602" r="906"/>
            <a:stretch>
              <a:fillRect/>
            </a:stretch>
          </p:blipFill>
          <p:spPr bwMode="auto">
            <a:xfrm>
              <a:off x="0" y="957"/>
              <a:ext cx="5760" cy="2154"/>
            </a:xfrm>
            <a:prstGeom prst="rect">
              <a:avLst/>
            </a:prstGeom>
            <a:noFill/>
            <a:ln w="19050">
              <a:solidFill>
                <a:srgbClr val="FF9933"/>
              </a:solidFill>
              <a:miter lim="800000"/>
              <a:headEnd/>
              <a:tailEnd/>
            </a:ln>
          </p:spPr>
        </p:pic>
      </p:grpSp>
      <p:pic>
        <p:nvPicPr>
          <p:cNvPr id="24585" name="Picture 14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754438"/>
            <a:ext cx="3276600" cy="1719262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063" y="304800"/>
            <a:ext cx="6289675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0" smtClean="0">
                <a:latin typeface="Arial" charset="0"/>
              </a:rPr>
              <a:t>KOMPLİKASYONLAR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762000" y="1752600"/>
          <a:ext cx="7645400" cy="4395788"/>
        </p:xfrm>
        <a:graphic>
          <a:graphicData uri="http://schemas.openxmlformats.org/presentationml/2006/ole">
            <p:oleObj spid="_x0000_s1026" name="Document" r:id="rId4" imgW="7997760" imgH="4095720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1998663"/>
            <a:ext cx="3738563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" y="4208463"/>
            <a:ext cx="3803650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443663" y="-12700"/>
            <a:ext cx="2665412" cy="6845300"/>
            <a:chOff x="5940152" y="388824"/>
            <a:chExt cx="2235647" cy="6455251"/>
          </a:xfrm>
        </p:grpSpPr>
        <p:pic>
          <p:nvPicPr>
            <p:cNvPr id="10253" name="Picture 7"/>
            <p:cNvPicPr>
              <a:picLocks noChangeAspect="1" noChangeArrowheads="1"/>
            </p:cNvPicPr>
            <p:nvPr/>
          </p:nvPicPr>
          <p:blipFill>
            <a:blip r:embed="rId4"/>
            <a:srcRect t="67065" r="66615"/>
            <a:stretch>
              <a:fillRect/>
            </a:stretch>
          </p:blipFill>
          <p:spPr bwMode="auto">
            <a:xfrm>
              <a:off x="5940152" y="388824"/>
              <a:ext cx="2235646" cy="1600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7"/>
            <p:cNvPicPr>
              <a:picLocks noChangeAspect="1" noChangeArrowheads="1"/>
            </p:cNvPicPr>
            <p:nvPr/>
          </p:nvPicPr>
          <p:blipFill>
            <a:blip r:embed="rId4"/>
            <a:srcRect l="32246" t="50000" r="33475"/>
            <a:stretch>
              <a:fillRect/>
            </a:stretch>
          </p:blipFill>
          <p:spPr bwMode="auto">
            <a:xfrm>
              <a:off x="5940153" y="1988840"/>
              <a:ext cx="2235646" cy="2429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5" name="Picture 7"/>
            <p:cNvPicPr>
              <a:picLocks noChangeAspect="1" noChangeArrowheads="1"/>
            </p:cNvPicPr>
            <p:nvPr/>
          </p:nvPicPr>
          <p:blipFill>
            <a:blip r:embed="rId4"/>
            <a:srcRect l="32907" t="17268" r="34186" b="66460"/>
            <a:stretch>
              <a:fillRect/>
            </a:stretch>
          </p:blipFill>
          <p:spPr bwMode="auto">
            <a:xfrm>
              <a:off x="5940153" y="4417983"/>
              <a:ext cx="223564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7"/>
            <p:cNvPicPr>
              <a:picLocks noChangeAspect="1" noChangeArrowheads="1"/>
            </p:cNvPicPr>
            <p:nvPr/>
          </p:nvPicPr>
          <p:blipFill>
            <a:blip r:embed="rId4"/>
            <a:srcRect r="67128" b="65973"/>
            <a:stretch>
              <a:fillRect/>
            </a:stretch>
          </p:blipFill>
          <p:spPr bwMode="auto">
            <a:xfrm>
              <a:off x="5940152" y="5190941"/>
              <a:ext cx="2232248" cy="1653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025" y="44450"/>
            <a:ext cx="3756025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38100"/>
            <a:ext cx="3221038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3925888"/>
            <a:ext cx="328295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6288" y="2346325"/>
            <a:ext cx="52863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11413" y="257175"/>
            <a:ext cx="5400675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286000" y="4367213"/>
            <a:ext cx="5421313" cy="1957387"/>
            <a:chOff x="1533525" y="2000250"/>
            <a:chExt cx="6076950" cy="2857500"/>
          </a:xfrm>
        </p:grpSpPr>
        <p:pic>
          <p:nvPicPr>
            <p:cNvPr id="10251" name="Picture 1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533525" y="2000250"/>
              <a:ext cx="607695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71637" y="3861048"/>
              <a:ext cx="580072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79375" y="155575"/>
            <a:ext cx="89312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ko-K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Hipertansiyona eşlik eden risk faktörleri arttıkça,</a:t>
            </a:r>
            <a:r>
              <a:rPr lang="tr-TR" altLang="ko-KR" sz="3200">
                <a:latin typeface="Arial" charset="0"/>
              </a:rPr>
              <a:t> </a:t>
            </a:r>
            <a:r>
              <a:rPr lang="tr-TR" sz="3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KV risk artar.</a:t>
            </a:r>
            <a:r>
              <a:rPr lang="tr-TR" sz="3000" b="1" baseline="30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1,2</a:t>
            </a:r>
            <a:endParaRPr lang="en-US" sz="3000" b="1" baseline="30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40963" name="Text Box 233"/>
          <p:cNvSpPr txBox="1">
            <a:spLocks noChangeArrowheads="1"/>
          </p:cNvSpPr>
          <p:nvPr/>
        </p:nvSpPr>
        <p:spPr bwMode="auto">
          <a:xfrm>
            <a:off x="206375" y="6500813"/>
            <a:ext cx="88852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1. Yusuf S et al. </a:t>
            </a:r>
            <a:r>
              <a:rPr lang="en-US" sz="1400" i="1">
                <a:latin typeface="Arial" charset="0"/>
              </a:rPr>
              <a:t>Lancet</a:t>
            </a:r>
            <a:r>
              <a:rPr lang="en-US" sz="1400">
                <a:latin typeface="Arial" charset="0"/>
              </a:rPr>
              <a:t> 2004; 364: 937-952. 2. </a:t>
            </a:r>
            <a:r>
              <a:rPr lang="tr-TR" sz="1400">
                <a:latin typeface="Arial" charset="0"/>
              </a:rPr>
              <a:t>ESH ESC</a:t>
            </a:r>
            <a:r>
              <a:rPr lang="en-US" sz="1400">
                <a:latin typeface="Arial" charset="0"/>
              </a:rPr>
              <a:t> Guidelines </a:t>
            </a:r>
            <a:r>
              <a:rPr lang="tr-TR" sz="1400">
                <a:latin typeface="Arial" charset="0"/>
              </a:rPr>
              <a:t>2007</a:t>
            </a:r>
            <a:r>
              <a:rPr lang="en-US" sz="1400">
                <a:latin typeface="Arial" charset="0"/>
              </a:rPr>
              <a:t>. </a:t>
            </a:r>
            <a:r>
              <a:rPr lang="en-US" sz="1400" i="1">
                <a:latin typeface="Arial" charset="0"/>
              </a:rPr>
              <a:t>European Heart Journal</a:t>
            </a:r>
            <a:r>
              <a:rPr lang="en-US" sz="1400">
                <a:latin typeface="Arial" charset="0"/>
              </a:rPr>
              <a:t> 2007:1-75.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0" y="1584325"/>
            <a:ext cx="69421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0000"/>
                </a:solidFill>
              </a:rPr>
              <a:t>KAN BASINCI ÖLÇÜMÜ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00"/>
                </a:solidFill>
              </a:rPr>
              <a:t>Ofiste (hastane, ofis…)</a:t>
            </a:r>
          </a:p>
          <a:p>
            <a:pPr eaLnBrk="1" hangingPunct="1">
              <a:defRPr/>
            </a:pPr>
            <a:r>
              <a:rPr lang="tr-TR" smtClean="0">
                <a:solidFill>
                  <a:srgbClr val="FFFF00"/>
                </a:solidFill>
              </a:rPr>
              <a:t>Ambulatuar kan basıncı ölçümü </a:t>
            </a:r>
          </a:p>
          <a:p>
            <a:pPr eaLnBrk="1" hangingPunct="1">
              <a:defRPr/>
            </a:pPr>
            <a:r>
              <a:rPr lang="tr-TR" smtClean="0">
                <a:solidFill>
                  <a:srgbClr val="FFFF00"/>
                </a:solidFill>
              </a:rPr>
              <a:t>Hastanın kendisi ya da yakınları tarafından evde ölçülmesi</a:t>
            </a:r>
            <a:r>
              <a:rPr lang="tr-TR" smtClean="0"/>
              <a:t>  </a:t>
            </a:r>
          </a:p>
          <a:p>
            <a:pPr eaLnBrk="1" hangingPunct="1">
              <a:defRPr/>
            </a:pPr>
            <a:r>
              <a:rPr lang="tr-TR" b="1" smtClean="0">
                <a:solidFill>
                  <a:srgbClr val="FF00FF"/>
                </a:solidFill>
              </a:rPr>
              <a:t>Cihazlar</a:t>
            </a:r>
          </a:p>
          <a:p>
            <a:pPr lvl="1" eaLnBrk="1" hangingPunct="1">
              <a:defRPr/>
            </a:pPr>
            <a:r>
              <a:rPr lang="tr-TR" smtClean="0">
                <a:solidFill>
                  <a:srgbClr val="99FF66"/>
                </a:solidFill>
              </a:rPr>
              <a:t>Civalı</a:t>
            </a:r>
          </a:p>
          <a:p>
            <a:pPr lvl="1" eaLnBrk="1" hangingPunct="1">
              <a:defRPr/>
            </a:pPr>
            <a:r>
              <a:rPr lang="tr-TR" smtClean="0">
                <a:solidFill>
                  <a:srgbClr val="99FF66"/>
                </a:solidFill>
              </a:rPr>
              <a:t>Aneroik</a:t>
            </a:r>
          </a:p>
          <a:p>
            <a:pPr lvl="1" eaLnBrk="1" hangingPunct="1">
              <a:defRPr/>
            </a:pPr>
            <a:r>
              <a:rPr lang="tr-TR" smtClean="0">
                <a:solidFill>
                  <a:srgbClr val="99FF66"/>
                </a:solidFill>
              </a:rPr>
              <a:t>Elektronik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00"/>
                </a:solidFill>
              </a:rPr>
              <a:t>Kan basıncı ölçümü</a:t>
            </a:r>
            <a:endParaRPr lang="en-US" sz="4000" smtClean="0">
              <a:solidFill>
                <a:srgbClr val="FF0000"/>
              </a:solidFill>
            </a:endParaRP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smtClean="0">
                <a:solidFill>
                  <a:srgbClr val="FFFF00"/>
                </a:solidFill>
              </a:rPr>
              <a:t>Ölçümden önceki 30 dakika içinde sigara, kahve içilmemesi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smtClean="0">
                <a:solidFill>
                  <a:srgbClr val="FFFF00"/>
                </a:solidFill>
              </a:rPr>
              <a:t>E</a:t>
            </a:r>
            <a:r>
              <a:rPr lang="tr-TR" sz="2800" smtClean="0">
                <a:solidFill>
                  <a:srgbClr val="FFFF00"/>
                </a:solidFill>
                <a:cs typeface="Times New Roman" pitchFamily="18" charset="0"/>
              </a:rPr>
              <a:t>n az 5 dakika dinlenme </a:t>
            </a:r>
            <a:endParaRPr lang="tr-TR" sz="28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smtClean="0">
                <a:solidFill>
                  <a:srgbClr val="FFFF00"/>
                </a:solidFill>
              </a:rPr>
              <a:t>O</a:t>
            </a:r>
            <a:r>
              <a:rPr lang="tr-TR" sz="2800" smtClean="0">
                <a:solidFill>
                  <a:srgbClr val="FFFF00"/>
                </a:solidFill>
                <a:cs typeface="Times New Roman" pitchFamily="18" charset="0"/>
              </a:rPr>
              <a:t>turur durumda, kolu kalp seviyesinde ve alttan desteklenmi</a:t>
            </a:r>
            <a:r>
              <a:rPr lang="tr-TR" sz="2800" smtClean="0">
                <a:solidFill>
                  <a:srgbClr val="FFFF00"/>
                </a:solidFill>
              </a:rPr>
              <a:t>ş</a:t>
            </a:r>
            <a:r>
              <a:rPr lang="tr-TR" sz="280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tr-TR" sz="28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smtClean="0">
                <a:solidFill>
                  <a:srgbClr val="FFFF00"/>
                </a:solidFill>
              </a:rPr>
              <a:t>İki dakika ara ile i</a:t>
            </a:r>
            <a:r>
              <a:rPr lang="tr-TR" sz="2800" smtClean="0">
                <a:solidFill>
                  <a:srgbClr val="FFFF00"/>
                </a:solidFill>
                <a:cs typeface="Times New Roman" pitchFamily="18" charset="0"/>
              </a:rPr>
              <a:t>ki kez ölçüm </a:t>
            </a:r>
            <a:r>
              <a:rPr lang="tr-TR" sz="2000" smtClean="0">
                <a:solidFill>
                  <a:srgbClr val="FFFF00"/>
                </a:solidFill>
              </a:rPr>
              <a:t>(</a:t>
            </a:r>
            <a:r>
              <a:rPr lang="tr-TR" sz="2000" smtClean="0">
                <a:solidFill>
                  <a:srgbClr val="FFFF00"/>
                </a:solidFill>
                <a:cs typeface="Times New Roman" pitchFamily="18" charset="0"/>
              </a:rPr>
              <a:t>İki ölçüm aras</a:t>
            </a:r>
            <a:r>
              <a:rPr lang="tr-TR" sz="2000" smtClean="0">
                <a:solidFill>
                  <a:srgbClr val="FFFF00"/>
                </a:solidFill>
              </a:rPr>
              <a:t>ı</a:t>
            </a:r>
            <a:r>
              <a:rPr lang="tr-TR" sz="2000" smtClean="0">
                <a:solidFill>
                  <a:srgbClr val="FFFF00"/>
                </a:solidFill>
                <a:cs typeface="Times New Roman" pitchFamily="18" charset="0"/>
              </a:rPr>
              <a:t>nda </a:t>
            </a:r>
            <a:r>
              <a:rPr lang="tr-TR" sz="2000" smtClean="0">
                <a:solidFill>
                  <a:srgbClr val="FFFF00"/>
                </a:solidFill>
              </a:rPr>
              <a:t>          </a:t>
            </a:r>
            <a:r>
              <a:rPr lang="tr-TR" sz="2000" smtClean="0">
                <a:solidFill>
                  <a:srgbClr val="FFFF00"/>
                </a:solidFill>
                <a:cs typeface="Times New Roman" pitchFamily="18" charset="0"/>
              </a:rPr>
              <a:t>5 mmHg’dan daha fazla fark varsa ölçüm tekrarlanmal</a:t>
            </a:r>
            <a:r>
              <a:rPr lang="tr-TR" sz="2000" smtClean="0">
                <a:solidFill>
                  <a:srgbClr val="FFFF00"/>
                </a:solidFill>
              </a:rPr>
              <a:t>ı)</a:t>
            </a:r>
            <a:r>
              <a:rPr lang="tr-TR" sz="200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tr-TR" sz="20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smtClean="0">
                <a:solidFill>
                  <a:srgbClr val="FFFF00"/>
                </a:solidFill>
                <a:cs typeface="Times New Roman" pitchFamily="18" charset="0"/>
              </a:rPr>
              <a:t>İlk de</a:t>
            </a:r>
            <a:r>
              <a:rPr lang="tr-TR" sz="2800" smtClean="0">
                <a:solidFill>
                  <a:srgbClr val="FFFF00"/>
                </a:solidFill>
              </a:rPr>
              <a:t>ğ</a:t>
            </a:r>
            <a:r>
              <a:rPr lang="tr-TR" sz="2800" smtClean="0">
                <a:solidFill>
                  <a:srgbClr val="FFFF00"/>
                </a:solidFill>
                <a:cs typeface="Times New Roman" pitchFamily="18" charset="0"/>
              </a:rPr>
              <a:t>erlendirme s</a:t>
            </a:r>
            <a:r>
              <a:rPr lang="tr-TR" sz="2800" smtClean="0">
                <a:solidFill>
                  <a:srgbClr val="FFFF00"/>
                </a:solidFill>
              </a:rPr>
              <a:t>ı</a:t>
            </a:r>
            <a:r>
              <a:rPr lang="tr-TR" sz="2800" smtClean="0">
                <a:solidFill>
                  <a:srgbClr val="FFFF00"/>
                </a:solidFill>
                <a:cs typeface="Times New Roman" pitchFamily="18" charset="0"/>
              </a:rPr>
              <a:t>ras</a:t>
            </a:r>
            <a:r>
              <a:rPr lang="tr-TR" sz="2800" smtClean="0">
                <a:solidFill>
                  <a:srgbClr val="FFFF00"/>
                </a:solidFill>
              </a:rPr>
              <a:t>ı</a:t>
            </a:r>
            <a:r>
              <a:rPr lang="tr-TR" sz="2800" smtClean="0">
                <a:solidFill>
                  <a:srgbClr val="FFFF00"/>
                </a:solidFill>
                <a:cs typeface="Times New Roman" pitchFamily="18" charset="0"/>
              </a:rPr>
              <a:t>nda her iki koldan da ölçüm </a:t>
            </a:r>
            <a:r>
              <a:rPr lang="tr-TR" sz="2000" smtClean="0">
                <a:solidFill>
                  <a:srgbClr val="FFFF00"/>
                </a:solidFill>
              </a:rPr>
              <a:t>(</a:t>
            </a:r>
            <a:r>
              <a:rPr lang="tr-TR" sz="2000" smtClean="0">
                <a:solidFill>
                  <a:srgbClr val="FFFF00"/>
                </a:solidFill>
                <a:cs typeface="Times New Roman" pitchFamily="18" charset="0"/>
              </a:rPr>
              <a:t>kan bas</a:t>
            </a:r>
            <a:r>
              <a:rPr lang="tr-TR" sz="2000" smtClean="0">
                <a:solidFill>
                  <a:srgbClr val="FFFF00"/>
                </a:solidFill>
              </a:rPr>
              <a:t>ı</a:t>
            </a:r>
            <a:r>
              <a:rPr lang="tr-TR" sz="2000" smtClean="0">
                <a:solidFill>
                  <a:srgbClr val="FFFF00"/>
                </a:solidFill>
                <a:cs typeface="Times New Roman" pitchFamily="18" charset="0"/>
              </a:rPr>
              <a:t>nc</a:t>
            </a:r>
            <a:r>
              <a:rPr lang="tr-TR" sz="2000" smtClean="0">
                <a:solidFill>
                  <a:srgbClr val="FFFF00"/>
                </a:solidFill>
              </a:rPr>
              <a:t>ı</a:t>
            </a:r>
            <a:r>
              <a:rPr lang="tr-TR" sz="2000" smtClean="0">
                <a:solidFill>
                  <a:srgbClr val="FFFF00"/>
                </a:solidFill>
                <a:cs typeface="Times New Roman" pitchFamily="18" charset="0"/>
              </a:rPr>
              <a:t> hangi tarafta daha yüksekse daha sonraki ölçümler o koldan yap</a:t>
            </a:r>
            <a:r>
              <a:rPr lang="tr-TR" sz="2000" smtClean="0">
                <a:solidFill>
                  <a:srgbClr val="FFFF00"/>
                </a:solidFill>
              </a:rPr>
              <a:t>ı</a:t>
            </a:r>
            <a:r>
              <a:rPr lang="tr-TR" sz="2000" smtClean="0">
                <a:solidFill>
                  <a:srgbClr val="FFFF00"/>
                </a:solidFill>
                <a:cs typeface="Times New Roman" pitchFamily="18" charset="0"/>
              </a:rPr>
              <a:t>lmal</a:t>
            </a:r>
            <a:r>
              <a:rPr lang="tr-TR" sz="2000" smtClean="0">
                <a:solidFill>
                  <a:srgbClr val="FFFF00"/>
                </a:solidFill>
              </a:rPr>
              <a:t>ı)</a:t>
            </a:r>
            <a:r>
              <a:rPr lang="tr-TR" sz="200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en-US" sz="2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066800"/>
            <a:ext cx="6172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295400" y="228600"/>
            <a:ext cx="6351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rgbClr val="FF00FF"/>
                </a:solidFill>
                <a:latin typeface="Arial" charset="0"/>
              </a:rPr>
              <a:t>Kardiyovasküler risk belirlemede gece kan</a:t>
            </a:r>
          </a:p>
          <a:p>
            <a:r>
              <a:rPr lang="tr-TR" sz="2400" b="1">
                <a:solidFill>
                  <a:srgbClr val="FF00FF"/>
                </a:solidFill>
                <a:latin typeface="Arial" charset="0"/>
              </a:rPr>
              <a:t> basıncı ölçümleri daha prognostiktir.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36525" y="3384550"/>
            <a:ext cx="1306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i="1">
                <a:latin typeface="Tahoma" pitchFamily="34" charset="0"/>
              </a:rPr>
              <a:t>Dipper</a:t>
            </a:r>
          </a:p>
          <a:p>
            <a:r>
              <a:rPr lang="tr-TR" i="1">
                <a:latin typeface="Tahoma" pitchFamily="34" charset="0"/>
              </a:rPr>
              <a:t>Non-dipper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1534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r-T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Hipertansif bir hastayı değerlendirirken</a:t>
            </a:r>
            <a:r>
              <a:rPr lang="tr-T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: Anamnez ve fizik muayenede özellikler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tr-TR" sz="2800" b="1">
                <a:latin typeface="Times New Roman" pitchFamily="18" charset="0"/>
                <a:cs typeface="Arial" charset="0"/>
              </a:rPr>
              <a:t>	</a:t>
            </a:r>
            <a:r>
              <a:rPr lang="tr-TR" sz="2800" b="1">
                <a:solidFill>
                  <a:srgbClr val="FFFF66"/>
                </a:solidFill>
                <a:latin typeface="Times New Roman" pitchFamily="18" charset="0"/>
                <a:cs typeface="Arial" charset="0"/>
              </a:rPr>
              <a:t>-HT yerleşmiş mi? Gelip geçici mi?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tr-TR" sz="2800" b="1">
                <a:solidFill>
                  <a:srgbClr val="FFFF66"/>
                </a:solidFill>
                <a:latin typeface="Times New Roman" pitchFamily="18" charset="0"/>
                <a:cs typeface="Arial" charset="0"/>
              </a:rPr>
              <a:t>	-Esansiyel mi? Sekonder mi?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tr-TR" sz="2800" b="1">
                <a:solidFill>
                  <a:srgbClr val="FFFF66"/>
                </a:solidFill>
                <a:latin typeface="Times New Roman" pitchFamily="18" charset="0"/>
                <a:cs typeface="Arial" charset="0"/>
              </a:rPr>
              <a:t>	-Presipite eden faktörler var mı?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tr-TR" sz="2800" b="1">
                <a:solidFill>
                  <a:srgbClr val="FFFF66"/>
                </a:solidFill>
                <a:latin typeface="Times New Roman" pitchFamily="18" charset="0"/>
                <a:cs typeface="Arial" charset="0"/>
              </a:rPr>
              <a:t>	-Kan basıncı ne kadar yüksek?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tr-TR" sz="2800" b="1">
                <a:solidFill>
                  <a:srgbClr val="FFFF66"/>
                </a:solidFill>
                <a:latin typeface="Times New Roman" pitchFamily="18" charset="0"/>
                <a:cs typeface="Arial" charset="0"/>
              </a:rPr>
              <a:t>	-Risk faktörleri var mı?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tr-TR" sz="2800" b="1">
                <a:solidFill>
                  <a:srgbClr val="FFFF66"/>
                </a:solidFill>
                <a:latin typeface="Times New Roman" pitchFamily="18" charset="0"/>
                <a:cs typeface="Arial" charset="0"/>
              </a:rPr>
              <a:t>	-Hedef organ hasarı var mı?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tr-TR" sz="2800" b="1">
                <a:solidFill>
                  <a:srgbClr val="FFFF66"/>
                </a:solidFill>
                <a:latin typeface="Times New Roman" pitchFamily="18" charset="0"/>
                <a:cs typeface="Arial" charset="0"/>
              </a:rPr>
              <a:t>	-Eşlik eden başka hastalıklar var mı?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7772400" y="4029075"/>
            <a:ext cx="1219200" cy="8572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Çok yüksek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ek risk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400800" y="4029075"/>
            <a:ext cx="1371600" cy="8572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Yüksek ek risk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953000" y="4029075"/>
            <a:ext cx="1447800" cy="8572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Yüksek ek risk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581400" y="4029075"/>
            <a:ext cx="1371600" cy="8572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Yüksek ek risk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2133600" y="4029075"/>
            <a:ext cx="1447800" cy="8572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solidFill>
                  <a:schemeClr val="bg2"/>
                </a:solidFill>
                <a:latin typeface="Helvetica" pitchFamily="34" charset="0"/>
              </a:rPr>
              <a:t>Orta derecede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solidFill>
                  <a:schemeClr val="bg2"/>
                </a:solidFill>
                <a:latin typeface="Helvetica" pitchFamily="34" charset="0"/>
              </a:rPr>
              <a:t>ek risk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152400" y="4029075"/>
            <a:ext cx="1981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sz="1200" b="1">
                <a:latin typeface="Helvetica" pitchFamily="34" charset="0"/>
              </a:rPr>
              <a:t>3 veya daha fazla risk faktörü veya HOH veya diyabet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tr-TR" sz="1000" b="1">
              <a:latin typeface="Helvetica" pitchFamily="34" charset="0"/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7772400" y="4886325"/>
            <a:ext cx="1219200" cy="7223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Çok yüksek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ek risk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6400800" y="4886325"/>
            <a:ext cx="1371600" cy="7223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Çok yüksek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ek risk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4953000" y="4886325"/>
            <a:ext cx="1447800" cy="7223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Çok yüksek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ek risk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3581400" y="4886325"/>
            <a:ext cx="1371600" cy="7223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Çok yüksek ek risk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2133600" y="4886325"/>
            <a:ext cx="1447800" cy="7223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Arial" charset="0"/>
              </a:rPr>
              <a:t>Çok y</a:t>
            </a:r>
            <a:r>
              <a:rPr lang="tr-TR" sz="1000" b="1">
                <a:latin typeface="Helvetica" pitchFamily="34" charset="0"/>
              </a:rPr>
              <a:t>üksek ek risk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152400" y="4886325"/>
            <a:ext cx="19812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endParaRPr lang="tr-TR" sz="1000" b="1">
              <a:latin typeface="Helvetica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sz="1200" b="1">
                <a:latin typeface="Helvetica" pitchFamily="34" charset="0"/>
              </a:rPr>
              <a:t>EEH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7772400" y="3305175"/>
            <a:ext cx="1219200" cy="7239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Çok yüksek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ek risk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6400800" y="3305175"/>
            <a:ext cx="1371600" cy="723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solidFill>
                  <a:schemeClr val="bg2"/>
                </a:solidFill>
                <a:latin typeface="Helvetica" pitchFamily="34" charset="0"/>
              </a:rPr>
              <a:t>Orta derecede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solidFill>
                  <a:schemeClr val="bg2"/>
                </a:solidFill>
                <a:latin typeface="Helvetica" pitchFamily="34" charset="0"/>
              </a:rPr>
              <a:t>ek risk</a:t>
            </a: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4953000" y="3305175"/>
            <a:ext cx="1447800" cy="723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solidFill>
                  <a:schemeClr val="bg2"/>
                </a:solidFill>
                <a:latin typeface="Helvetica" pitchFamily="34" charset="0"/>
              </a:rPr>
              <a:t>Orta derecede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solidFill>
                  <a:schemeClr val="bg2"/>
                </a:solidFill>
                <a:latin typeface="Helvetica" pitchFamily="34" charset="0"/>
              </a:rPr>
              <a:t>ek risk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3581400" y="3305175"/>
            <a:ext cx="1371600" cy="7239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Düşük ek risk</a:t>
            </a: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2133600" y="3305175"/>
            <a:ext cx="1447800" cy="7239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Düşük ek risk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152400" y="3305175"/>
            <a:ext cx="1981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endParaRPr lang="tr-TR" sz="1000" b="1">
              <a:latin typeface="Helvetica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sz="1200" b="1">
                <a:latin typeface="Helvetica" pitchFamily="34" charset="0"/>
              </a:rPr>
              <a:t>1-2 risk faktörü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7772400" y="2584450"/>
            <a:ext cx="1219200" cy="7207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Yüksek ek risk</a:t>
            </a: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6400800" y="2584450"/>
            <a:ext cx="1371600" cy="7207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solidFill>
                  <a:schemeClr val="bg2"/>
                </a:solidFill>
                <a:latin typeface="Helvetica" pitchFamily="34" charset="0"/>
              </a:rPr>
              <a:t>Orta derecede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solidFill>
                  <a:schemeClr val="bg2"/>
                </a:solidFill>
                <a:latin typeface="Helvetica" pitchFamily="34" charset="0"/>
              </a:rPr>
              <a:t>ek risk</a:t>
            </a:r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4953000" y="2584450"/>
            <a:ext cx="1447800" cy="72072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Düşük ek risk</a:t>
            </a: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3581400" y="2584450"/>
            <a:ext cx="1371600" cy="720725"/>
          </a:xfrm>
          <a:prstGeom prst="rect">
            <a:avLst/>
          </a:prstGeom>
          <a:solidFill>
            <a:srgbClr val="8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solidFill>
                  <a:schemeClr val="bg2"/>
                </a:solidFill>
                <a:latin typeface="Helvetica" pitchFamily="34" charset="0"/>
              </a:rPr>
              <a:t>Ortalama risk</a:t>
            </a:r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2133600" y="2584450"/>
            <a:ext cx="1447800" cy="720725"/>
          </a:xfrm>
          <a:prstGeom prst="rect">
            <a:avLst/>
          </a:prstGeom>
          <a:solidFill>
            <a:srgbClr val="8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solidFill>
                  <a:schemeClr val="bg2"/>
                </a:solidFill>
                <a:latin typeface="Helvetica" pitchFamily="34" charset="0"/>
              </a:rPr>
              <a:t>Ortalama risk</a:t>
            </a:r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152400" y="2584450"/>
            <a:ext cx="1981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endParaRPr lang="tr-TR" sz="1000" b="1">
              <a:latin typeface="Helvetica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sz="1200" b="1">
                <a:latin typeface="Helvetica" pitchFamily="34" charset="0"/>
              </a:rPr>
              <a:t>Başka risk faktörü yok</a:t>
            </a:r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7772400" y="1614488"/>
            <a:ext cx="13716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Evre 3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SKB </a:t>
            </a:r>
            <a:r>
              <a:rPr lang="tr-TR" sz="1000" b="1">
                <a:latin typeface="Helvetica" pitchFamily="34" charset="0"/>
                <a:sym typeface="Symbol" pitchFamily="18" charset="2"/>
              </a:rPr>
              <a:t> 180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  <a:sym typeface="Symbol" pitchFamily="18" charset="2"/>
              </a:rPr>
              <a:t>veya DKB  110</a:t>
            </a:r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6324600" y="1614488"/>
            <a:ext cx="16002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Evre 2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SKB 160-179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veya DKB 100-109</a:t>
            </a:r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4953000" y="1614488"/>
            <a:ext cx="14478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Evre 1</a:t>
            </a:r>
          </a:p>
          <a:p>
            <a:pPr marL="533400" indent="-533400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SKB 140-159</a:t>
            </a:r>
          </a:p>
          <a:p>
            <a:pPr marL="533400" indent="-533400"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veya DKB 90-99</a:t>
            </a:r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3581400" y="1614488"/>
            <a:ext cx="13716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Yüksek normal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SKB 130-39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veya DKB 85-89</a:t>
            </a:r>
          </a:p>
        </p:txBody>
      </p:sp>
      <p:sp>
        <p:nvSpPr>
          <p:cNvPr id="61470" name="Rectangle 30"/>
          <p:cNvSpPr>
            <a:spLocks noChangeArrowheads="1"/>
          </p:cNvSpPr>
          <p:nvPr/>
        </p:nvSpPr>
        <p:spPr bwMode="auto">
          <a:xfrm>
            <a:off x="2133600" y="1614488"/>
            <a:ext cx="14478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Normal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SKB 120-129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veya DKB 80-84</a:t>
            </a:r>
          </a:p>
        </p:txBody>
      </p:sp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152400" y="1614488"/>
            <a:ext cx="19812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sz="1200" b="1">
                <a:latin typeface="Helvetica" pitchFamily="34" charset="0"/>
              </a:rPr>
              <a:t>Diğer risk faktörleri ve hastalık öyküsü</a:t>
            </a:r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152400" y="1212850"/>
            <a:ext cx="88392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sz="1000" b="1">
                <a:latin typeface="Helvetica" pitchFamily="34" charset="0"/>
              </a:rPr>
              <a:t>                                                                                              </a:t>
            </a:r>
            <a:r>
              <a:rPr lang="tr-TR" sz="1200" b="1">
                <a:latin typeface="Helvetica" pitchFamily="34" charset="0"/>
              </a:rPr>
              <a:t>Kan Basıncı (mmHg)</a:t>
            </a:r>
          </a:p>
        </p:txBody>
      </p:sp>
      <p:sp>
        <p:nvSpPr>
          <p:cNvPr id="61473" name="Line 33"/>
          <p:cNvSpPr>
            <a:spLocks noChangeShapeType="1"/>
          </p:cNvSpPr>
          <p:nvPr/>
        </p:nvSpPr>
        <p:spPr bwMode="auto">
          <a:xfrm>
            <a:off x="152400" y="1212850"/>
            <a:ext cx="8839200" cy="0"/>
          </a:xfrm>
          <a:prstGeom prst="line">
            <a:avLst/>
          </a:prstGeom>
          <a:noFill/>
          <a:ln w="28575" cap="sq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474" name="Line 34"/>
          <p:cNvSpPr>
            <a:spLocks noChangeShapeType="1"/>
          </p:cNvSpPr>
          <p:nvPr/>
        </p:nvSpPr>
        <p:spPr bwMode="auto">
          <a:xfrm>
            <a:off x="2133600" y="1614488"/>
            <a:ext cx="6858000" cy="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475" name="Line 35"/>
          <p:cNvSpPr>
            <a:spLocks noChangeShapeType="1"/>
          </p:cNvSpPr>
          <p:nvPr/>
        </p:nvSpPr>
        <p:spPr bwMode="auto">
          <a:xfrm>
            <a:off x="152400" y="5608638"/>
            <a:ext cx="8839200" cy="0"/>
          </a:xfrm>
          <a:prstGeom prst="line">
            <a:avLst/>
          </a:prstGeom>
          <a:noFill/>
          <a:ln w="28575" cap="sq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476" name="Line 36"/>
          <p:cNvSpPr>
            <a:spLocks noChangeShapeType="1"/>
          </p:cNvSpPr>
          <p:nvPr/>
        </p:nvSpPr>
        <p:spPr bwMode="auto">
          <a:xfrm>
            <a:off x="228600" y="2508250"/>
            <a:ext cx="8839200" cy="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79375" y="361950"/>
            <a:ext cx="8931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ko-KR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KV hastalık risk düzeyleri</a:t>
            </a:r>
            <a:endParaRPr lang="en-US" sz="3400" b="1" baseline="30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61478" name="Text Box 233"/>
          <p:cNvSpPr txBox="1">
            <a:spLocks noChangeArrowheads="1"/>
          </p:cNvSpPr>
          <p:nvPr/>
        </p:nvSpPr>
        <p:spPr bwMode="auto">
          <a:xfrm>
            <a:off x="3711575" y="6521450"/>
            <a:ext cx="53689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>
                <a:latin typeface="Arial" charset="0"/>
              </a:rPr>
              <a:t>1.</a:t>
            </a:r>
            <a:r>
              <a:rPr lang="en-US" sz="1400">
                <a:latin typeface="Arial" charset="0"/>
              </a:rPr>
              <a:t> </a:t>
            </a:r>
            <a:r>
              <a:rPr lang="tr-TR" sz="1400">
                <a:latin typeface="Arial" charset="0"/>
              </a:rPr>
              <a:t>ESH ESC</a:t>
            </a:r>
            <a:r>
              <a:rPr lang="en-US" sz="1400">
                <a:latin typeface="Arial" charset="0"/>
              </a:rPr>
              <a:t> Guidelines </a:t>
            </a:r>
            <a:r>
              <a:rPr lang="tr-TR" sz="1400">
                <a:latin typeface="Arial" charset="0"/>
              </a:rPr>
              <a:t>2007</a:t>
            </a:r>
            <a:r>
              <a:rPr lang="en-US" sz="1400">
                <a:latin typeface="Arial" charset="0"/>
              </a:rPr>
              <a:t>. </a:t>
            </a:r>
            <a:r>
              <a:rPr lang="en-US" sz="1400" i="1">
                <a:latin typeface="Arial" charset="0"/>
              </a:rPr>
              <a:t>European Heart Journal</a:t>
            </a:r>
            <a:r>
              <a:rPr lang="en-US" sz="1400">
                <a:latin typeface="Arial" charset="0"/>
              </a:rPr>
              <a:t> 2007:1-75.</a:t>
            </a:r>
          </a:p>
        </p:txBody>
      </p:sp>
      <p:sp>
        <p:nvSpPr>
          <p:cNvPr id="61479" name="Text Box 39"/>
          <p:cNvSpPr txBox="1">
            <a:spLocks noChangeArrowheads="1"/>
          </p:cNvSpPr>
          <p:nvPr/>
        </p:nvSpPr>
        <p:spPr bwMode="auto">
          <a:xfrm>
            <a:off x="228600" y="5756275"/>
            <a:ext cx="891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latin typeface="Arial" charset="0"/>
              </a:rPr>
              <a:t>EEH, eşlik eden hastalık; HOH, hedef organ hasarı; SKB, sistolik kan basıncı; DKB, diyastolik kan basıncı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041525" y="674688"/>
            <a:ext cx="5091113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>
                <a:solidFill>
                  <a:srgbClr val="FF0000"/>
                </a:solidFill>
                <a:latin typeface="Arial" charset="0"/>
              </a:rPr>
              <a:t>Hipertansiyonda semptomlar</a:t>
            </a:r>
          </a:p>
          <a:p>
            <a:endParaRPr lang="tr-TR" sz="2400" b="1">
              <a:solidFill>
                <a:srgbClr val="FF00FF"/>
              </a:solidFill>
              <a:latin typeface="Arial" charset="0"/>
            </a:endParaRPr>
          </a:p>
          <a:p>
            <a:r>
              <a:rPr lang="tr-TR" sz="2000" b="1">
                <a:solidFill>
                  <a:srgbClr val="FFFF00"/>
                </a:solidFill>
                <a:latin typeface="Arial" charset="0"/>
              </a:rPr>
              <a:t>Efor dispnesi</a:t>
            </a:r>
          </a:p>
          <a:p>
            <a:r>
              <a:rPr lang="tr-TR" sz="2000" b="1">
                <a:solidFill>
                  <a:srgbClr val="FFFF00"/>
                </a:solidFill>
                <a:latin typeface="Arial" charset="0"/>
              </a:rPr>
              <a:t>Noktüri</a:t>
            </a:r>
          </a:p>
          <a:p>
            <a:r>
              <a:rPr lang="tr-TR" sz="2000" b="1">
                <a:solidFill>
                  <a:srgbClr val="FFFF00"/>
                </a:solidFill>
                <a:latin typeface="Arial" charset="0"/>
              </a:rPr>
              <a:t>Erektil disfonksiyon</a:t>
            </a:r>
          </a:p>
          <a:p>
            <a:endParaRPr lang="tr-TR" sz="2000" b="1">
              <a:solidFill>
                <a:srgbClr val="FFFF00"/>
              </a:solidFill>
              <a:latin typeface="Arial" charset="0"/>
            </a:endParaRPr>
          </a:p>
          <a:p>
            <a:r>
              <a:rPr lang="tr-TR" b="1">
                <a:solidFill>
                  <a:srgbClr val="00FF00"/>
                </a:solidFill>
                <a:latin typeface="Arial" charset="0"/>
              </a:rPr>
              <a:t>Hipertansiyon tedavi ile kontrol altına</a:t>
            </a:r>
          </a:p>
          <a:p>
            <a:r>
              <a:rPr lang="tr-TR" b="1">
                <a:solidFill>
                  <a:srgbClr val="00FF00"/>
                </a:solidFill>
                <a:latin typeface="Arial" charset="0"/>
              </a:rPr>
              <a:t> alındığında bu semptomlar azalır.</a:t>
            </a:r>
          </a:p>
          <a:p>
            <a:endParaRPr lang="tr-TR" b="1">
              <a:solidFill>
                <a:srgbClr val="00FF00"/>
              </a:solidFill>
              <a:latin typeface="Arial" charset="0"/>
            </a:endParaRPr>
          </a:p>
          <a:p>
            <a:r>
              <a:rPr lang="tr-TR" b="1">
                <a:solidFill>
                  <a:srgbClr val="FF00FF"/>
                </a:solidFill>
                <a:latin typeface="Arial" charset="0"/>
              </a:rPr>
              <a:t>Baş ağrısı?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279525" y="4070350"/>
            <a:ext cx="5286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i="1">
                <a:latin typeface="Tahoma" pitchFamily="34" charset="0"/>
              </a:rPr>
              <a:t>Hipertansiyona özgü bir semptom söylemek zor.</a:t>
            </a:r>
          </a:p>
          <a:p>
            <a:r>
              <a:rPr lang="tr-TR" i="1">
                <a:latin typeface="Tahoma" pitchFamily="34" charset="0"/>
              </a:rPr>
              <a:t>Genellikle komplikasyonlar ortaya çıktığında hedef </a:t>
            </a:r>
          </a:p>
          <a:p>
            <a:r>
              <a:rPr lang="tr-TR" i="1">
                <a:latin typeface="Tahoma" pitchFamily="34" charset="0"/>
              </a:rPr>
              <a:t>organ hasarına göre semptomlar ortaya çıkar.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349250" y="523875"/>
            <a:ext cx="8442325" cy="56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ESH/ESC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Kılavuzu</a:t>
            </a:r>
          </a:p>
          <a:p>
            <a:pPr algn="ctr">
              <a:defRPr/>
            </a:pP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Laboratuar</a:t>
            </a: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847725" y="2295525"/>
            <a:ext cx="99377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966" tIns="39983" rIns="79966" bIns="39983">
            <a:spAutoFit/>
          </a:bodyPr>
          <a:lstStyle/>
          <a:p>
            <a:pPr defTabSz="800100" eaLnBrk="0" hangingPunct="0"/>
            <a:r>
              <a:rPr lang="tr-TR" sz="1200" b="1">
                <a:solidFill>
                  <a:srgbClr val="9DFF97"/>
                </a:solidFill>
                <a:latin typeface="Arial" charset="0"/>
              </a:rPr>
              <a:t>AKŞ</a:t>
            </a:r>
          </a:p>
          <a:p>
            <a:pPr defTabSz="800100" eaLnBrk="0" hangingPunct="0"/>
            <a:r>
              <a:rPr lang="tr-TR" sz="1200" b="1">
                <a:solidFill>
                  <a:srgbClr val="9DFF97"/>
                </a:solidFill>
                <a:latin typeface="Arial" charset="0"/>
              </a:rPr>
              <a:t>Lipid profili</a:t>
            </a:r>
          </a:p>
          <a:p>
            <a:pPr defTabSz="800100" eaLnBrk="0" hangingPunct="0"/>
            <a:r>
              <a:rPr lang="tr-TR" sz="1200" b="1">
                <a:solidFill>
                  <a:srgbClr val="9DFF97"/>
                </a:solidFill>
                <a:latin typeface="Arial" charset="0"/>
              </a:rPr>
              <a:t>Potasyum</a:t>
            </a:r>
          </a:p>
          <a:p>
            <a:pPr defTabSz="800100" eaLnBrk="0" hangingPunct="0"/>
            <a:r>
              <a:rPr lang="tr-TR" sz="1200" b="1">
                <a:solidFill>
                  <a:srgbClr val="9DFF97"/>
                </a:solidFill>
                <a:latin typeface="Arial" charset="0"/>
              </a:rPr>
              <a:t>Ürik asit</a:t>
            </a:r>
          </a:p>
          <a:p>
            <a:pPr defTabSz="800100" eaLnBrk="0" hangingPunct="0"/>
            <a:r>
              <a:rPr lang="tr-TR" sz="1200" b="1">
                <a:solidFill>
                  <a:srgbClr val="9DFF97"/>
                </a:solidFill>
                <a:latin typeface="Arial" charset="0"/>
              </a:rPr>
              <a:t>Cr</a:t>
            </a:r>
          </a:p>
          <a:p>
            <a:pPr defTabSz="800100" eaLnBrk="0" hangingPunct="0"/>
            <a:r>
              <a:rPr lang="tr-TR" sz="1200" b="1">
                <a:solidFill>
                  <a:srgbClr val="9DFF97"/>
                </a:solidFill>
                <a:latin typeface="Arial" charset="0"/>
              </a:rPr>
              <a:t>Cr klirensi</a:t>
            </a:r>
          </a:p>
          <a:p>
            <a:pPr defTabSz="800100" eaLnBrk="0" hangingPunct="0"/>
            <a:r>
              <a:rPr lang="tr-TR" sz="1200" b="1">
                <a:solidFill>
                  <a:srgbClr val="9DFF97"/>
                </a:solidFill>
                <a:latin typeface="Arial" charset="0"/>
              </a:rPr>
              <a:t>Hb,Htc.</a:t>
            </a:r>
          </a:p>
          <a:p>
            <a:pPr defTabSz="800100" eaLnBrk="0" hangingPunct="0"/>
            <a:r>
              <a:rPr lang="tr-TR" sz="1200" b="1">
                <a:solidFill>
                  <a:srgbClr val="9DFF97"/>
                </a:solidFill>
                <a:latin typeface="Arial" charset="0"/>
              </a:rPr>
              <a:t>tam idrar</a:t>
            </a:r>
          </a:p>
          <a:p>
            <a:pPr defTabSz="800100" eaLnBrk="0" hangingPunct="0"/>
            <a:r>
              <a:rPr lang="tr-TR" sz="1200" b="1">
                <a:solidFill>
                  <a:srgbClr val="9DFF97"/>
                </a:solidFill>
                <a:latin typeface="Arial" charset="0"/>
              </a:rPr>
              <a:t>EKG</a:t>
            </a:r>
            <a:endParaRPr lang="en-GB" sz="1200" b="1">
              <a:solidFill>
                <a:srgbClr val="9DFF97"/>
              </a:solidFill>
              <a:latin typeface="Arial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601913" y="2290763"/>
            <a:ext cx="3106737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966" tIns="39983" rIns="79966" bIns="39983">
            <a:spAutoFit/>
          </a:bodyPr>
          <a:lstStyle/>
          <a:p>
            <a:pPr defTabSz="800100" eaLnBrk="0" hangingPunct="0">
              <a:lnSpc>
                <a:spcPct val="130000"/>
              </a:lnSpc>
            </a:pPr>
            <a:r>
              <a:rPr lang="tr-TR" sz="1200" b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Ekokardiyografi</a:t>
            </a:r>
          </a:p>
          <a:p>
            <a:pPr defTabSz="800100" eaLnBrk="0" hangingPunct="0">
              <a:lnSpc>
                <a:spcPct val="130000"/>
              </a:lnSpc>
            </a:pPr>
            <a:r>
              <a:rPr lang="tr-TR" sz="1200" b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Karotis ultrasonu</a:t>
            </a:r>
          </a:p>
          <a:p>
            <a:pPr defTabSz="800100" eaLnBrk="0" hangingPunct="0">
              <a:lnSpc>
                <a:spcPct val="130000"/>
              </a:lnSpc>
            </a:pPr>
            <a:r>
              <a:rPr lang="tr-TR" sz="1200" b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Kantitatif proteinüri</a:t>
            </a:r>
          </a:p>
          <a:p>
            <a:pPr defTabSz="800100" eaLnBrk="0" hangingPunct="0">
              <a:lnSpc>
                <a:spcPct val="130000"/>
              </a:lnSpc>
            </a:pPr>
            <a:r>
              <a:rPr lang="tr-TR" sz="1200" b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Ayak bilekği</a:t>
            </a:r>
            <a:r>
              <a:rPr lang="en-GB" sz="1200" b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/</a:t>
            </a:r>
            <a:r>
              <a:rPr lang="tr-TR" sz="1200" b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brakiyal</a:t>
            </a:r>
            <a:r>
              <a:rPr lang="en-GB" sz="1200" b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 </a:t>
            </a:r>
            <a:r>
              <a:rPr lang="tr-TR" sz="1200" b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kan basıncı indeksi</a:t>
            </a:r>
          </a:p>
          <a:p>
            <a:pPr defTabSz="800100" eaLnBrk="0" hangingPunct="0">
              <a:lnSpc>
                <a:spcPct val="130000"/>
              </a:lnSpc>
            </a:pPr>
            <a:r>
              <a:rPr lang="tr-TR" sz="1200" b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Fundoskopi</a:t>
            </a:r>
          </a:p>
          <a:p>
            <a:pPr defTabSz="800100" eaLnBrk="0" hangingPunct="0">
              <a:lnSpc>
                <a:spcPct val="130000"/>
              </a:lnSpc>
            </a:pPr>
            <a:r>
              <a:rPr lang="tr-TR" sz="1200" b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Glukoz tolerans testi</a:t>
            </a:r>
          </a:p>
          <a:p>
            <a:pPr defTabSz="800100" eaLnBrk="0" hangingPunct="0">
              <a:lnSpc>
                <a:spcPct val="130000"/>
              </a:lnSpc>
            </a:pPr>
            <a:r>
              <a:rPr lang="tr-TR" sz="1200" b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Ambulatuar kan basıncı</a:t>
            </a:r>
          </a:p>
          <a:p>
            <a:pPr defTabSz="800100" eaLnBrk="0" hangingPunct="0">
              <a:lnSpc>
                <a:spcPct val="130000"/>
              </a:lnSpc>
            </a:pPr>
            <a:r>
              <a:rPr lang="tr-TR" sz="1200" b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Nabız dalga hızı ölçümü</a:t>
            </a:r>
            <a:endParaRPr lang="en-GB" sz="1200" b="1">
              <a:solidFill>
                <a:srgbClr val="FFFF66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683250" y="2346325"/>
            <a:ext cx="349408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966" tIns="39983" rIns="79966" bIns="39983">
            <a:spAutoFit/>
          </a:bodyPr>
          <a:lstStyle/>
          <a:p>
            <a:pPr defTabSz="800100" eaLnBrk="0" hangingPunct="0"/>
            <a:r>
              <a:rPr lang="tr-TR" sz="1400" b="1">
                <a:solidFill>
                  <a:srgbClr val="FFB26A"/>
                </a:solidFill>
                <a:latin typeface="Arial" charset="0"/>
              </a:rPr>
              <a:t>Serebral,kardiyak,renal ve vasküler</a:t>
            </a:r>
          </a:p>
          <a:p>
            <a:pPr defTabSz="800100" eaLnBrk="0" hangingPunct="0"/>
            <a:r>
              <a:rPr lang="tr-TR" sz="1400" b="1">
                <a:solidFill>
                  <a:srgbClr val="FFB26A"/>
                </a:solidFill>
                <a:latin typeface="Arial" charset="0"/>
              </a:rPr>
              <a:t> hasarı saptamaya yönelik ileri</a:t>
            </a:r>
          </a:p>
          <a:p>
            <a:pPr defTabSz="800100" eaLnBrk="0" hangingPunct="0"/>
            <a:r>
              <a:rPr lang="tr-TR" sz="1400" b="1">
                <a:solidFill>
                  <a:srgbClr val="FFB26A"/>
                </a:solidFill>
                <a:latin typeface="Arial" charset="0"/>
              </a:rPr>
              <a:t> araştırma(yalnız komplike</a:t>
            </a:r>
          </a:p>
          <a:p>
            <a:pPr defTabSz="800100" eaLnBrk="0" hangingPunct="0"/>
            <a:r>
              <a:rPr lang="tr-TR" sz="1400" b="1">
                <a:solidFill>
                  <a:srgbClr val="FFB26A"/>
                </a:solidFill>
                <a:latin typeface="Arial" charset="0"/>
              </a:rPr>
              <a:t> hipertansiyoda)</a:t>
            </a:r>
          </a:p>
          <a:p>
            <a:pPr defTabSz="800100" eaLnBrk="0" hangingPunct="0"/>
            <a:r>
              <a:rPr lang="tr-TR" sz="1400" b="1">
                <a:solidFill>
                  <a:srgbClr val="FFB26A"/>
                </a:solidFill>
                <a:latin typeface="Arial" charset="0"/>
              </a:rPr>
              <a:t>Sekonder hipertansiyon düşünülüyorsa</a:t>
            </a:r>
          </a:p>
          <a:p>
            <a:pPr defTabSz="800100" eaLnBrk="0" hangingPunct="0"/>
            <a:r>
              <a:rPr lang="tr-TR" sz="1400" b="1">
                <a:solidFill>
                  <a:srgbClr val="FFB26A"/>
                </a:solidFill>
                <a:latin typeface="Arial" charset="0"/>
              </a:rPr>
              <a:t> renin,aldosteron,kortikosteroid,</a:t>
            </a:r>
          </a:p>
          <a:p>
            <a:pPr defTabSz="800100" eaLnBrk="0" hangingPunct="0"/>
            <a:r>
              <a:rPr lang="tr-TR" sz="1400" b="1">
                <a:solidFill>
                  <a:srgbClr val="FFB26A"/>
                </a:solidFill>
                <a:latin typeface="Arial" charset="0"/>
              </a:rPr>
              <a:t>katekolaminrenal ve adrenal ultrason,</a:t>
            </a:r>
          </a:p>
          <a:p>
            <a:pPr defTabSz="800100" eaLnBrk="0" hangingPunct="0"/>
            <a:r>
              <a:rPr lang="tr-TR" sz="1400" b="1">
                <a:solidFill>
                  <a:srgbClr val="FFB26A"/>
                </a:solidFill>
                <a:latin typeface="Arial" charset="0"/>
              </a:rPr>
              <a:t>BT,MR</a:t>
            </a:r>
            <a:endParaRPr lang="en-GB" sz="1400" b="1">
              <a:solidFill>
                <a:srgbClr val="FFB26A"/>
              </a:solidFill>
              <a:latin typeface="Arial" charset="0"/>
            </a:endParaRPr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411163" y="1246188"/>
            <a:ext cx="1465262" cy="600075"/>
          </a:xfrm>
          <a:prstGeom prst="rect">
            <a:avLst/>
          </a:prstGeom>
          <a:solidFill>
            <a:srgbClr val="9DFF97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79966" tIns="39983" rIns="79966" bIns="39983" anchor="ctr"/>
          <a:lstStyle/>
          <a:p>
            <a:pPr algn="ctr" defTabSz="800100" eaLnBrk="0" hangingPunct="0">
              <a:defRPr/>
            </a:pPr>
            <a:r>
              <a:rPr lang="en-GB" b="1">
                <a:solidFill>
                  <a:srgbClr val="0A2B33"/>
                </a:solidFill>
                <a:latin typeface="Arial" charset="0"/>
              </a:rPr>
              <a:t>Rutin</a:t>
            </a: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2570163" y="1212850"/>
            <a:ext cx="1465262" cy="600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79966" tIns="39983" rIns="79966" bIns="39983" anchor="ctr"/>
          <a:lstStyle/>
          <a:p>
            <a:pPr algn="ctr" defTabSz="800100" eaLnBrk="0" hangingPunct="0">
              <a:defRPr/>
            </a:pPr>
            <a:r>
              <a:rPr lang="tr-TR" b="1">
                <a:solidFill>
                  <a:srgbClr val="0A2B33"/>
                </a:solidFill>
                <a:latin typeface="Arial" charset="0"/>
              </a:rPr>
              <a:t>Önerilen</a:t>
            </a:r>
            <a:endParaRPr lang="en-GB" b="1">
              <a:solidFill>
                <a:srgbClr val="0A2B33"/>
              </a:solidFill>
              <a:latin typeface="Arial" charset="0"/>
            </a:endParaRPr>
          </a:p>
        </p:txBody>
      </p:sp>
      <p:sp>
        <p:nvSpPr>
          <p:cNvPr id="315400" name="Rectangle 8"/>
          <p:cNvSpPr>
            <a:spLocks noChangeArrowheads="1"/>
          </p:cNvSpPr>
          <p:nvPr/>
        </p:nvSpPr>
        <p:spPr bwMode="auto">
          <a:xfrm>
            <a:off x="5581650" y="1246188"/>
            <a:ext cx="1866900" cy="600075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79966" tIns="39983" rIns="79966" bIns="39983" anchor="ctr"/>
          <a:lstStyle/>
          <a:p>
            <a:pPr algn="ctr" defTabSz="800100" eaLnBrk="0" hangingPunct="0">
              <a:defRPr/>
            </a:pPr>
            <a:r>
              <a:rPr lang="tr-TR" b="1">
                <a:solidFill>
                  <a:srgbClr val="0A2B33"/>
                </a:solidFill>
                <a:latin typeface="Arial" charset="0"/>
              </a:rPr>
              <a:t>Ayrıntılı </a:t>
            </a:r>
          </a:p>
          <a:p>
            <a:pPr algn="ctr" defTabSz="800100" eaLnBrk="0" hangingPunct="0">
              <a:defRPr/>
            </a:pPr>
            <a:r>
              <a:rPr lang="tr-TR" b="1">
                <a:solidFill>
                  <a:srgbClr val="0A2B33"/>
                </a:solidFill>
                <a:latin typeface="Arial" charset="0"/>
              </a:rPr>
              <a:t>değerlendirme</a:t>
            </a:r>
            <a:endParaRPr lang="en-GB" b="1">
              <a:solidFill>
                <a:srgbClr val="0A2B33"/>
              </a:solidFill>
              <a:latin typeface="Arial" charset="0"/>
            </a:endParaRP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230188" y="4937125"/>
            <a:ext cx="468788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966" tIns="39983" rIns="79966" bIns="39983">
            <a:spAutoFit/>
          </a:bodyPr>
          <a:lstStyle/>
          <a:p>
            <a:pPr defTabSz="800100" eaLnBrk="0" hangingPunct="0">
              <a:spcBef>
                <a:spcPct val="50000"/>
              </a:spcBef>
            </a:pPr>
            <a:r>
              <a:rPr lang="en-GB" sz="1200" b="1">
                <a:latin typeface="Arial" charset="0"/>
              </a:rPr>
              <a:t>* </a:t>
            </a:r>
            <a:r>
              <a:rPr lang="tr-TR" sz="1200" b="1">
                <a:latin typeface="Arial" charset="0"/>
              </a:rPr>
              <a:t>(PWV: Nabız dalga hızı ölçümü) olanak varsa</a:t>
            </a:r>
            <a:r>
              <a:rPr lang="en-GB" sz="1200" b="1">
                <a:latin typeface="Arial" charset="0"/>
              </a:rPr>
              <a:t> / </a:t>
            </a:r>
            <a:r>
              <a:rPr lang="tr-TR" sz="1200" b="1">
                <a:latin typeface="Arial" charset="0"/>
              </a:rPr>
              <a:t>aynı zamanda yüksek</a:t>
            </a:r>
            <a:r>
              <a:rPr lang="en-GB" sz="1200" b="1">
                <a:latin typeface="Arial" charset="0"/>
              </a:rPr>
              <a:t> S</a:t>
            </a:r>
            <a:r>
              <a:rPr lang="tr-TR" sz="1200" b="1">
                <a:latin typeface="Arial" charset="0"/>
              </a:rPr>
              <a:t>KB</a:t>
            </a:r>
            <a:r>
              <a:rPr lang="en-GB" sz="1200" b="1">
                <a:latin typeface="Arial" charset="0"/>
              </a:rPr>
              <a:t> / </a:t>
            </a:r>
            <a:r>
              <a:rPr lang="tr-TR" sz="1200" b="1">
                <a:latin typeface="Arial" charset="0"/>
              </a:rPr>
              <a:t>düşük DKB de bunu gösterir</a:t>
            </a:r>
            <a:endParaRPr lang="en-GB" sz="1200" b="1">
              <a:latin typeface="Arial" charset="0"/>
            </a:endParaRPr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H="1">
            <a:off x="1219200" y="1828800"/>
            <a:ext cx="14288" cy="377825"/>
          </a:xfrm>
          <a:prstGeom prst="line">
            <a:avLst/>
          </a:prstGeom>
          <a:noFill/>
          <a:ln w="19050">
            <a:solidFill>
              <a:srgbClr val="9DFF9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3298825" y="1820863"/>
            <a:ext cx="0" cy="45878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6538913" y="1898650"/>
            <a:ext cx="0" cy="458788"/>
          </a:xfrm>
          <a:prstGeom prst="line">
            <a:avLst/>
          </a:prstGeom>
          <a:noFill/>
          <a:ln w="19050">
            <a:solidFill>
              <a:srgbClr val="FFB26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7597" name="Text Box 42"/>
          <p:cNvSpPr txBox="1">
            <a:spLocks noChangeArrowheads="1"/>
          </p:cNvSpPr>
          <p:nvPr/>
        </p:nvSpPr>
        <p:spPr bwMode="auto">
          <a:xfrm>
            <a:off x="4129088" y="6464300"/>
            <a:ext cx="497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TW" sz="1400">
                <a:latin typeface="Arial" charset="0"/>
                <a:ea typeface="PMingLiU" pitchFamily="18" charset="-120"/>
              </a:rPr>
              <a:t>ESH/ESC Guidelines 2007</a:t>
            </a:r>
            <a:r>
              <a:rPr lang="tr-TR" altLang="zh-TW" sz="1400">
                <a:latin typeface="Arial" charset="0"/>
              </a:rPr>
              <a:t>.</a:t>
            </a:r>
            <a:r>
              <a:rPr lang="en-US" altLang="zh-TW" sz="1400" i="1">
                <a:latin typeface="Arial" charset="0"/>
                <a:ea typeface="PMingLiU" pitchFamily="18" charset="-120"/>
              </a:rPr>
              <a:t> Eur Heart J  </a:t>
            </a:r>
            <a:r>
              <a:rPr lang="en-US" altLang="zh-TW" sz="1400">
                <a:latin typeface="Arial" charset="0"/>
                <a:ea typeface="PMingLiU" pitchFamily="18" charset="-120"/>
              </a:rPr>
              <a:t>2007;28:1462-1536</a:t>
            </a:r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609600" y="2209800"/>
            <a:ext cx="1295400" cy="2209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tr-TR" sz="1200" b="1">
                <a:solidFill>
                  <a:srgbClr val="9DFF97"/>
                </a:solidFill>
                <a:latin typeface="Arial" charset="0"/>
              </a:rPr>
              <a:t>AKŞ</a:t>
            </a:r>
          </a:p>
          <a:p>
            <a:pPr eaLnBrk="0" hangingPunct="0"/>
            <a:r>
              <a:rPr lang="tr-TR" sz="1200" b="1">
                <a:solidFill>
                  <a:srgbClr val="9DFF97"/>
                </a:solidFill>
                <a:latin typeface="Arial" charset="0"/>
              </a:rPr>
              <a:t>Lipid profili</a:t>
            </a:r>
          </a:p>
          <a:p>
            <a:pPr eaLnBrk="0" hangingPunct="0"/>
            <a:r>
              <a:rPr lang="tr-TR" sz="1200" b="1">
                <a:solidFill>
                  <a:srgbClr val="9DFF97"/>
                </a:solidFill>
                <a:latin typeface="Arial" charset="0"/>
              </a:rPr>
              <a:t>Potasyum</a:t>
            </a:r>
          </a:p>
          <a:p>
            <a:pPr eaLnBrk="0" hangingPunct="0"/>
            <a:r>
              <a:rPr lang="tr-TR" sz="1200" b="1">
                <a:solidFill>
                  <a:srgbClr val="9DFF97"/>
                </a:solidFill>
                <a:latin typeface="Arial" charset="0"/>
              </a:rPr>
              <a:t>Ürik asit</a:t>
            </a:r>
          </a:p>
          <a:p>
            <a:pPr eaLnBrk="0" hangingPunct="0"/>
            <a:r>
              <a:rPr lang="tr-TR" sz="1200" b="1">
                <a:solidFill>
                  <a:srgbClr val="9DFF97"/>
                </a:solidFill>
                <a:latin typeface="Arial" charset="0"/>
              </a:rPr>
              <a:t>Cr</a:t>
            </a:r>
          </a:p>
          <a:p>
            <a:pPr eaLnBrk="0" hangingPunct="0"/>
            <a:r>
              <a:rPr lang="tr-TR" sz="1200" b="1">
                <a:solidFill>
                  <a:srgbClr val="9DFF97"/>
                </a:solidFill>
                <a:latin typeface="Arial" charset="0"/>
              </a:rPr>
              <a:t>Cr klirensi</a:t>
            </a:r>
          </a:p>
          <a:p>
            <a:pPr eaLnBrk="0" hangingPunct="0"/>
            <a:r>
              <a:rPr lang="tr-TR" sz="1200" b="1">
                <a:solidFill>
                  <a:srgbClr val="9DFF97"/>
                </a:solidFill>
                <a:latin typeface="Arial" charset="0"/>
              </a:rPr>
              <a:t>Hb,Htc.</a:t>
            </a:r>
          </a:p>
          <a:p>
            <a:pPr eaLnBrk="0" hangingPunct="0"/>
            <a:r>
              <a:rPr lang="tr-TR" sz="1200" b="1">
                <a:solidFill>
                  <a:srgbClr val="9DFF97"/>
                </a:solidFill>
                <a:latin typeface="Arial" charset="0"/>
              </a:rPr>
              <a:t>tam idrar</a:t>
            </a:r>
          </a:p>
          <a:p>
            <a:pPr eaLnBrk="0" hangingPunct="0"/>
            <a:r>
              <a:rPr lang="tr-TR" sz="1200" b="1">
                <a:solidFill>
                  <a:srgbClr val="9DFF97"/>
                </a:solidFill>
                <a:latin typeface="Arial" charset="0"/>
              </a:rPr>
              <a:t>EKG</a:t>
            </a:r>
            <a:endParaRPr lang="en-GB" sz="1200" b="1">
              <a:solidFill>
                <a:srgbClr val="9DFF97"/>
              </a:solidFill>
              <a:latin typeface="Arial" charset="0"/>
            </a:endParaRPr>
          </a:p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0000"/>
                </a:solidFill>
              </a:rPr>
              <a:t>KB düşürmenin faydaları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smtClean="0">
                <a:solidFill>
                  <a:srgbClr val="FFFF00"/>
                </a:solidFill>
              </a:rPr>
              <a:t>115/75</a:t>
            </a:r>
            <a:r>
              <a:rPr lang="tr-TR" smtClean="0">
                <a:solidFill>
                  <a:srgbClr val="FFFF00"/>
                </a:solidFill>
              </a:rPr>
              <a:t> den sonra her </a:t>
            </a:r>
            <a:r>
              <a:rPr lang="tr-TR" b="1" smtClean="0">
                <a:solidFill>
                  <a:srgbClr val="FFFF00"/>
                </a:solidFill>
              </a:rPr>
              <a:t>20/10 </a:t>
            </a:r>
            <a:r>
              <a:rPr lang="tr-TR" smtClean="0">
                <a:solidFill>
                  <a:srgbClr val="FFFF00"/>
                </a:solidFill>
              </a:rPr>
              <a:t>mmHg artış KV hastalık riskini 2 kat artırmaktadır</a:t>
            </a:r>
          </a:p>
          <a:p>
            <a:pPr eaLnBrk="1" hangingPunct="1">
              <a:defRPr/>
            </a:pPr>
            <a:r>
              <a:rPr lang="tr-TR" b="1" smtClean="0">
                <a:solidFill>
                  <a:srgbClr val="FFFF00"/>
                </a:solidFill>
              </a:rPr>
              <a:t>KB düşürülmesi ile</a:t>
            </a:r>
          </a:p>
          <a:p>
            <a:pPr lvl="1" eaLnBrk="1" hangingPunct="1">
              <a:defRPr/>
            </a:pPr>
            <a:r>
              <a:rPr lang="tr-TR" b="1" smtClean="0">
                <a:solidFill>
                  <a:srgbClr val="FFFF00"/>
                </a:solidFill>
              </a:rPr>
              <a:t>İnmede:</a:t>
            </a:r>
            <a:r>
              <a:rPr lang="tr-TR" smtClean="0">
                <a:solidFill>
                  <a:srgbClr val="FFFF00"/>
                </a:solidFill>
              </a:rPr>
              <a:t> 		%35-40 azalma</a:t>
            </a:r>
          </a:p>
          <a:p>
            <a:pPr lvl="1" eaLnBrk="1" hangingPunct="1">
              <a:defRPr/>
            </a:pPr>
            <a:r>
              <a:rPr lang="tr-TR" b="1" smtClean="0">
                <a:solidFill>
                  <a:srgbClr val="FFFF00"/>
                </a:solidFill>
              </a:rPr>
              <a:t>KAH riskinde:</a:t>
            </a:r>
            <a:r>
              <a:rPr lang="tr-TR" smtClean="0">
                <a:solidFill>
                  <a:srgbClr val="FFFF00"/>
                </a:solidFill>
              </a:rPr>
              <a:t> 	%20-25 azalma</a:t>
            </a:r>
          </a:p>
          <a:p>
            <a:pPr lvl="1" eaLnBrk="1" hangingPunct="1">
              <a:defRPr/>
            </a:pPr>
            <a:r>
              <a:rPr lang="tr-TR" b="1" smtClean="0">
                <a:solidFill>
                  <a:srgbClr val="FFFF00"/>
                </a:solidFill>
              </a:rPr>
              <a:t>KKY de</a:t>
            </a:r>
            <a:r>
              <a:rPr lang="tr-TR" smtClean="0">
                <a:solidFill>
                  <a:srgbClr val="FFFF00"/>
                </a:solidFill>
              </a:rPr>
              <a:t> :	        %50 azalma sağlanır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0000"/>
                </a:solidFill>
              </a:rPr>
              <a:t>Kan basıncını arttıran ilaçlar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Siklosporin,takrolimus, eritropoetin, kokain</a:t>
            </a:r>
          </a:p>
          <a:p>
            <a:pPr eaLnBrk="1" hangingPunct="1">
              <a:defRPr/>
            </a:pPr>
            <a:r>
              <a:rPr lang="tr-TR" smtClean="0"/>
              <a:t>Steroid</a:t>
            </a:r>
          </a:p>
          <a:p>
            <a:pPr eaLnBrk="1" hangingPunct="1">
              <a:defRPr/>
            </a:pPr>
            <a:r>
              <a:rPr lang="tr-TR" smtClean="0"/>
              <a:t>Non-steroid antiinflamatuvar ilaçlar</a:t>
            </a:r>
          </a:p>
          <a:p>
            <a:pPr eaLnBrk="1" hangingPunct="1">
              <a:defRPr/>
            </a:pPr>
            <a:r>
              <a:rPr lang="tr-TR" smtClean="0"/>
              <a:t>Amfetaminler</a:t>
            </a:r>
          </a:p>
          <a:p>
            <a:pPr eaLnBrk="1" hangingPunct="1">
              <a:defRPr/>
            </a:pPr>
            <a:r>
              <a:rPr lang="tr-TR" smtClean="0"/>
              <a:t>OKS</a:t>
            </a:r>
          </a:p>
          <a:p>
            <a:pPr eaLnBrk="1" hangingPunct="1">
              <a:defRPr/>
            </a:pPr>
            <a:endParaRPr lang="tr-TR" smtClean="0"/>
          </a:p>
          <a:p>
            <a:pPr eaLnBrk="1" hangingPunct="1">
              <a:defRPr/>
            </a:pPr>
            <a:endParaRPr lang="tr-T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8352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Hipertansiyon</a:t>
            </a:r>
            <a:endParaRPr lang="en-GB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60600" y="5803900"/>
            <a:ext cx="6229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>
                <a:solidFill>
                  <a:srgbClr val="FF0000"/>
                </a:solidFill>
                <a:latin typeface="Arial" charset="0"/>
              </a:rPr>
              <a:t>Hiç olmazsa tansiyonuna bakalım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0000"/>
                </a:solidFill>
              </a:rPr>
              <a:t>Tedavi yöntemleri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99FF66"/>
                </a:solidFill>
              </a:rPr>
              <a:t>Risk faktörlerinin tespiti</a:t>
            </a:r>
          </a:p>
          <a:p>
            <a:pPr eaLnBrk="1" hangingPunct="1">
              <a:defRPr/>
            </a:pPr>
            <a:r>
              <a:rPr lang="tr-TR" dirty="0" err="1" smtClean="0">
                <a:solidFill>
                  <a:srgbClr val="99FF66"/>
                </a:solidFill>
              </a:rPr>
              <a:t>Non</a:t>
            </a:r>
            <a:r>
              <a:rPr lang="tr-TR" dirty="0" smtClean="0">
                <a:solidFill>
                  <a:srgbClr val="99FF66"/>
                </a:solidFill>
              </a:rPr>
              <a:t>-farmakolojik tedavi(Risk faktörlerinin modifikasyonu ve eliminasyonu</a:t>
            </a:r>
          </a:p>
          <a:p>
            <a:pPr eaLnBrk="1" hangingPunct="1">
              <a:defRPr/>
            </a:pPr>
            <a:r>
              <a:rPr lang="tr-TR" dirty="0" smtClean="0">
                <a:solidFill>
                  <a:srgbClr val="99FF66"/>
                </a:solidFill>
              </a:rPr>
              <a:t>Farmakolojik(ilaç) tedavi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0000"/>
                </a:solidFill>
              </a:rPr>
              <a:t>Sigaranın bırakılması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99FF66"/>
                </a:solidFill>
              </a:rPr>
              <a:t>İçimden sonra 15-30 </a:t>
            </a:r>
            <a:r>
              <a:rPr lang="tr-TR" dirty="0" err="1" smtClean="0">
                <a:solidFill>
                  <a:srgbClr val="99FF66"/>
                </a:solidFill>
              </a:rPr>
              <a:t>dak</a:t>
            </a:r>
            <a:r>
              <a:rPr lang="tr-TR" dirty="0" smtClean="0">
                <a:solidFill>
                  <a:srgbClr val="99FF66"/>
                </a:solidFill>
              </a:rPr>
              <a:t>. süren akut KB yükselmesi olur</a:t>
            </a:r>
          </a:p>
          <a:p>
            <a:pPr eaLnBrk="1" hangingPunct="1">
              <a:defRPr/>
            </a:pPr>
            <a:r>
              <a:rPr lang="tr-TR" dirty="0" smtClean="0">
                <a:solidFill>
                  <a:srgbClr val="99FF66"/>
                </a:solidFill>
              </a:rPr>
              <a:t>Tedaviye dirençten sorumludur</a:t>
            </a:r>
          </a:p>
          <a:p>
            <a:pPr eaLnBrk="1" hangingPunct="1">
              <a:defRPr/>
            </a:pPr>
            <a:r>
              <a:rPr lang="tr-TR" dirty="0" err="1" smtClean="0">
                <a:solidFill>
                  <a:srgbClr val="99FF66"/>
                </a:solidFill>
              </a:rPr>
              <a:t>Lipid</a:t>
            </a:r>
            <a:r>
              <a:rPr lang="tr-TR" dirty="0" smtClean="0">
                <a:solidFill>
                  <a:srgbClr val="99FF66"/>
                </a:solidFill>
              </a:rPr>
              <a:t> profilini bozar</a:t>
            </a:r>
          </a:p>
          <a:p>
            <a:pPr eaLnBrk="1" hangingPunct="1">
              <a:defRPr/>
            </a:pPr>
            <a:r>
              <a:rPr lang="tr-TR" dirty="0" smtClean="0">
                <a:solidFill>
                  <a:srgbClr val="99FF66"/>
                </a:solidFill>
              </a:rPr>
              <a:t>Damarların </a:t>
            </a:r>
            <a:r>
              <a:rPr lang="tr-TR" dirty="0" err="1" smtClean="0">
                <a:solidFill>
                  <a:srgbClr val="99FF66"/>
                </a:solidFill>
              </a:rPr>
              <a:t>Vazodilatasyon</a:t>
            </a:r>
            <a:r>
              <a:rPr lang="tr-TR" dirty="0" smtClean="0">
                <a:solidFill>
                  <a:srgbClr val="99FF66"/>
                </a:solidFill>
              </a:rPr>
              <a:t> özelliğini bozar </a:t>
            </a:r>
          </a:p>
          <a:p>
            <a:pPr eaLnBrk="1" hangingPunct="1">
              <a:defRPr/>
            </a:pPr>
            <a:endParaRPr lang="tr-TR" dirty="0" smtClean="0">
              <a:solidFill>
                <a:srgbClr val="99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0000"/>
                </a:solidFill>
              </a:rPr>
              <a:t>Obezitenin azaltılması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smtClean="0">
                <a:solidFill>
                  <a:srgbClr val="99FF66"/>
                </a:solidFill>
              </a:rPr>
              <a:t>İnsülin rezistansı ve hiperinsülinemi yapar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smtClean="0">
                <a:solidFill>
                  <a:srgbClr val="99FF66"/>
                </a:solidFill>
              </a:rPr>
              <a:t>Kilo verme ile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smtClean="0">
                <a:solidFill>
                  <a:srgbClr val="99FF66"/>
                </a:solidFill>
              </a:rPr>
              <a:t>İntravasküler volüm azalır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smtClean="0">
                <a:solidFill>
                  <a:srgbClr val="99FF66"/>
                </a:solidFill>
              </a:rPr>
              <a:t>Sempatik tonus azalır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b="1" smtClean="0">
                <a:solidFill>
                  <a:srgbClr val="99FF66"/>
                </a:solidFill>
              </a:rPr>
              <a:t>Her 1 kg zayıflama KB da 1-1.5 mmHg düşüş sağlar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smtClean="0">
                <a:solidFill>
                  <a:srgbClr val="99FF66"/>
                </a:solidFill>
              </a:rPr>
              <a:t>Lipid profili düzelir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smtClean="0">
                <a:solidFill>
                  <a:srgbClr val="99FF66"/>
                </a:solidFill>
              </a:rPr>
              <a:t>Santral etkili iştah kesici ilaçlar KB yükseltebilir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800" smtClean="0">
              <a:solidFill>
                <a:srgbClr val="99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0000"/>
                </a:solidFill>
              </a:rPr>
              <a:t>Fiziksel aktivite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mtClean="0">
                <a:solidFill>
                  <a:srgbClr val="99FF66"/>
                </a:solidFill>
              </a:rPr>
              <a:t>Sedanter yaşayanlarda HT 1.5 kat fazla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mtClean="0">
                <a:solidFill>
                  <a:srgbClr val="99FF66"/>
                </a:solidFill>
              </a:rPr>
              <a:t>İzotonik egzersiz yapılmalı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mtClean="0">
                <a:solidFill>
                  <a:srgbClr val="99FF66"/>
                </a:solidFill>
              </a:rPr>
              <a:t>Haftada en az 3-4 defa hedef kalp hızının %60-70’ine ulaşacak şekilde 30-45 dak. yürüş yapılmalı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mtClean="0">
                <a:solidFill>
                  <a:srgbClr val="99FF66"/>
                </a:solidFill>
              </a:rPr>
              <a:t>Sürekli yapılırsa KB da ort 5 mmHg düşüş sağlar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mtClean="0">
                <a:solidFill>
                  <a:srgbClr val="99FF66"/>
                </a:solidFill>
              </a:rPr>
              <a:t>			</a:t>
            </a:r>
            <a:endParaRPr lang="tr-TR" b="1" smtClean="0">
              <a:solidFill>
                <a:srgbClr val="99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0000"/>
                </a:solidFill>
              </a:rPr>
              <a:t>K  Ca ve Mg alımı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dirty="0" err="1" smtClean="0">
                <a:solidFill>
                  <a:srgbClr val="99FF66"/>
                </a:solidFill>
              </a:rPr>
              <a:t>KB’nı</a:t>
            </a:r>
            <a:r>
              <a:rPr lang="tr-TR" sz="2800" dirty="0" smtClean="0">
                <a:solidFill>
                  <a:srgbClr val="99FF66"/>
                </a:solidFill>
              </a:rPr>
              <a:t> hafif düşürücü etkileri vardır.</a:t>
            </a:r>
          </a:p>
          <a:p>
            <a:pPr eaLnBrk="1" hangingPunct="1">
              <a:defRPr/>
            </a:pPr>
            <a:r>
              <a:rPr lang="tr-TR" sz="2800" dirty="0" smtClean="0">
                <a:solidFill>
                  <a:srgbClr val="99FF66"/>
                </a:solidFill>
              </a:rPr>
              <a:t>Diyetle alınan miktarları yeterlidir.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z="2800" b="1" dirty="0" smtClean="0">
              <a:solidFill>
                <a:srgbClr val="99FF66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800" b="1" dirty="0" smtClean="0">
                <a:solidFill>
                  <a:srgbClr val="99FF66"/>
                </a:solidFill>
              </a:rPr>
              <a:t>Besin türünün düzenlenmesi</a:t>
            </a:r>
          </a:p>
          <a:p>
            <a:pPr eaLnBrk="1" hangingPunct="1">
              <a:defRPr/>
            </a:pPr>
            <a:r>
              <a:rPr lang="tr-TR" sz="2800" dirty="0" smtClean="0">
                <a:solidFill>
                  <a:srgbClr val="99FF66"/>
                </a:solidFill>
              </a:rPr>
              <a:t> </a:t>
            </a:r>
            <a:r>
              <a:rPr lang="tr-TR" sz="2800" dirty="0" err="1" smtClean="0">
                <a:solidFill>
                  <a:srgbClr val="99FF66"/>
                </a:solidFill>
              </a:rPr>
              <a:t>vejeteryan</a:t>
            </a:r>
            <a:r>
              <a:rPr lang="tr-TR" sz="2800" dirty="0" smtClean="0">
                <a:solidFill>
                  <a:srgbClr val="99FF66"/>
                </a:solidFill>
              </a:rPr>
              <a:t> beslenmeyi teşvik et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800" dirty="0" smtClean="0">
                <a:solidFill>
                  <a:srgbClr val="99FF66"/>
                </a:solidFill>
              </a:rPr>
              <a:t>	(lifli gıdalarda K ve diğer elementler fazla)</a:t>
            </a:r>
          </a:p>
          <a:p>
            <a:pPr eaLnBrk="1" hangingPunct="1">
              <a:defRPr/>
            </a:pPr>
            <a:r>
              <a:rPr lang="tr-TR" sz="2800" dirty="0" smtClean="0">
                <a:solidFill>
                  <a:srgbClr val="99FF66"/>
                </a:solidFill>
              </a:rPr>
              <a:t>KVS koruma için doymuş yağ oranını azalt </a:t>
            </a:r>
          </a:p>
          <a:p>
            <a:pPr eaLnBrk="1" hangingPunct="1">
              <a:defRPr/>
            </a:pPr>
            <a:endParaRPr lang="tr-TR" sz="2800" dirty="0" smtClean="0">
              <a:solidFill>
                <a:srgbClr val="99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0000"/>
                </a:solidFill>
              </a:rPr>
              <a:t>Kafein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dirty="0" smtClean="0">
                <a:solidFill>
                  <a:srgbClr val="99FF66"/>
                </a:solidFill>
              </a:rPr>
              <a:t>KB </a:t>
            </a:r>
            <a:r>
              <a:rPr lang="tr-TR" sz="2800" dirty="0" err="1" smtClean="0">
                <a:solidFill>
                  <a:srgbClr val="99FF66"/>
                </a:solidFill>
              </a:rPr>
              <a:t>nı</a:t>
            </a:r>
            <a:r>
              <a:rPr lang="tr-TR" sz="2800" dirty="0" smtClean="0">
                <a:solidFill>
                  <a:srgbClr val="99FF66"/>
                </a:solidFill>
              </a:rPr>
              <a:t> 1-2 saat 5-15 mm </a:t>
            </a:r>
            <a:r>
              <a:rPr lang="tr-TR" sz="2800" dirty="0" err="1" smtClean="0">
                <a:solidFill>
                  <a:srgbClr val="99FF66"/>
                </a:solidFill>
              </a:rPr>
              <a:t>Hg</a:t>
            </a:r>
            <a:r>
              <a:rPr lang="tr-TR" sz="2800" dirty="0" smtClean="0">
                <a:solidFill>
                  <a:srgbClr val="99FF66"/>
                </a:solidFill>
              </a:rPr>
              <a:t> </a:t>
            </a:r>
            <a:r>
              <a:rPr lang="tr-TR" sz="2800" dirty="0" err="1" smtClean="0">
                <a:solidFill>
                  <a:srgbClr val="99FF66"/>
                </a:solidFill>
              </a:rPr>
              <a:t>yüseltir</a:t>
            </a:r>
            <a:endParaRPr lang="tr-TR" sz="2800" dirty="0" smtClean="0">
              <a:solidFill>
                <a:srgbClr val="99FF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b="1" dirty="0" smtClean="0">
                <a:solidFill>
                  <a:srgbClr val="FF0000"/>
                </a:solidFill>
              </a:rPr>
              <a:t>Alkol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 smtClean="0">
                <a:solidFill>
                  <a:srgbClr val="99FF66"/>
                </a:solidFill>
              </a:rPr>
              <a:t>Günlük alımı 60 </a:t>
            </a:r>
            <a:r>
              <a:rPr lang="tr-TR" sz="2800" dirty="0" err="1" smtClean="0">
                <a:solidFill>
                  <a:srgbClr val="99FF66"/>
                </a:solidFill>
              </a:rPr>
              <a:t>gr’ı</a:t>
            </a:r>
            <a:r>
              <a:rPr lang="tr-TR" sz="2800" dirty="0" smtClean="0">
                <a:solidFill>
                  <a:srgbClr val="99FF66"/>
                </a:solidFill>
              </a:rPr>
              <a:t> geçmemelidir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 smtClean="0">
                <a:solidFill>
                  <a:srgbClr val="99FF66"/>
                </a:solidFill>
              </a:rPr>
              <a:t>Aşırı alımı sempatik aktivasyon yapar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 smtClean="0">
                <a:solidFill>
                  <a:srgbClr val="99FF66"/>
                </a:solidFill>
              </a:rPr>
              <a:t>Düşük doz alımın KV koruyucu etkisi var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 smtClean="0">
                <a:solidFill>
                  <a:srgbClr val="99FF66"/>
                </a:solidFill>
              </a:rPr>
              <a:t>Eğer alkol alıyorsa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dirty="0" smtClean="0">
                <a:solidFill>
                  <a:srgbClr val="99FF66"/>
                </a:solidFill>
              </a:rPr>
              <a:t>60   ml 	viski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dirty="0" smtClean="0">
                <a:solidFill>
                  <a:srgbClr val="99FF66"/>
                </a:solidFill>
              </a:rPr>
              <a:t>300 ml 	şarap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dirty="0" smtClean="0">
                <a:solidFill>
                  <a:srgbClr val="99FF66"/>
                </a:solidFill>
              </a:rPr>
              <a:t>720 ml 	bira (büyük boy bira) geçmemeli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928670"/>
            <a:ext cx="8001056" cy="3643338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dirty="0" smtClean="0">
                <a:solidFill>
                  <a:srgbClr val="FF0000"/>
                </a:solidFill>
              </a:rPr>
              <a:t>-Kafein,alkol ve benzeri      uyarıcılardan uzak durulmalı</a:t>
            </a:r>
            <a:br>
              <a:rPr lang="tr-TR" sz="4000" dirty="0" smtClean="0">
                <a:solidFill>
                  <a:srgbClr val="FF0000"/>
                </a:solidFill>
              </a:rPr>
            </a:br>
            <a:r>
              <a:rPr lang="tr-TR" sz="4000" dirty="0" smtClean="0">
                <a:solidFill>
                  <a:srgbClr val="FF0000"/>
                </a:solidFill>
              </a:rPr>
              <a:t>-Stresle </a:t>
            </a:r>
            <a:r>
              <a:rPr lang="tr-TR" sz="4000" dirty="0" err="1" smtClean="0">
                <a:solidFill>
                  <a:srgbClr val="FF0000"/>
                </a:solidFill>
              </a:rPr>
              <a:t>başetme</a:t>
            </a:r>
            <a:r>
              <a:rPr lang="tr-TR" sz="4000" dirty="0" smtClean="0">
                <a:solidFill>
                  <a:srgbClr val="FF0000"/>
                </a:solidFill>
              </a:rPr>
              <a:t> teknikleri        geliştirilmeli  </a:t>
            </a:r>
            <a:br>
              <a:rPr lang="tr-TR" sz="4000" dirty="0" smtClean="0">
                <a:solidFill>
                  <a:srgbClr val="FF0000"/>
                </a:solidFill>
              </a:rPr>
            </a:br>
            <a:endParaRPr lang="tr-TR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0000"/>
                </a:solidFill>
              </a:rPr>
              <a:t>Tuz kısıtlaması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mtClean="0">
                <a:solidFill>
                  <a:srgbClr val="99FF66"/>
                </a:solidFill>
              </a:rPr>
              <a:t>Orta düzeyde tuz kısıtlaması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mtClean="0">
                <a:solidFill>
                  <a:srgbClr val="99FF66"/>
                </a:solidFill>
              </a:rPr>
              <a:t>&lt;6 gr/gün tuz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mtClean="0">
                <a:solidFill>
                  <a:srgbClr val="99FF66"/>
                </a:solidFill>
              </a:rPr>
              <a:t>&lt;2.5 gr/gün 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mtClean="0">
                <a:solidFill>
                  <a:srgbClr val="99FF66"/>
                </a:solidFill>
              </a:rPr>
              <a:t>Sistolik 5 diyastolik 2.5 mmHg düşer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mtClean="0">
                <a:solidFill>
                  <a:srgbClr val="99FF66"/>
                </a:solidFill>
              </a:rPr>
              <a:t>KB düşürücü etkisi 5 haftada başlar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mtClean="0">
                <a:solidFill>
                  <a:srgbClr val="99FF66"/>
                </a:solidFill>
              </a:rPr>
              <a:t>Yaşlılarda daha belirgin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mtClean="0">
                <a:solidFill>
                  <a:srgbClr val="99FF66"/>
                </a:solidFill>
              </a:rPr>
              <a:t>İşlenmiş besinlerden kaçın (zeytin peynir salça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9444" t="11465" r="14815" b="6944"/>
          <a:stretch>
            <a:fillRect/>
          </a:stretch>
        </p:blipFill>
        <p:spPr>
          <a:xfrm>
            <a:off x="228600" y="0"/>
            <a:ext cx="8610600" cy="6696075"/>
          </a:xfrm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52400" y="6248400"/>
            <a:ext cx="3581400" cy="3667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  <a:latin typeface="Arial" charset="0"/>
              </a:rPr>
              <a:t>Önerilen tuz tüketimi 5-6 gr/gün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9144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65138"/>
            <a:ext cx="7543800" cy="1265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2800" b="0" smtClean="0"/>
              <a:t>Kan basıncının temel iki parametresi</a:t>
            </a:r>
            <a:br>
              <a:rPr lang="tr-TR" sz="2800" b="0" smtClean="0"/>
            </a:br>
            <a:r>
              <a:rPr lang="tr-TR" sz="2800" b="0" smtClean="0"/>
              <a:t>   1-Kardiyak debi</a:t>
            </a:r>
            <a:br>
              <a:rPr lang="tr-TR" sz="2800" b="0" smtClean="0"/>
            </a:br>
            <a:r>
              <a:rPr lang="tr-TR" sz="2800" b="0" smtClean="0"/>
              <a:t>   2-Periferik direnç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0775" y="1989138"/>
            <a:ext cx="73533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50925" y="5218113"/>
            <a:ext cx="5626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Kan basıncı=Kardiyak Debi</a:t>
            </a:r>
            <a:r>
              <a:rPr lang="tr-TR">
                <a:latin typeface="Arial" charset="0"/>
                <a:cs typeface="Arial" charset="0"/>
              </a:rPr>
              <a:t> x Periferik vasküler direnç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143000" y="5218113"/>
            <a:ext cx="291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57232"/>
            <a:ext cx="9144000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1142976" y="1142984"/>
            <a:ext cx="178595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tx2">
                    <a:lumMod val="10000"/>
                  </a:schemeClr>
                </a:solidFill>
              </a:rPr>
              <a:t>Başlangıç </a:t>
            </a:r>
            <a:r>
              <a:rPr lang="tr-TR" sz="1600" b="1" dirty="0" err="1" smtClean="0">
                <a:solidFill>
                  <a:schemeClr val="tx2">
                    <a:lumMod val="10000"/>
                  </a:schemeClr>
                </a:solidFill>
              </a:rPr>
              <a:t>ted</a:t>
            </a:r>
            <a:r>
              <a:rPr lang="tr-TR" sz="1600" b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algn="ctr"/>
            <a:r>
              <a:rPr lang="tr-TR" sz="1600" b="1" dirty="0" smtClean="0">
                <a:solidFill>
                  <a:schemeClr val="tx2">
                    <a:lumMod val="10000"/>
                  </a:schemeClr>
                </a:solidFill>
              </a:rPr>
              <a:t>İkili </a:t>
            </a:r>
            <a:r>
              <a:rPr lang="tr-TR" sz="1600" b="1" dirty="0" err="1" smtClean="0">
                <a:solidFill>
                  <a:schemeClr val="tx2">
                    <a:lumMod val="10000"/>
                  </a:schemeClr>
                </a:solidFill>
              </a:rPr>
              <a:t>komb</a:t>
            </a:r>
            <a:r>
              <a:rPr lang="tr-TR" sz="1600" b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tr-TR" sz="1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142976" y="2428868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2">
                    <a:lumMod val="10000"/>
                  </a:schemeClr>
                </a:solidFill>
              </a:rPr>
              <a:t>İkinci adım</a:t>
            </a:r>
          </a:p>
          <a:p>
            <a:pPr algn="ctr"/>
            <a:r>
              <a:rPr lang="tr-TR" b="1" dirty="0" smtClean="0">
                <a:solidFill>
                  <a:schemeClr val="tx2">
                    <a:lumMod val="10000"/>
                  </a:schemeClr>
                </a:solidFill>
              </a:rPr>
              <a:t>Üçlü </a:t>
            </a:r>
            <a:r>
              <a:rPr lang="tr-TR" b="1" dirty="0" err="1" smtClean="0">
                <a:solidFill>
                  <a:schemeClr val="tx2">
                    <a:lumMod val="10000"/>
                  </a:schemeClr>
                </a:solidFill>
              </a:rPr>
              <a:t>komb</a:t>
            </a:r>
            <a:r>
              <a:rPr lang="tr-TR" b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tr-TR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142976" y="3643314"/>
            <a:ext cx="192882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2">
                    <a:lumMod val="10000"/>
                  </a:schemeClr>
                </a:solidFill>
              </a:rPr>
              <a:t>Üçüncü adım</a:t>
            </a:r>
          </a:p>
          <a:p>
            <a:pPr algn="ctr"/>
            <a:r>
              <a:rPr lang="tr-TR" sz="1400" b="1" dirty="0" smtClean="0">
                <a:solidFill>
                  <a:schemeClr val="tx2">
                    <a:lumMod val="10000"/>
                  </a:schemeClr>
                </a:solidFill>
              </a:rPr>
              <a:t>Üçlü kombinasyon</a:t>
            </a:r>
          </a:p>
          <a:p>
            <a:pPr algn="ctr"/>
            <a:r>
              <a:rPr lang="tr-TR" sz="1400" b="1" dirty="0" smtClean="0">
                <a:solidFill>
                  <a:schemeClr val="tx2">
                    <a:lumMod val="10000"/>
                  </a:schemeClr>
                </a:solidFill>
              </a:rPr>
              <a:t>+</a:t>
            </a:r>
            <a:r>
              <a:rPr lang="tr-TR" sz="1400" b="1" dirty="0" err="1" smtClean="0">
                <a:solidFill>
                  <a:schemeClr val="tx2">
                    <a:lumMod val="10000"/>
                  </a:schemeClr>
                </a:solidFill>
              </a:rPr>
              <a:t>spironolacton</a:t>
            </a:r>
            <a:r>
              <a:rPr lang="tr-TR" sz="1400" b="1" dirty="0" smtClean="0">
                <a:solidFill>
                  <a:schemeClr val="tx2">
                    <a:lumMod val="10000"/>
                  </a:schemeClr>
                </a:solidFill>
              </a:rPr>
              <a:t> veya diğer ilaçlar</a:t>
            </a:r>
            <a:endParaRPr lang="tr-TR" sz="1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785786" y="142852"/>
            <a:ext cx="7624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ESC 2018 hipertansiyon </a:t>
            </a:r>
            <a:r>
              <a:rPr lang="tr-TR" sz="3600" b="1" dirty="0" err="1" smtClean="0">
                <a:solidFill>
                  <a:srgbClr val="FF0000"/>
                </a:solidFill>
              </a:rPr>
              <a:t>klavuzu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85775"/>
            <a:ext cx="91440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1116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533400" y="155575"/>
            <a:ext cx="7645298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sz="2400" b="1" dirty="0">
              <a:solidFill>
                <a:srgbClr val="FF0000"/>
              </a:solidFill>
              <a:latin typeface="Arial" charset="0"/>
            </a:endParaRPr>
          </a:p>
          <a:p>
            <a:endParaRPr lang="tr-TR" sz="2400" b="1" dirty="0">
              <a:solidFill>
                <a:srgbClr val="FF0000"/>
              </a:solidFill>
              <a:latin typeface="Arial" charset="0"/>
            </a:endParaRPr>
          </a:p>
          <a:p>
            <a:r>
              <a:rPr lang="tr-TR" sz="3200" b="1" dirty="0" smtClean="0">
                <a:solidFill>
                  <a:srgbClr val="FF0000"/>
                </a:solidFill>
                <a:latin typeface="Arial" charset="0"/>
              </a:rPr>
              <a:t>Hipertansiyon:</a:t>
            </a:r>
          </a:p>
          <a:p>
            <a:endParaRPr lang="tr-TR" sz="2400" b="1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tr-TR" sz="2000" b="1" dirty="0" smtClean="0">
                <a:solidFill>
                  <a:srgbClr val="FFC000"/>
                </a:solidFill>
                <a:latin typeface="Arial" charset="0"/>
              </a:rPr>
              <a:t>Normal </a:t>
            </a:r>
            <a:r>
              <a:rPr lang="tr-TR" sz="2000" b="1" dirty="0">
                <a:solidFill>
                  <a:srgbClr val="FFC000"/>
                </a:solidFill>
                <a:latin typeface="Arial" charset="0"/>
              </a:rPr>
              <a:t>popülasyonla karşılaştırıldığında daha </a:t>
            </a:r>
          </a:p>
          <a:p>
            <a:r>
              <a:rPr lang="tr-TR" sz="2000" b="1" dirty="0">
                <a:solidFill>
                  <a:srgbClr val="FFC000"/>
                </a:solidFill>
                <a:latin typeface="Arial" charset="0"/>
              </a:rPr>
              <a:t>çok </a:t>
            </a:r>
            <a:r>
              <a:rPr lang="tr-TR" sz="2000" b="1" dirty="0" smtClean="0">
                <a:solidFill>
                  <a:srgbClr val="FFC000"/>
                </a:solidFill>
                <a:latin typeface="Arial" charset="0"/>
              </a:rPr>
              <a:t>ölüm </a:t>
            </a:r>
            <a:r>
              <a:rPr lang="tr-TR" sz="2000" b="1" dirty="0">
                <a:solidFill>
                  <a:srgbClr val="FFC000"/>
                </a:solidFill>
                <a:latin typeface="Arial" charset="0"/>
              </a:rPr>
              <a:t>ve </a:t>
            </a:r>
            <a:r>
              <a:rPr lang="tr-TR" sz="2000" b="1" dirty="0" smtClean="0">
                <a:solidFill>
                  <a:srgbClr val="FFC000"/>
                </a:solidFill>
                <a:latin typeface="Arial" charset="0"/>
              </a:rPr>
              <a:t>hastalık haline </a:t>
            </a:r>
            <a:r>
              <a:rPr lang="tr-TR" sz="2000" b="1" dirty="0">
                <a:solidFill>
                  <a:srgbClr val="FFC000"/>
                </a:solidFill>
                <a:latin typeface="Arial" charset="0"/>
              </a:rPr>
              <a:t>neden olan kan basıncı düzeyidir.</a:t>
            </a:r>
          </a:p>
          <a:p>
            <a:endParaRPr lang="tr-TR" dirty="0">
              <a:latin typeface="Arial" charset="0"/>
            </a:endParaRPr>
          </a:p>
          <a:p>
            <a:r>
              <a:rPr lang="tr-TR" sz="3200" b="1" dirty="0" smtClean="0">
                <a:solidFill>
                  <a:srgbClr val="FF0000"/>
                </a:solidFill>
                <a:latin typeface="Arial" charset="0"/>
              </a:rPr>
              <a:t>Hipertansiyon:</a:t>
            </a:r>
          </a:p>
          <a:p>
            <a:r>
              <a:rPr lang="tr-TR" sz="2800" b="1" dirty="0" smtClean="0">
                <a:solidFill>
                  <a:srgbClr val="FFC000"/>
                </a:solidFill>
                <a:latin typeface="Arial" charset="0"/>
              </a:rPr>
              <a:t>K</a:t>
            </a:r>
            <a:r>
              <a:rPr lang="tr-TR" sz="2000" b="1" dirty="0" smtClean="0">
                <a:solidFill>
                  <a:srgbClr val="FFC000"/>
                </a:solidFill>
                <a:latin typeface="Arial" charset="0"/>
              </a:rPr>
              <a:t>an </a:t>
            </a:r>
            <a:r>
              <a:rPr lang="tr-TR" sz="2000" b="1" dirty="0">
                <a:solidFill>
                  <a:srgbClr val="FFC000"/>
                </a:solidFill>
                <a:latin typeface="Arial" charset="0"/>
              </a:rPr>
              <a:t>basıncının 140/90 </a:t>
            </a:r>
            <a:r>
              <a:rPr lang="tr-TR" sz="2000" b="1" dirty="0" err="1">
                <a:solidFill>
                  <a:srgbClr val="FFC000"/>
                </a:solidFill>
                <a:latin typeface="Arial" charset="0"/>
              </a:rPr>
              <a:t>mmHg’nın</a:t>
            </a:r>
            <a:r>
              <a:rPr lang="tr-TR" sz="2000" b="1" dirty="0">
                <a:solidFill>
                  <a:srgbClr val="FFC000"/>
                </a:solidFill>
                <a:latin typeface="Arial" charset="0"/>
              </a:rPr>
              <a:t> üzerine çıkmasıdır.</a:t>
            </a:r>
          </a:p>
          <a:p>
            <a:r>
              <a:rPr lang="tr-TR" sz="2000" b="1" dirty="0">
                <a:solidFill>
                  <a:srgbClr val="FFC000"/>
                </a:solidFill>
                <a:latin typeface="Arial" charset="0"/>
              </a:rPr>
              <a:t>                                   (</a:t>
            </a:r>
            <a:r>
              <a:rPr lang="tr-TR" sz="2000" b="1" dirty="0" err="1">
                <a:solidFill>
                  <a:srgbClr val="FFC000"/>
                </a:solidFill>
                <a:latin typeface="Arial" charset="0"/>
              </a:rPr>
              <a:t>AAC’ye</a:t>
            </a:r>
            <a:r>
              <a:rPr lang="tr-TR" sz="2000" b="1" dirty="0">
                <a:solidFill>
                  <a:srgbClr val="FFC000"/>
                </a:solidFill>
                <a:latin typeface="Arial" charset="0"/>
              </a:rPr>
              <a:t> göre 130/80</a:t>
            </a:r>
            <a:r>
              <a:rPr lang="tr-TR" sz="2000" b="1" dirty="0" smtClean="0">
                <a:solidFill>
                  <a:srgbClr val="FFC000"/>
                </a:solidFill>
                <a:latin typeface="Arial" charset="0"/>
              </a:rPr>
              <a:t>)</a:t>
            </a:r>
          </a:p>
          <a:p>
            <a:endParaRPr lang="tr-TR" sz="2000" b="1" dirty="0" smtClean="0">
              <a:solidFill>
                <a:srgbClr val="FFC000"/>
              </a:solidFill>
              <a:latin typeface="Arial" charset="0"/>
            </a:endParaRPr>
          </a:p>
          <a:p>
            <a:r>
              <a:rPr lang="tr-TR" sz="2000" b="1" dirty="0" smtClean="0">
                <a:solidFill>
                  <a:srgbClr val="77CB07"/>
                </a:solidFill>
                <a:latin typeface="Arial" charset="0"/>
              </a:rPr>
              <a:t> Optimal kan basıncı:120/80 ve altı</a:t>
            </a:r>
          </a:p>
          <a:p>
            <a:r>
              <a:rPr lang="tr-TR" sz="3200" dirty="0" smtClean="0">
                <a:latin typeface="Arial" charset="0"/>
              </a:rPr>
              <a:t> </a:t>
            </a:r>
          </a:p>
          <a:p>
            <a:endParaRPr lang="tr-TR" sz="2000" b="1" dirty="0" smtClean="0">
              <a:solidFill>
                <a:srgbClr val="FFC000"/>
              </a:solidFill>
              <a:latin typeface="Arial" charset="0"/>
            </a:endParaRPr>
          </a:p>
          <a:p>
            <a:endParaRPr lang="tr-TR" sz="2000" b="1" dirty="0" smtClean="0">
              <a:solidFill>
                <a:srgbClr val="FFC000"/>
              </a:solidFill>
              <a:latin typeface="Arial" charset="0"/>
            </a:endParaRPr>
          </a:p>
          <a:p>
            <a:endParaRPr lang="tr-TR" sz="2000" b="1" dirty="0">
              <a:solidFill>
                <a:srgbClr val="FFC000"/>
              </a:solidFill>
              <a:latin typeface="Arial" charset="0"/>
            </a:endParaRPr>
          </a:p>
          <a:p>
            <a:r>
              <a:rPr lang="tr-TR" sz="32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114675" y="692150"/>
            <a:ext cx="3402013" cy="1081088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tr-TR" sz="3200" b="1">
                <a:solidFill>
                  <a:srgbClr val="FF0000"/>
                </a:solidFill>
                <a:latin typeface="Arial" charset="0"/>
              </a:rPr>
              <a:t>HİPERTANSİYON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H="1">
            <a:off x="3149600" y="1773238"/>
            <a:ext cx="1800225" cy="1512887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4949825" y="1773238"/>
            <a:ext cx="1655763" cy="1512887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06500" y="3355975"/>
            <a:ext cx="3103563" cy="955675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800">
                <a:solidFill>
                  <a:srgbClr val="99FF66"/>
                </a:solidFill>
                <a:latin typeface="Arial" charset="0"/>
              </a:rPr>
              <a:t>Primer (Esansiyel)</a:t>
            </a:r>
          </a:p>
          <a:p>
            <a:pPr algn="ctr"/>
            <a:r>
              <a:rPr lang="tr-TR" sz="2800">
                <a:solidFill>
                  <a:srgbClr val="99FF66"/>
                </a:solidFill>
                <a:latin typeface="Arial" charset="0"/>
              </a:rPr>
              <a:t>%95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364288" y="3357563"/>
            <a:ext cx="1719262" cy="955675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800">
                <a:solidFill>
                  <a:srgbClr val="99FF66"/>
                </a:solidFill>
                <a:latin typeface="Arial" charset="0"/>
              </a:rPr>
              <a:t>Sekonder</a:t>
            </a:r>
          </a:p>
          <a:p>
            <a:pPr algn="ctr"/>
            <a:r>
              <a:rPr lang="tr-TR" sz="2800">
                <a:solidFill>
                  <a:srgbClr val="99FF66"/>
                </a:solidFill>
                <a:latin typeface="Arial" charset="0"/>
              </a:rPr>
              <a:t>%5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898525" y="465138"/>
            <a:ext cx="6189663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b="1">
                <a:solidFill>
                  <a:srgbClr val="FF0000"/>
                </a:solidFill>
                <a:latin typeface="Tahoma" pitchFamily="34" charset="0"/>
              </a:rPr>
              <a:t>Sekonder hipertansiyon</a:t>
            </a:r>
          </a:p>
          <a:p>
            <a:r>
              <a:rPr lang="tr-TR" sz="2000" b="1">
                <a:solidFill>
                  <a:srgbClr val="FFFF00"/>
                </a:solidFill>
                <a:latin typeface="Tahoma" pitchFamily="34" charset="0"/>
              </a:rPr>
              <a:t>1-Renal</a:t>
            </a:r>
          </a:p>
          <a:p>
            <a:r>
              <a:rPr lang="tr-TR">
                <a:latin typeface="Tahoma" pitchFamily="34" charset="0"/>
              </a:rPr>
              <a:t>   </a:t>
            </a:r>
            <a:r>
              <a:rPr lang="tr-TR" b="1">
                <a:solidFill>
                  <a:srgbClr val="FF00FF"/>
                </a:solidFill>
                <a:latin typeface="Tahoma" pitchFamily="34" charset="0"/>
              </a:rPr>
              <a:t>Renovasküler</a:t>
            </a:r>
            <a:r>
              <a:rPr lang="tr-TR">
                <a:latin typeface="Tahoma" pitchFamily="34" charset="0"/>
              </a:rPr>
              <a:t>(aterosıkleroz,hiperplazi…)</a:t>
            </a:r>
          </a:p>
          <a:p>
            <a:r>
              <a:rPr lang="tr-TR">
                <a:latin typeface="Tahoma" pitchFamily="34" charset="0"/>
              </a:rPr>
              <a:t>   </a:t>
            </a:r>
            <a:r>
              <a:rPr lang="tr-TR" b="1">
                <a:solidFill>
                  <a:srgbClr val="FF00FF"/>
                </a:solidFill>
                <a:latin typeface="Tahoma" pitchFamily="34" charset="0"/>
              </a:rPr>
              <a:t>Parankimal</a:t>
            </a:r>
            <a:r>
              <a:rPr lang="tr-TR">
                <a:latin typeface="Tahoma" pitchFamily="34" charset="0"/>
              </a:rPr>
              <a:t>(Glomerulonefrit,piyelonefrit…)</a:t>
            </a:r>
          </a:p>
          <a:p>
            <a:r>
              <a:rPr lang="tr-TR">
                <a:latin typeface="Tahoma" pitchFamily="34" charset="0"/>
              </a:rPr>
              <a:t>   </a:t>
            </a:r>
            <a:r>
              <a:rPr lang="tr-TR" b="1">
                <a:solidFill>
                  <a:srgbClr val="FF00FF"/>
                </a:solidFill>
                <a:latin typeface="Tahoma" pitchFamily="34" charset="0"/>
              </a:rPr>
              <a:t>Obstrüktif nefropati</a:t>
            </a:r>
          </a:p>
          <a:p>
            <a:r>
              <a:rPr lang="tr-TR" b="1">
                <a:solidFill>
                  <a:srgbClr val="FF00FF"/>
                </a:solidFill>
                <a:latin typeface="Tahoma" pitchFamily="34" charset="0"/>
              </a:rPr>
              <a:t>   renin salgılayan tümörler</a:t>
            </a:r>
          </a:p>
          <a:p>
            <a:r>
              <a:rPr lang="tr-TR" sz="2000" b="1">
                <a:solidFill>
                  <a:srgbClr val="FFFF00"/>
                </a:solidFill>
                <a:latin typeface="Tahoma" pitchFamily="34" charset="0"/>
              </a:rPr>
              <a:t>2-Aort hast</a:t>
            </a:r>
            <a:r>
              <a:rPr lang="tr-TR">
                <a:latin typeface="Tahoma" pitchFamily="34" charset="0"/>
              </a:rPr>
              <a:t>.(Koarktasyon,takayaşu,aterosıkleroz-sist.HT)</a:t>
            </a:r>
          </a:p>
          <a:p>
            <a:r>
              <a:rPr lang="tr-TR" sz="2000" b="1">
                <a:solidFill>
                  <a:srgbClr val="FFFF00"/>
                </a:solidFill>
                <a:latin typeface="Tahoma" pitchFamily="34" charset="0"/>
              </a:rPr>
              <a:t>3-Endokrin nedenler</a:t>
            </a:r>
            <a:r>
              <a:rPr lang="tr-TR">
                <a:latin typeface="Tahoma" pitchFamily="34" charset="0"/>
              </a:rPr>
              <a:t> (Feokromositoma,Primer </a:t>
            </a:r>
          </a:p>
          <a:p>
            <a:r>
              <a:rPr lang="tr-TR">
                <a:latin typeface="Tahoma" pitchFamily="34" charset="0"/>
              </a:rPr>
              <a:t>    hiperaldosteronizm,   cushing sendromu,obezite,insülin</a:t>
            </a:r>
          </a:p>
          <a:p>
            <a:r>
              <a:rPr lang="tr-TR">
                <a:latin typeface="Tahoma" pitchFamily="34" charset="0"/>
              </a:rPr>
              <a:t>    rezistansı,   hipertiroidizm,hipotiroidizm,akrpmegali…)</a:t>
            </a:r>
          </a:p>
          <a:p>
            <a:r>
              <a:rPr lang="tr-TR" b="1">
                <a:solidFill>
                  <a:srgbClr val="FFFF00"/>
                </a:solidFill>
                <a:latin typeface="Tahoma" pitchFamily="34" charset="0"/>
              </a:rPr>
              <a:t>4-Nörojenik</a:t>
            </a:r>
            <a:r>
              <a:rPr lang="tr-TR">
                <a:latin typeface="Tahoma" pitchFamily="34" charset="0"/>
              </a:rPr>
              <a:t>(stres,psikojenik,intrakranial basınç artışı,</a:t>
            </a:r>
          </a:p>
          <a:p>
            <a:r>
              <a:rPr lang="tr-TR">
                <a:latin typeface="Tahoma" pitchFamily="34" charset="0"/>
              </a:rPr>
              <a:t>   serebrovasküler olaylar,ensefalitler..)</a:t>
            </a:r>
          </a:p>
          <a:p>
            <a:r>
              <a:rPr lang="tr-TR" sz="2000" b="1">
                <a:solidFill>
                  <a:srgbClr val="FFFF00"/>
                </a:solidFill>
                <a:latin typeface="Tahoma" pitchFamily="34" charset="0"/>
              </a:rPr>
              <a:t>5-Gebelik toksemisi</a:t>
            </a:r>
          </a:p>
          <a:p>
            <a:r>
              <a:rPr lang="tr-TR" sz="2000" b="1">
                <a:solidFill>
                  <a:srgbClr val="FFFF00"/>
                </a:solidFill>
                <a:latin typeface="Tahoma" pitchFamily="34" charset="0"/>
              </a:rPr>
              <a:t>6-ilaçlar ve maddeler</a:t>
            </a:r>
            <a:r>
              <a:rPr lang="tr-TR">
                <a:latin typeface="Tahoma" pitchFamily="34" charset="0"/>
              </a:rPr>
              <a:t> (oral kontraseptifler,alkol,</a:t>
            </a:r>
          </a:p>
          <a:p>
            <a:r>
              <a:rPr lang="tr-TR">
                <a:latin typeface="Tahoma" pitchFamily="34" charset="0"/>
              </a:rPr>
              <a:t>    kortikosteroidler,eritropoetin   kokain,meyankökü,</a:t>
            </a:r>
          </a:p>
          <a:p>
            <a:r>
              <a:rPr lang="tr-TR">
                <a:latin typeface="Tahoma" pitchFamily="34" charset="0"/>
              </a:rPr>
              <a:t>    sempatomimetikler,antidepressanlar…)</a:t>
            </a:r>
          </a:p>
          <a:p>
            <a:r>
              <a:rPr lang="tr-TR" sz="2000" b="1">
                <a:solidFill>
                  <a:srgbClr val="FFFF00"/>
                </a:solidFill>
                <a:latin typeface="Tahoma" pitchFamily="34" charset="0"/>
              </a:rPr>
              <a:t>7-Diğerleri</a:t>
            </a:r>
            <a:r>
              <a:rPr lang="tr-TR">
                <a:latin typeface="Tahoma" pitchFamily="34" charset="0"/>
              </a:rPr>
              <a:t>(sleep apnea,porfiri..)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476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zh-TW" sz="4000" dirty="0" smtClean="0">
                <a:solidFill>
                  <a:srgbClr val="FF0000"/>
                </a:solidFill>
                <a:latin typeface="Arial" charset="0"/>
              </a:rPr>
              <a:t>Hipertansiyonun tanımı ve sınıflandırması</a:t>
            </a:r>
            <a:r>
              <a:rPr lang="en-US" altLang="zh-TW" sz="4000" dirty="0" smtClean="0">
                <a:solidFill>
                  <a:srgbClr val="FF0000"/>
                </a:solidFill>
                <a:latin typeface="Arial" charset="0"/>
                <a:ea typeface="PMingLiU" pitchFamily="18" charset="-120"/>
              </a:rPr>
              <a:t>: 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87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1800" b="1" smtClean="0">
                <a:solidFill>
                  <a:srgbClr val="FF00FF"/>
                </a:solidFill>
                <a:latin typeface="Arial" charset="0"/>
                <a:ea typeface="PMingLiU" pitchFamily="18" charset="-120"/>
              </a:rPr>
              <a:t>H</a:t>
            </a:r>
            <a:r>
              <a:rPr lang="tr-TR" altLang="zh-TW" sz="1800" b="1" smtClean="0">
                <a:solidFill>
                  <a:srgbClr val="FF00FF"/>
                </a:solidFill>
                <a:latin typeface="Arial" charset="0"/>
              </a:rPr>
              <a:t>i</a:t>
            </a:r>
            <a:r>
              <a:rPr lang="en-US" altLang="zh-TW" sz="1800" b="1" smtClean="0">
                <a:solidFill>
                  <a:srgbClr val="FF00FF"/>
                </a:solidFill>
                <a:latin typeface="Arial" charset="0"/>
                <a:ea typeface="PMingLiU" pitchFamily="18" charset="-120"/>
              </a:rPr>
              <a:t>pert</a:t>
            </a:r>
            <a:r>
              <a:rPr lang="tr-TR" altLang="zh-TW" sz="1800" b="1" smtClean="0">
                <a:solidFill>
                  <a:srgbClr val="FF00FF"/>
                </a:solidFill>
                <a:latin typeface="Arial" charset="0"/>
              </a:rPr>
              <a:t>ansiy</a:t>
            </a:r>
            <a:r>
              <a:rPr lang="en-US" altLang="zh-TW" sz="1800" b="1" smtClean="0">
                <a:solidFill>
                  <a:srgbClr val="FF00FF"/>
                </a:solidFill>
                <a:latin typeface="Arial" charset="0"/>
                <a:ea typeface="PMingLiU" pitchFamily="18" charset="-120"/>
              </a:rPr>
              <a:t>on</a:t>
            </a:r>
            <a:r>
              <a:rPr lang="tr-TR" altLang="zh-TW" sz="1800" b="1" smtClean="0">
                <a:solidFill>
                  <a:srgbClr val="FF00FF"/>
                </a:solidFill>
                <a:latin typeface="Arial" charset="0"/>
              </a:rPr>
              <a:t>,</a:t>
            </a:r>
            <a:r>
              <a:rPr lang="en-US" altLang="zh-TW" sz="1800" b="1" smtClean="0">
                <a:solidFill>
                  <a:srgbClr val="FF00FF"/>
                </a:solidFill>
                <a:latin typeface="Arial" charset="0"/>
                <a:ea typeface="PMingLiU" pitchFamily="18" charset="-120"/>
              </a:rPr>
              <a:t> </a:t>
            </a:r>
            <a:r>
              <a:rPr lang="tr-TR" altLang="zh-TW" sz="1800" b="1" smtClean="0">
                <a:solidFill>
                  <a:srgbClr val="FF00FF"/>
                </a:solidFill>
                <a:latin typeface="Arial" charset="0"/>
              </a:rPr>
              <a:t>kan basıncı </a:t>
            </a:r>
            <a:r>
              <a:rPr lang="en-US" altLang="zh-TW" sz="1800" b="1" smtClean="0">
                <a:solidFill>
                  <a:srgbClr val="FF00FF"/>
                </a:solidFill>
                <a:latin typeface="Arial" charset="0"/>
                <a:ea typeface="PMingLiU" pitchFamily="18" charset="-120"/>
                <a:sym typeface="Symbol" pitchFamily="18" charset="2"/>
              </a:rPr>
              <a:t>140/90 mmHg</a:t>
            </a:r>
            <a:r>
              <a:rPr lang="tr-TR" altLang="zh-TW" sz="1800" b="1" smtClean="0">
                <a:solidFill>
                  <a:srgbClr val="FF00FF"/>
                </a:solidFill>
                <a:latin typeface="Arial" charset="0"/>
                <a:sym typeface="Symbol" pitchFamily="18" charset="2"/>
              </a:rPr>
              <a:t> olarak tanımlanmaktadır</a:t>
            </a:r>
            <a:endParaRPr lang="en-US" altLang="zh-TW" sz="1800" b="1" smtClean="0">
              <a:solidFill>
                <a:srgbClr val="FF00FF"/>
              </a:solidFill>
              <a:latin typeface="Arial" charset="0"/>
              <a:ea typeface="PMingLiU" pitchFamily="18" charset="-120"/>
            </a:endParaRPr>
          </a:p>
        </p:txBody>
      </p:sp>
      <p:graphicFrame>
        <p:nvGraphicFramePr>
          <p:cNvPr id="136246" name="Group 54"/>
          <p:cNvGraphicFramePr>
            <a:graphicFrameLocks noGrp="1"/>
          </p:cNvGraphicFramePr>
          <p:nvPr/>
        </p:nvGraphicFramePr>
        <p:xfrm>
          <a:off x="1052513" y="1908175"/>
          <a:ext cx="7261225" cy="3971546"/>
        </p:xfrm>
        <a:graphic>
          <a:graphicData uri="http://schemas.openxmlformats.org/drawingml/2006/table">
            <a:tbl>
              <a:tblPr/>
              <a:tblGrid>
                <a:gridCol w="2978150"/>
                <a:gridCol w="1666875"/>
                <a:gridCol w="1012825"/>
                <a:gridCol w="16033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Kategori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PMingLiU" pitchFamily="18" charset="-120"/>
                        </a:rPr>
                        <a:t>S</a:t>
                      </a: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PMingLiU" pitchFamily="18" charset="-120"/>
                        </a:rPr>
                        <a:t>stoli</a:t>
                      </a: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PMingLiU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PMingLiU" pitchFamily="18" charset="-120"/>
                        </a:rPr>
                        <a:t>(mmHg)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aipei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Diyastolik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PMingLiU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PMingLiU" pitchFamily="18" charset="-120"/>
                        </a:rPr>
                        <a:t>(mmHg)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PMingLiU" pitchFamily="18" charset="-120"/>
                        </a:rPr>
                        <a:t>Optimal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aipei" charset="-120"/>
                        </a:rPr>
                        <a:t>&lt;120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aipei" charset="-120"/>
                        </a:rPr>
                        <a:t>&lt;80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PMingLiU" pitchFamily="18" charset="-120"/>
                        </a:rPr>
                        <a:t>Normal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aipei" charset="-120"/>
                        </a:rPr>
                        <a:t>120-129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ve/veya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aipei" charset="-120"/>
                        </a:rPr>
                        <a:t>80-84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Yüksek 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PMingLiU" pitchFamily="18" charset="-120"/>
                        </a:rPr>
                        <a:t>normal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aipei" charset="-120"/>
                        </a:rPr>
                        <a:t>130-139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ve/veya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aipei" charset="-120"/>
                        </a:rPr>
                        <a:t>85-89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Evre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PMingLiU" pitchFamily="18" charset="-120"/>
                        </a:rPr>
                        <a:t> 1 h</a:t>
                      </a: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ipertansiy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PMingLiU" pitchFamily="18" charset="-120"/>
                        </a:rPr>
                        <a:t>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aipei" charset="-120"/>
                        </a:rPr>
                        <a:t>140-159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ve/veya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aipei" charset="-120"/>
                        </a:rPr>
                        <a:t>90-99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Evre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PMingLiU" pitchFamily="18" charset="-120"/>
                        </a:rPr>
                        <a:t> 2 h</a:t>
                      </a: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ipertansiy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PMingLiU" pitchFamily="18" charset="-120"/>
                        </a:rPr>
                        <a:t>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aipei" charset="-120"/>
                        </a:rPr>
                        <a:t>160-179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ve/veya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aipei" charset="-120"/>
                        </a:rPr>
                        <a:t>100-109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Evre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PMingLiU" pitchFamily="18" charset="-120"/>
                        </a:rPr>
                        <a:t> 3 h</a:t>
                      </a: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ipertansiy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PMingLiU" pitchFamily="18" charset="-120"/>
                        </a:rPr>
                        <a:t>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aipei" charset="-120"/>
                          <a:sym typeface="Symbol" pitchFamily="18" charset="2"/>
                        </a:rPr>
                        <a:t>180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aipei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ve/veya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aipei" charset="-120"/>
                          <a:sym typeface="Symbol" pitchFamily="18" charset="2"/>
                        </a:rPr>
                        <a:t>110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aipei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İzole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PMingLiU" pitchFamily="18" charset="-120"/>
                        </a:rPr>
                        <a:t> s</a:t>
                      </a: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PMingLiU" pitchFamily="18" charset="-120"/>
                        </a:rPr>
                        <a:t>stoli</a:t>
                      </a: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PMingLiU" pitchFamily="18" charset="-120"/>
                        </a:rPr>
                        <a:t> h</a:t>
                      </a: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PMingLiU" pitchFamily="18" charset="-120"/>
                        </a:rPr>
                        <a:t>pert</a:t>
                      </a: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ansiyon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aipei" charset="-120"/>
                          <a:sym typeface="Symbol" pitchFamily="18" charset="2"/>
                        </a:rPr>
                        <a:t>140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aipei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aipei" charset="-120"/>
                          <a:sym typeface="Symbol" pitchFamily="18" charset="2"/>
                        </a:rPr>
                        <a:t>&lt;90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aipei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23" name="Text Box 42"/>
          <p:cNvSpPr txBox="1">
            <a:spLocks noChangeArrowheads="1"/>
          </p:cNvSpPr>
          <p:nvPr/>
        </p:nvSpPr>
        <p:spPr bwMode="auto">
          <a:xfrm>
            <a:off x="4129088" y="6464300"/>
            <a:ext cx="497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TW" sz="1400">
                <a:latin typeface="Arial" charset="0"/>
                <a:ea typeface="PMingLiU" pitchFamily="18" charset="-120"/>
              </a:rPr>
              <a:t>ESH/ESC Guidelines 2007</a:t>
            </a:r>
            <a:r>
              <a:rPr lang="tr-TR" altLang="zh-TW" sz="1400">
                <a:latin typeface="Arial" charset="0"/>
              </a:rPr>
              <a:t>.</a:t>
            </a:r>
            <a:r>
              <a:rPr lang="en-US" altLang="zh-TW" sz="1400" i="1">
                <a:latin typeface="Arial" charset="0"/>
                <a:ea typeface="PMingLiU" pitchFamily="18" charset="-120"/>
              </a:rPr>
              <a:t> Eur Heart J  </a:t>
            </a:r>
            <a:r>
              <a:rPr lang="en-US" altLang="zh-TW" sz="1400">
                <a:latin typeface="Arial" charset="0"/>
                <a:ea typeface="PMingLiU" pitchFamily="18" charset="-120"/>
              </a:rPr>
              <a:t>2007;28:1462-1536</a:t>
            </a:r>
          </a:p>
        </p:txBody>
      </p:sp>
      <p:sp>
        <p:nvSpPr>
          <p:cNvPr id="28724" name="Text Box 43"/>
          <p:cNvSpPr txBox="1">
            <a:spLocks noChangeArrowheads="1"/>
          </p:cNvSpPr>
          <p:nvPr/>
        </p:nvSpPr>
        <p:spPr bwMode="auto">
          <a:xfrm>
            <a:off x="1060450" y="5854700"/>
            <a:ext cx="765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zh-TW" sz="1200">
                <a:latin typeface="Helvetica" pitchFamily="34" charset="0"/>
              </a:rPr>
              <a:t>Hastanın sistolik ve diyastolik kan basıncı farklı kategorilerde yer aldığında,</a:t>
            </a:r>
            <a:r>
              <a:rPr lang="en-US" altLang="zh-TW" sz="1200">
                <a:latin typeface="Helvetica" pitchFamily="34" charset="0"/>
                <a:ea typeface="PMingLiU" pitchFamily="18" charset="-120"/>
              </a:rPr>
              <a:t> </a:t>
            </a:r>
            <a:r>
              <a:rPr lang="tr-TR" altLang="zh-TW" sz="1200">
                <a:latin typeface="Helvetica" pitchFamily="34" charset="0"/>
              </a:rPr>
              <a:t>KV riskin hesaplanması, ilaç tedavisi kararı ve tedavi etkinliğinin değerlendirilmesi için daha yüksek olan kategori kullanılmalıdır.</a:t>
            </a:r>
            <a:endParaRPr lang="en-US" altLang="zh-TW" sz="1200">
              <a:latin typeface="Helvetica" pitchFamily="34" charset="0"/>
              <a:ea typeface="PMingLiU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altLang="en-US" smtClean="0">
                <a:solidFill>
                  <a:srgbClr val="FF0000"/>
                </a:solidFill>
              </a:rPr>
              <a:t>Hipertansiyon mortalite için 1 numaralı risk faktörüdür</a:t>
            </a:r>
            <a:endParaRPr lang="en-GB" altLang="en-US" smtClean="0">
              <a:solidFill>
                <a:srgbClr val="FF0000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8625" y="2125663"/>
            <a:ext cx="8086725" cy="4411662"/>
            <a:chOff x="571500" y="2125014"/>
            <a:chExt cx="10782300" cy="4412881"/>
          </a:xfrm>
        </p:grpSpPr>
        <p:pic>
          <p:nvPicPr>
            <p:cNvPr id="4101" name="Picture 3"/>
            <p:cNvPicPr>
              <a:picLocks noChangeAspect="1"/>
            </p:cNvPicPr>
            <p:nvPr/>
          </p:nvPicPr>
          <p:blipFill>
            <a:blip r:embed="rId2"/>
            <a:srcRect t="20670"/>
            <a:stretch>
              <a:fillRect/>
            </a:stretch>
          </p:blipFill>
          <p:spPr bwMode="auto">
            <a:xfrm>
              <a:off x="571500" y="2125014"/>
              <a:ext cx="10782300" cy="441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6438900" y="2167888"/>
              <a:ext cx="4533900" cy="20309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400" dirty="0"/>
                <a:t>Tüm ölümlerin yaklaşık %14’ü hipertansiyon kaynaklıdır</a:t>
              </a:r>
              <a:endParaRPr lang="en-GB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k Işık">
  <a:themeElements>
    <a:clrScheme name="Titrek Işık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itrek Işı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k Işık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1_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1544</Words>
  <PresentationFormat>Ekran Gösterisi (4:3)</PresentationFormat>
  <Paragraphs>528</Paragraphs>
  <Slides>43</Slides>
  <Notes>25</Notes>
  <HiddenSlides>7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7" baseType="lpstr">
      <vt:lpstr>Ofis Teması</vt:lpstr>
      <vt:lpstr>Titrek Işık</vt:lpstr>
      <vt:lpstr>11_Default Design</vt:lpstr>
      <vt:lpstr>Document</vt:lpstr>
      <vt:lpstr>Slayt 1</vt:lpstr>
      <vt:lpstr>Slayt 2</vt:lpstr>
      <vt:lpstr>Hipertansiyon</vt:lpstr>
      <vt:lpstr>Kan basıncının temel iki parametresi    1-Kardiyak debi    2-Periferik direnç</vt:lpstr>
      <vt:lpstr>Slayt 5</vt:lpstr>
      <vt:lpstr>Slayt 6</vt:lpstr>
      <vt:lpstr>Slayt 7</vt:lpstr>
      <vt:lpstr>Hipertansiyonun tanımı ve sınıflandırması: </vt:lpstr>
      <vt:lpstr>Hipertansiyon mortalite için 1 numaralı risk faktörüdür</vt:lpstr>
      <vt:lpstr>Slayt 10</vt:lpstr>
      <vt:lpstr>Slayt 11</vt:lpstr>
      <vt:lpstr>Slayt 12</vt:lpstr>
      <vt:lpstr>Slayt 13</vt:lpstr>
      <vt:lpstr>Slayt 14</vt:lpstr>
      <vt:lpstr>Slayt 15</vt:lpstr>
      <vt:lpstr>HİPERTANSİYONUN SONUÇLARI</vt:lpstr>
      <vt:lpstr>Slayt 17</vt:lpstr>
      <vt:lpstr>Hipertansiyonun Vasküler Komplikasyonları</vt:lpstr>
      <vt:lpstr>KOMPLİKASYONLAR</vt:lpstr>
      <vt:lpstr>Slayt 20</vt:lpstr>
      <vt:lpstr>KAN BASINCI ÖLÇÜMÜ</vt:lpstr>
      <vt:lpstr>Kan basıncı ölçümü</vt:lpstr>
      <vt:lpstr>Slayt 23</vt:lpstr>
      <vt:lpstr>Slayt 24</vt:lpstr>
      <vt:lpstr>Slayt 25</vt:lpstr>
      <vt:lpstr>Slayt 26</vt:lpstr>
      <vt:lpstr>Slayt 27</vt:lpstr>
      <vt:lpstr>KB düşürmenin faydaları</vt:lpstr>
      <vt:lpstr>Kan basıncını arttıran ilaçlar</vt:lpstr>
      <vt:lpstr>Tedavi yöntemleri</vt:lpstr>
      <vt:lpstr>Sigaranın bırakılması</vt:lpstr>
      <vt:lpstr>Obezitenin azaltılması</vt:lpstr>
      <vt:lpstr>Fiziksel aktivite</vt:lpstr>
      <vt:lpstr>K  Ca ve Mg alımı</vt:lpstr>
      <vt:lpstr>Kafein</vt:lpstr>
      <vt:lpstr>-Kafein,alkol ve benzeri      uyarıcılardan uzak durulmalı -Stresle başetme teknikleri        geliştirilmeli   </vt:lpstr>
      <vt:lpstr>Tuz kısıtlaması</vt:lpstr>
      <vt:lpstr>Slayt 38</vt:lpstr>
      <vt:lpstr>Slayt 39</vt:lpstr>
      <vt:lpstr>Slayt 40</vt:lpstr>
      <vt:lpstr>Slayt 41</vt:lpstr>
      <vt:lpstr>Slayt 42</vt:lpstr>
      <vt:lpstr>Slayt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ntoprak</dc:creator>
  <cp:lastModifiedBy>TOSHİBA</cp:lastModifiedBy>
  <cp:revision>34</cp:revision>
  <dcterms:created xsi:type="dcterms:W3CDTF">2019-05-07T19:06:40Z</dcterms:created>
  <dcterms:modified xsi:type="dcterms:W3CDTF">2019-11-28T17:17:32Z</dcterms:modified>
</cp:coreProperties>
</file>